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9"/>
  </p:normalViewPr>
  <p:slideViewPr>
    <p:cSldViewPr>
      <p:cViewPr varScale="1">
        <p:scale>
          <a:sx n="124" d="100"/>
          <a:sy n="124" d="100"/>
        </p:scale>
        <p:origin x="122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5E7D7-90BC-407B-BE33-F827D01FC63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3C90B-53F5-4096-BC5D-16083038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8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91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7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9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3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4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4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68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9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46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4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CEE8A-C4DF-44C2-A7D4-0B380E038BF1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C369-B8CE-4F02-AF47-494D3293D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6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81540-8B7F-5144-87E3-04E4F85F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B73D3-054F-D84E-952D-69A053A5F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E898F2-9469-AE4B-B483-A29C4D69B4BA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09" y="18827"/>
            <a:ext cx="9157609" cy="6839173"/>
          </a:xfrm>
          <a:prstGeom prst="rect">
            <a:avLst/>
          </a:prstGeom>
          <a:solidFill>
            <a:sysClr val="windowText" lastClr="000000"/>
          </a:solidFill>
          <a:ln>
            <a:noFill/>
          </a:ln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AF83FE79-1789-A04D-A691-B092F244D248}"/>
              </a:ext>
            </a:extLst>
          </p:cNvPr>
          <p:cNvSpPr txBox="1"/>
          <p:nvPr/>
        </p:nvSpPr>
        <p:spPr>
          <a:xfrm>
            <a:off x="508096" y="25959"/>
            <a:ext cx="3602990" cy="1179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6600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CURIOUS</a:t>
            </a:r>
            <a:endParaRPr lang="en-US" sz="6600" dirty="0">
              <a:solidFill>
                <a:srgbClr val="FFFF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7F3C2EC4-36CE-8E42-A620-503836240312}"/>
              </a:ext>
            </a:extLst>
          </p:cNvPr>
          <p:cNvSpPr txBox="1"/>
          <p:nvPr/>
        </p:nvSpPr>
        <p:spPr>
          <a:xfrm>
            <a:off x="4632791" y="25959"/>
            <a:ext cx="3602990" cy="1179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6600" dirty="0">
                <a:solidFill>
                  <a:schemeClr val="bg1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CURIOUS</a:t>
            </a:r>
            <a:endParaRPr lang="en-US" sz="6600" dirty="0">
              <a:solidFill>
                <a:schemeClr val="bg1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909363B-A32D-6746-BADB-68FD344EB7F3}"/>
              </a:ext>
            </a:extLst>
          </p:cNvPr>
          <p:cNvSpPr txBox="1"/>
          <p:nvPr/>
        </p:nvSpPr>
        <p:spPr>
          <a:xfrm>
            <a:off x="857430" y="561471"/>
            <a:ext cx="3479165" cy="106489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6600" dirty="0">
                <a:solidFill>
                  <a:srgbClr val="323E4F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UTOPIAS</a:t>
            </a:r>
            <a:endParaRPr lang="en-US" sz="6600" dirty="0"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9E4ECB20-6B11-6F47-A19E-3CB0AFA510E2}"/>
              </a:ext>
            </a:extLst>
          </p:cNvPr>
          <p:cNvSpPr txBox="1"/>
          <p:nvPr/>
        </p:nvSpPr>
        <p:spPr>
          <a:xfrm>
            <a:off x="5000715" y="561470"/>
            <a:ext cx="3479165" cy="106489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nb-NO" sz="6600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UTOPIAS</a:t>
            </a:r>
            <a:endParaRPr lang="en-US" sz="6600" dirty="0">
              <a:solidFill>
                <a:srgbClr val="FFFF00"/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F335F242-76B1-EA4C-8718-14FCAA8856B0}"/>
              </a:ext>
            </a:extLst>
          </p:cNvPr>
          <p:cNvSpPr txBox="1"/>
          <p:nvPr/>
        </p:nvSpPr>
        <p:spPr>
          <a:xfrm>
            <a:off x="508095" y="1565954"/>
            <a:ext cx="8184735" cy="8128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solidFill>
                  <a:schemeClr val="tx2">
                    <a:lumMod val="50000"/>
                  </a:schemeClr>
                </a:solidFill>
                <a:effectLst/>
                <a:latin typeface="+mj-lt"/>
                <a:ea typeface="Calibri"/>
                <a:cs typeface="Times New Roman"/>
              </a:rPr>
              <a:t>Large and small blue</a:t>
            </a:r>
            <a:r>
              <a:rPr lang="en-GB" sz="3200" b="1" dirty="0">
                <a:solidFill>
                  <a:schemeClr val="bg1"/>
                </a:solidFill>
                <a:effectLst/>
                <a:latin typeface="+mj-lt"/>
                <a:ea typeface="Calibri"/>
                <a:cs typeface="Times New Roman"/>
              </a:rPr>
              <a:t>prints</a:t>
            </a:r>
            <a:r>
              <a:rPr lang="en-GB" sz="3200" b="1" dirty="0">
                <a:solidFill>
                  <a:schemeClr val="tx2">
                    <a:lumMod val="50000"/>
                  </a:schemeClr>
                </a:solidFill>
                <a:effectLst/>
                <a:latin typeface="+mj-lt"/>
                <a:ea typeface="Calibri"/>
                <a:cs typeface="Times New Roman"/>
              </a:rPr>
              <a:t> for human society</a:t>
            </a:r>
            <a:endParaRPr lang="en-US" sz="3200" dirty="0">
              <a:solidFill>
                <a:schemeClr val="tx2">
                  <a:lumMod val="50000"/>
                </a:schemeClr>
              </a:solidFill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CF28492F-069C-7F47-AA7E-3584ECD5F9EE}"/>
              </a:ext>
            </a:extLst>
          </p:cNvPr>
          <p:cNvSpPr txBox="1"/>
          <p:nvPr/>
        </p:nvSpPr>
        <p:spPr>
          <a:xfrm>
            <a:off x="5148064" y="2817370"/>
            <a:ext cx="3778760" cy="392120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en-GB" dirty="0">
                <a:solidFill>
                  <a:srgbClr val="FFFF00"/>
                </a:solidFill>
              </a:rPr>
              <a:t>		</a:t>
            </a:r>
            <a:r>
              <a:rPr lang="en-GB" sz="1600" b="1" dirty="0">
                <a:solidFill>
                  <a:srgbClr val="FFFF00"/>
                </a:solidFill>
              </a:rPr>
              <a:t>SPEAKERS</a:t>
            </a:r>
          </a:p>
          <a:p>
            <a:pPr algn="r">
              <a:spcAft>
                <a:spcPts val="0"/>
              </a:spcAft>
            </a:pPr>
            <a:r>
              <a:rPr lang="en-GB" sz="1600" b="1" dirty="0">
                <a:solidFill>
                  <a:srgbClr val="FFFF00"/>
                </a:solidFill>
                <a:effectLst/>
                <a:latin typeface="+mj-lt"/>
                <a:ea typeface="Calibri"/>
                <a:cs typeface="Times New Roman"/>
              </a:rPr>
              <a:t>David Bannister</a:t>
            </a:r>
            <a:r>
              <a:rPr lang="en-GB" sz="1600" dirty="0">
                <a:solidFill>
                  <a:schemeClr val="bg1"/>
                </a:solidFill>
                <a:effectLst/>
                <a:latin typeface="+mj-lt"/>
                <a:ea typeface="Calibri"/>
                <a:cs typeface="Times New Roman"/>
              </a:rPr>
              <a:t>, University of Oslo</a:t>
            </a:r>
          </a:p>
          <a:p>
            <a:pPr algn="r"/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Keith Breckenridge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, </a:t>
            </a:r>
            <a:r>
              <a:rPr lang="en-GB" sz="1600" dirty="0" err="1">
                <a:solidFill>
                  <a:schemeClr val="bg1"/>
                </a:solidFill>
                <a:ea typeface="Calibri"/>
                <a:cs typeface="Times New Roman"/>
              </a:rPr>
              <a:t>Univ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 of Witwatersrand </a:t>
            </a:r>
            <a:endParaRPr lang="en-GB" sz="1600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algn="r"/>
            <a:r>
              <a:rPr lang="en-GB" sz="1600" b="1" dirty="0" err="1">
                <a:solidFill>
                  <a:srgbClr val="FFFF00"/>
                </a:solidFill>
                <a:ea typeface="Calibri"/>
                <a:cs typeface="Times New Roman"/>
              </a:rPr>
              <a:t>Simukai</a:t>
            </a:r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 </a:t>
            </a:r>
            <a:r>
              <a:rPr lang="en-GB" sz="1600" b="1" dirty="0" err="1">
                <a:solidFill>
                  <a:srgbClr val="FFFF00"/>
                </a:solidFill>
                <a:ea typeface="Calibri"/>
                <a:cs typeface="Times New Roman"/>
              </a:rPr>
              <a:t>Chigudu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, University of Oxford</a:t>
            </a:r>
          </a:p>
          <a:p>
            <a:pPr lvl="0" algn="r"/>
            <a:r>
              <a:rPr lang="en-GB" sz="1600" b="1" dirty="0">
                <a:solidFill>
                  <a:srgbClr val="FFFF00"/>
                </a:solidFill>
                <a:latin typeface="+mj-lt"/>
                <a:ea typeface="Calibri"/>
                <a:cs typeface="Times New Roman"/>
              </a:rPr>
              <a:t>Kevin Donovan</a:t>
            </a:r>
            <a:r>
              <a:rPr lang="en-GB" sz="1600" dirty="0">
                <a:solidFill>
                  <a:schemeClr val="bg1"/>
                </a:solidFill>
                <a:latin typeface="+mj-lt"/>
                <a:ea typeface="Calibri"/>
                <a:cs typeface="Times New Roman"/>
              </a:rPr>
              <a:t>, University of Edinburgh</a:t>
            </a:r>
          </a:p>
          <a:p>
            <a:pPr algn="r"/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James Ferguson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, University of </a:t>
            </a:r>
            <a:r>
              <a:rPr lang="en-GB" sz="1600" dirty="0" smtClean="0">
                <a:solidFill>
                  <a:schemeClr val="bg1"/>
                </a:solidFill>
                <a:ea typeface="Calibri"/>
                <a:cs typeface="Times New Roman"/>
              </a:rPr>
              <a:t>Stanford</a:t>
            </a:r>
          </a:p>
          <a:p>
            <a:pPr algn="r"/>
            <a:r>
              <a:rPr lang="en-GB" sz="1600" b="1" dirty="0" smtClean="0">
                <a:solidFill>
                  <a:srgbClr val="FFFF00"/>
                </a:solidFill>
                <a:ea typeface="Calibri"/>
                <a:cs typeface="Times New Roman"/>
              </a:rPr>
              <a:t>Victoria </a:t>
            </a:r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Jacinta </a:t>
            </a:r>
            <a:r>
              <a:rPr lang="en-GB" sz="1600" b="1" dirty="0" err="1">
                <a:solidFill>
                  <a:srgbClr val="FFFF00"/>
                </a:solidFill>
                <a:ea typeface="Calibri"/>
                <a:cs typeface="Times New Roman"/>
              </a:rPr>
              <a:t>Muinde</a:t>
            </a:r>
            <a:r>
              <a:rPr lang="en-GB" sz="1600" dirty="0">
                <a:solidFill>
                  <a:srgbClr val="FFFF00"/>
                </a:solidFill>
                <a:ea typeface="Calibri"/>
                <a:cs typeface="Times New Roman"/>
              </a:rPr>
              <a:t>, 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University of </a:t>
            </a:r>
            <a:r>
              <a:rPr lang="en-GB" sz="1600" dirty="0" smtClean="0">
                <a:solidFill>
                  <a:schemeClr val="bg1"/>
                </a:solidFill>
                <a:ea typeface="Calibri"/>
                <a:cs typeface="Times New Roman"/>
              </a:rPr>
              <a:t>Oslo</a:t>
            </a:r>
          </a:p>
          <a:p>
            <a:pPr lvl="0" algn="r"/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Daniel </a:t>
            </a:r>
            <a:r>
              <a:rPr lang="en-GB" sz="1600" b="1" dirty="0" err="1">
                <a:solidFill>
                  <a:srgbClr val="FFFF00"/>
                </a:solidFill>
                <a:ea typeface="Calibri"/>
                <a:cs typeface="Times New Roman"/>
              </a:rPr>
              <a:t>Münster</a:t>
            </a:r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, </a:t>
            </a:r>
            <a:r>
              <a:rPr lang="en-GB" sz="1600" dirty="0">
                <a:solidFill>
                  <a:prstClr val="white"/>
                </a:solidFill>
                <a:ea typeface="Calibri"/>
                <a:cs typeface="Times New Roman"/>
              </a:rPr>
              <a:t>University of  </a:t>
            </a:r>
            <a:r>
              <a:rPr lang="en-GB" sz="1600" dirty="0" smtClean="0">
                <a:solidFill>
                  <a:prstClr val="white"/>
                </a:solidFill>
                <a:ea typeface="Calibri"/>
                <a:cs typeface="Times New Roman"/>
              </a:rPr>
              <a:t>Heidelberg</a:t>
            </a:r>
            <a:endParaRPr lang="en-GB" sz="16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algn="r"/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Tom </a:t>
            </a:r>
            <a:r>
              <a:rPr lang="en-GB" sz="1600" b="1" dirty="0" err="1">
                <a:solidFill>
                  <a:srgbClr val="FFFF00"/>
                </a:solidFill>
                <a:ea typeface="Calibri"/>
                <a:cs typeface="Times New Roman"/>
              </a:rPr>
              <a:t>Neumark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, University of Oslo</a:t>
            </a:r>
          </a:p>
          <a:p>
            <a:pPr lvl="0" algn="r"/>
            <a:r>
              <a:rPr lang="en-GB" sz="1600" b="1" dirty="0">
                <a:solidFill>
                  <a:srgbClr val="FFFF00"/>
                </a:solidFill>
                <a:latin typeface="+mj-lt"/>
                <a:ea typeface="Calibri"/>
                <a:cs typeface="Times New Roman"/>
              </a:rPr>
              <a:t>Ruth Prince</a:t>
            </a:r>
            <a:r>
              <a:rPr lang="en-GB" sz="1600" dirty="0">
                <a:solidFill>
                  <a:schemeClr val="bg1"/>
                </a:solidFill>
                <a:latin typeface="+mj-lt"/>
                <a:ea typeface="Calibri"/>
                <a:cs typeface="Times New Roman"/>
              </a:rPr>
              <a:t>, University of Oslo</a:t>
            </a:r>
            <a:endParaRPr lang="en-US" sz="1600" dirty="0">
              <a:solidFill>
                <a:schemeClr val="bg1"/>
              </a:solidFill>
              <a:effectLst/>
              <a:latin typeface="+mj-lt"/>
              <a:ea typeface="Calibri"/>
              <a:cs typeface="Times New Roman"/>
            </a:endParaRPr>
          </a:p>
          <a:p>
            <a:pPr lvl="0" algn="r"/>
            <a:r>
              <a:rPr lang="en-GB" sz="1600" b="1" dirty="0" err="1">
                <a:solidFill>
                  <a:srgbClr val="FFFF00"/>
                </a:solidFill>
                <a:latin typeface="+mj-lt"/>
                <a:ea typeface="Calibri"/>
                <a:cs typeface="Times New Roman"/>
              </a:rPr>
              <a:t>Theodoros</a:t>
            </a:r>
            <a:r>
              <a:rPr lang="en-GB" sz="1600" b="1" dirty="0">
                <a:solidFill>
                  <a:srgbClr val="FFFF00"/>
                </a:solidFill>
                <a:latin typeface="+mj-lt"/>
                <a:ea typeface="Calibri"/>
                <a:cs typeface="Times New Roman"/>
              </a:rPr>
              <a:t> </a:t>
            </a:r>
            <a:r>
              <a:rPr lang="en-GB" sz="1600" b="1" dirty="0" err="1">
                <a:solidFill>
                  <a:srgbClr val="FFFF00"/>
                </a:solidFill>
                <a:latin typeface="+mj-lt"/>
                <a:ea typeface="Calibri"/>
                <a:cs typeface="Times New Roman"/>
              </a:rPr>
              <a:t>Rakopoulos</a:t>
            </a:r>
            <a:r>
              <a:rPr lang="en-GB" sz="1600" dirty="0">
                <a:solidFill>
                  <a:schemeClr val="bg1"/>
                </a:solidFill>
                <a:latin typeface="+mj-lt"/>
                <a:ea typeface="Calibri"/>
                <a:cs typeface="Times New Roman"/>
              </a:rPr>
              <a:t>, University of Oslo</a:t>
            </a:r>
            <a:endParaRPr lang="en-GB" sz="1600" b="1" dirty="0">
              <a:solidFill>
                <a:schemeClr val="bg1"/>
              </a:solidFill>
              <a:latin typeface="+mj-lt"/>
              <a:ea typeface="Calibri"/>
              <a:cs typeface="Times New Roman"/>
            </a:endParaRPr>
          </a:p>
          <a:p>
            <a:pPr lvl="0" algn="r"/>
            <a:r>
              <a:rPr lang="en-GB" sz="1600" b="1" dirty="0">
                <a:solidFill>
                  <a:srgbClr val="FFFF00"/>
                </a:solidFill>
                <a:latin typeface="+mj-lt"/>
                <a:ea typeface="Calibri"/>
                <a:cs typeface="Times New Roman"/>
              </a:rPr>
              <a:t>Ursula Rao</a:t>
            </a:r>
            <a:r>
              <a:rPr lang="en-GB" sz="1600" dirty="0">
                <a:solidFill>
                  <a:schemeClr val="bg1"/>
                </a:solidFill>
                <a:latin typeface="+mj-lt"/>
                <a:ea typeface="Calibri"/>
                <a:cs typeface="Times New Roman"/>
              </a:rPr>
              <a:t>, University of Leipzig</a:t>
            </a:r>
            <a:endParaRPr lang="en-US" sz="1600" dirty="0">
              <a:solidFill>
                <a:schemeClr val="bg1"/>
              </a:solidFill>
              <a:effectLst/>
              <a:latin typeface="+mj-lt"/>
              <a:ea typeface="Calibri"/>
              <a:cs typeface="Times New Roman"/>
            </a:endParaRPr>
          </a:p>
          <a:p>
            <a:pPr algn="r"/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Peter Redfield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, University of North Carolina</a:t>
            </a:r>
          </a:p>
          <a:p>
            <a:pPr algn="r">
              <a:spcAft>
                <a:spcPts val="0"/>
              </a:spcAft>
            </a:pPr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Alice Street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, University of Edinburgh</a:t>
            </a:r>
          </a:p>
          <a:p>
            <a:pPr algn="r"/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Noemi </a:t>
            </a:r>
            <a:r>
              <a:rPr lang="en-GB" sz="1600" b="1" dirty="0" err="1">
                <a:solidFill>
                  <a:srgbClr val="FFFF00"/>
                </a:solidFill>
                <a:ea typeface="Calibri"/>
                <a:cs typeface="Times New Roman"/>
              </a:rPr>
              <a:t>Tousignant</a:t>
            </a:r>
            <a:r>
              <a:rPr lang="en-GB" sz="1600" b="1" dirty="0">
                <a:solidFill>
                  <a:schemeClr val="bg1"/>
                </a:solidFill>
                <a:ea typeface="Calibri"/>
                <a:cs typeface="Times New Roman"/>
              </a:rPr>
              <a:t>, UCL</a:t>
            </a:r>
          </a:p>
          <a:p>
            <a:pPr algn="r"/>
            <a:r>
              <a:rPr lang="en-GB" sz="1600" b="1" dirty="0">
                <a:solidFill>
                  <a:srgbClr val="FFFF00"/>
                </a:solidFill>
                <a:ea typeface="Calibri"/>
                <a:cs typeface="Times New Roman"/>
              </a:rPr>
              <a:t>James </a:t>
            </a:r>
            <a:r>
              <a:rPr lang="en-GB" sz="1600" b="1" dirty="0" err="1">
                <a:solidFill>
                  <a:srgbClr val="FFFF00"/>
                </a:solidFill>
                <a:ea typeface="Calibri"/>
                <a:cs typeface="Times New Roman"/>
              </a:rPr>
              <a:t>Wintrup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, University of Oslo</a:t>
            </a:r>
            <a:endParaRPr lang="en-US" sz="16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en-US" sz="1600" dirty="0">
              <a:solidFill>
                <a:schemeClr val="bg1"/>
              </a:solidFill>
              <a:effectLst/>
              <a:latin typeface="+mj-lt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+mj-lt"/>
                <a:ea typeface="Calibri"/>
                <a:cs typeface="Times New Roman"/>
              </a:rPr>
              <a:t> </a:t>
            </a:r>
            <a:endParaRPr lang="en-US" sz="1400" dirty="0">
              <a:effectLst/>
              <a:latin typeface="+mj-lt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en-US" sz="1200" dirty="0">
              <a:effectLst/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en-US" sz="1200" dirty="0">
              <a:effectLst/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en-US" sz="1200" dirty="0">
              <a:effectLst/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FFFFFF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en-US" sz="12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195AD119-0C34-4646-BEA6-F2C7A63E955F}"/>
              </a:ext>
            </a:extLst>
          </p:cNvPr>
          <p:cNvSpPr txBox="1"/>
          <p:nvPr/>
        </p:nvSpPr>
        <p:spPr>
          <a:xfrm>
            <a:off x="508095" y="2180080"/>
            <a:ext cx="3226435" cy="99341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323E4F"/>
                </a:solidFill>
                <a:effectLst>
                  <a:outerShdw blurRad="50800" dist="50800" dir="5400000" sx="0" sy="0" algn="ctr">
                    <a:schemeClr val="tx1">
                      <a:lumMod val="75000"/>
                      <a:lumOff val="25000"/>
                    </a:schemeClr>
                  </a:outerShdw>
                </a:effectLst>
                <a:latin typeface="+mj-lt"/>
                <a:ea typeface="Calibri"/>
                <a:cs typeface="Times New Roman"/>
              </a:rPr>
              <a:t>University of Oslo, </a:t>
            </a:r>
            <a:endParaRPr lang="en-US" sz="1200" dirty="0">
              <a:effectLst/>
              <a:latin typeface="+mj-lt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323E4F"/>
                </a:solidFill>
                <a:effectLst>
                  <a:outerShdw blurRad="50800" dist="50800" dir="5400000" sx="0" sy="0" algn="ctr">
                    <a:schemeClr val="tx1">
                      <a:lumMod val="75000"/>
                      <a:lumOff val="25000"/>
                    </a:schemeClr>
                  </a:outerShdw>
                </a:effectLst>
                <a:latin typeface="+mj-lt"/>
                <a:ea typeface="Calibri"/>
                <a:cs typeface="Times New Roman"/>
              </a:rPr>
              <a:t>6-7th September</a:t>
            </a:r>
            <a:r>
              <a:rPr lang="en-GB" sz="2400" b="1" dirty="0">
                <a:solidFill>
                  <a:srgbClr val="44546A"/>
                </a:solidFill>
                <a:effectLst>
                  <a:outerShdw blurRad="50800" dist="50800" dir="5400000" sx="0" sy="0" algn="ctr">
                    <a:schemeClr val="tx1">
                      <a:lumMod val="75000"/>
                      <a:lumOff val="25000"/>
                    </a:schemeClr>
                  </a:outerShdw>
                </a:effectLst>
                <a:latin typeface="+mj-lt"/>
                <a:ea typeface="Calibri"/>
                <a:cs typeface="Times New Roman"/>
              </a:rPr>
              <a:t>, 2019 </a:t>
            </a:r>
            <a:endParaRPr lang="en-US" sz="1200" dirty="0">
              <a:effectLst/>
              <a:latin typeface="+mj-lt"/>
              <a:ea typeface="Calibri"/>
              <a:cs typeface="Times New Roman"/>
            </a:endParaRPr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82165B1F-30F4-AA49-85C6-B6080A3ADB50}"/>
              </a:ext>
            </a:extLst>
          </p:cNvPr>
          <p:cNvSpPr txBox="1"/>
          <p:nvPr/>
        </p:nvSpPr>
        <p:spPr>
          <a:xfrm>
            <a:off x="3974554" y="2178366"/>
            <a:ext cx="4952270" cy="6390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en-GB" sz="1600" b="1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KEYNOTE</a:t>
            </a:r>
            <a:r>
              <a:rPr lang="en-GB" sz="1600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GB" sz="1600" b="1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by</a:t>
            </a:r>
            <a:r>
              <a:rPr lang="en-US" sz="1600" dirty="0">
                <a:solidFill>
                  <a:srgbClr val="FFFF00"/>
                </a:solidFill>
                <a:ea typeface="Calibri"/>
                <a:cs typeface="Times New Roman"/>
              </a:rPr>
              <a:t> </a:t>
            </a:r>
            <a:r>
              <a:rPr lang="en-GB" sz="1600" b="1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James Ferguson</a:t>
            </a:r>
            <a:r>
              <a:rPr lang="en-GB" sz="1600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, University of Stanford</a:t>
            </a:r>
            <a:endParaRPr lang="en-GB" sz="1600" dirty="0">
              <a:solidFill>
                <a:srgbClr val="FFFF00"/>
              </a:solidFill>
              <a:ea typeface="Calibri"/>
              <a:cs typeface="Times New Roman"/>
            </a:endParaRPr>
          </a:p>
          <a:p>
            <a:pPr algn="r"/>
            <a:r>
              <a:rPr lang="en-GB" sz="1600" b="1" dirty="0">
                <a:solidFill>
                  <a:schemeClr val="bg1"/>
                </a:solidFill>
                <a:ea typeface="Calibri"/>
                <a:cs typeface="Times New Roman"/>
              </a:rPr>
              <a:t>DISCUSSANT</a:t>
            </a:r>
            <a:r>
              <a:rPr lang="en-GB" sz="1600" dirty="0">
                <a:solidFill>
                  <a:schemeClr val="bg1"/>
                </a:solidFill>
                <a:ea typeface="Calibri"/>
                <a:cs typeface="Times New Roman"/>
              </a:rPr>
              <a:t>: </a:t>
            </a:r>
            <a:r>
              <a:rPr lang="en-GB" sz="1600" b="1" dirty="0">
                <a:solidFill>
                  <a:schemeClr val="bg1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Richard </a:t>
            </a:r>
            <a:r>
              <a:rPr lang="en-GB" sz="1600" b="1" dirty="0" err="1">
                <a:solidFill>
                  <a:schemeClr val="bg1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Rottenburg</a:t>
            </a:r>
            <a:r>
              <a:rPr lang="en-GB" sz="1600" b="1" dirty="0">
                <a:solidFill>
                  <a:schemeClr val="bg1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, </a:t>
            </a:r>
            <a:r>
              <a:rPr lang="en-GB" sz="1600" dirty="0">
                <a:solidFill>
                  <a:schemeClr val="bg1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ea typeface="Calibri"/>
                <a:cs typeface="Times New Roman"/>
              </a:rPr>
              <a:t>LOST/Witwatersrand</a:t>
            </a:r>
            <a:endParaRPr lang="en-US" sz="16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en-US" sz="1600" dirty="0">
              <a:solidFill>
                <a:srgbClr val="FFFF00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8619F826-7668-134B-BA08-71A49DE8A3D6}"/>
              </a:ext>
            </a:extLst>
          </p:cNvPr>
          <p:cNvSpPr txBox="1"/>
          <p:nvPr/>
        </p:nvSpPr>
        <p:spPr>
          <a:xfrm>
            <a:off x="244602" y="4984596"/>
            <a:ext cx="4255390" cy="126902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600" dirty="0">
                <a:solidFill>
                  <a:schemeClr val="bg1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Workshop organized by the </a:t>
            </a:r>
            <a:r>
              <a:rPr lang="en-GB" sz="1600" b="1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UNIVERSAL HEALTH </a:t>
            </a:r>
            <a:r>
              <a:rPr lang="en-GB" sz="1600" dirty="0">
                <a:solidFill>
                  <a:schemeClr val="bg1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project (</a:t>
            </a:r>
            <a:r>
              <a:rPr lang="en-GB" sz="1600" b="1" dirty="0">
                <a:solidFill>
                  <a:srgbClr val="FFFF00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Universal Health Coverage and the Public Good in Africa)</a:t>
            </a:r>
            <a:endParaRPr lang="en-US" sz="1200" dirty="0">
              <a:solidFill>
                <a:schemeClr val="bg1"/>
              </a:solidFill>
              <a:effectLst/>
              <a:latin typeface="+mj-lt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600" dirty="0">
                <a:solidFill>
                  <a:srgbClr val="FFFFFF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Funded by the European Research Council Horizon 2020</a:t>
            </a:r>
            <a:r>
              <a:rPr lang="en-GB" sz="1200" dirty="0">
                <a:solidFill>
                  <a:srgbClr val="FFFFFF"/>
                </a:solidFill>
                <a:effectLst>
                  <a:outerShdw blurRad="50800" dist="38100" dir="8100000" algn="tr">
                    <a:srgbClr val="000000">
                      <a:alpha val="40000"/>
                    </a:srgbClr>
                  </a:outerShdw>
                </a:effectLst>
                <a:latin typeface="+mj-lt"/>
                <a:ea typeface="Calibri"/>
                <a:cs typeface="Times New Roman"/>
              </a:rPr>
              <a:t> </a:t>
            </a:r>
            <a:endParaRPr lang="en-US" sz="1200" dirty="0">
              <a:effectLst/>
              <a:latin typeface="+mj-lt"/>
              <a:ea typeface="Calibri"/>
              <a:cs typeface="Times New Roman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DA3F0546-99A6-5C4F-BB1E-867AE04CA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038" y="6303169"/>
            <a:ext cx="57308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D7E23CD8-08CC-FE44-983A-E8DB80145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148" y="6311899"/>
            <a:ext cx="5302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8" descr="C:\Users\cinthikw_local\Desktop\Bintibinti\Uio1logo-smTpE50H0yoKSEXeCb9vrUB1ouCV9xs0.jpg">
            <a:extLst>
              <a:ext uri="{FF2B5EF4-FFF2-40B4-BE49-F238E27FC236}">
                <a16:creationId xmlns:a16="http://schemas.microsoft.com/office/drawing/2014/main" id="{9761902A-4658-2C4C-AE45-76B23DFF932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323" y="6326854"/>
            <a:ext cx="666984" cy="360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775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59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cinthikw_local</dc:creator>
  <cp:lastModifiedBy>Cynthia Khamala Wangamati</cp:lastModifiedBy>
  <cp:revision>29</cp:revision>
  <dcterms:created xsi:type="dcterms:W3CDTF">2019-07-10T13:44:31Z</dcterms:created>
  <dcterms:modified xsi:type="dcterms:W3CDTF">2019-07-29T11:09:25Z</dcterms:modified>
</cp:coreProperties>
</file>