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740" r:id="rId2"/>
    <p:sldMasterId id="2147483752" r:id="rId3"/>
  </p:sldMasterIdLst>
  <p:notesMasterIdLst>
    <p:notesMasterId r:id="rId61"/>
  </p:notesMasterIdLst>
  <p:sldIdLst>
    <p:sldId id="326" r:id="rId4"/>
    <p:sldId id="375" r:id="rId5"/>
    <p:sldId id="370" r:id="rId6"/>
    <p:sldId id="367" r:id="rId7"/>
    <p:sldId id="364" r:id="rId8"/>
    <p:sldId id="337" r:id="rId9"/>
    <p:sldId id="338" r:id="rId10"/>
    <p:sldId id="600" r:id="rId11"/>
    <p:sldId id="361" r:id="rId12"/>
    <p:sldId id="339" r:id="rId13"/>
    <p:sldId id="400" r:id="rId14"/>
    <p:sldId id="351" r:id="rId15"/>
    <p:sldId id="371" r:id="rId16"/>
    <p:sldId id="373" r:id="rId17"/>
    <p:sldId id="288" r:id="rId18"/>
    <p:sldId id="325" r:id="rId19"/>
    <p:sldId id="376" r:id="rId20"/>
    <p:sldId id="401" r:id="rId21"/>
    <p:sldId id="292" r:id="rId22"/>
    <p:sldId id="293" r:id="rId23"/>
    <p:sldId id="386" r:id="rId24"/>
    <p:sldId id="387" r:id="rId25"/>
    <p:sldId id="388" r:id="rId26"/>
    <p:sldId id="402" r:id="rId27"/>
    <p:sldId id="389" r:id="rId28"/>
    <p:sldId id="390" r:id="rId29"/>
    <p:sldId id="363" r:id="rId30"/>
    <p:sldId id="383" r:id="rId31"/>
    <p:sldId id="344" r:id="rId32"/>
    <p:sldId id="380" r:id="rId33"/>
    <p:sldId id="599" r:id="rId34"/>
    <p:sldId id="403" r:id="rId35"/>
    <p:sldId id="598" r:id="rId36"/>
    <p:sldId id="365" r:id="rId37"/>
    <p:sldId id="601" r:id="rId38"/>
    <p:sldId id="602" r:id="rId39"/>
    <p:sldId id="603" r:id="rId40"/>
    <p:sldId id="604" r:id="rId41"/>
    <p:sldId id="404" r:id="rId42"/>
    <p:sldId id="357" r:id="rId43"/>
    <p:sldId id="398" r:id="rId44"/>
    <p:sldId id="369" r:id="rId45"/>
    <p:sldId id="597" r:id="rId46"/>
    <p:sldId id="393" r:id="rId47"/>
    <p:sldId id="391" r:id="rId48"/>
    <p:sldId id="405" r:id="rId49"/>
    <p:sldId id="394" r:id="rId50"/>
    <p:sldId id="596" r:id="rId51"/>
    <p:sldId id="352" r:id="rId52"/>
    <p:sldId id="359" r:id="rId53"/>
    <p:sldId id="395" r:id="rId54"/>
    <p:sldId id="360" r:id="rId55"/>
    <p:sldId id="378" r:id="rId56"/>
    <p:sldId id="396" r:id="rId57"/>
    <p:sldId id="392" r:id="rId58"/>
    <p:sldId id="372" r:id="rId59"/>
    <p:sldId id="379" r:id="rId60"/>
  </p:sldIdLst>
  <p:sldSz cx="9144000" cy="6858000" type="screen4x3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00FF"/>
    <a:srgbClr val="FF9900"/>
    <a:srgbClr val="0066FF"/>
    <a:srgbClr val="66CC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1AD85B-37AD-4802-B0ED-57F38F71EF22}" v="73" dt="2023-03-06T12:43:09.6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99" autoAdjust="0"/>
    <p:restoredTop sz="96947" autoAdjust="0"/>
  </p:normalViewPr>
  <p:slideViewPr>
    <p:cSldViewPr>
      <p:cViewPr varScale="1">
        <p:scale>
          <a:sx n="135" d="100"/>
          <a:sy n="135" d="100"/>
        </p:scale>
        <p:origin x="885" y="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microsoft.com/office/2016/11/relationships/changesInfo" Target="changesInfos/changesInfo1.xml"/><Relationship Id="rId5" Type="http://schemas.openxmlformats.org/officeDocument/2006/relationships/slide" Target="slides/slide2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microsoft.com/office/2015/10/relationships/revisionInfo" Target="revisionInfo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in Stigum" userId="aae9c573-ea01-46f4-82b8-dee99d49f40d" providerId="ADAL" clId="{F61AD85B-37AD-4802-B0ED-57F38F71EF22}"/>
    <pc:docChg chg="undo custSel modSld">
      <pc:chgData name="Hein Stigum" userId="aae9c573-ea01-46f4-82b8-dee99d49f40d" providerId="ADAL" clId="{F61AD85B-37AD-4802-B0ED-57F38F71EF22}" dt="2023-03-06T12:43:09.623" v="218" actId="207"/>
      <pc:docMkLst>
        <pc:docMk/>
      </pc:docMkLst>
      <pc:sldChg chg="modSp mod">
        <pc:chgData name="Hein Stigum" userId="aae9c573-ea01-46f4-82b8-dee99d49f40d" providerId="ADAL" clId="{F61AD85B-37AD-4802-B0ED-57F38F71EF22}" dt="2023-03-06T08:39:58.185" v="64" actId="20577"/>
        <pc:sldMkLst>
          <pc:docMk/>
          <pc:sldMk cId="0" sldId="288"/>
        </pc:sldMkLst>
        <pc:spChg chg="mod">
          <ac:chgData name="Hein Stigum" userId="aae9c573-ea01-46f4-82b8-dee99d49f40d" providerId="ADAL" clId="{F61AD85B-37AD-4802-B0ED-57F38F71EF22}" dt="2023-03-06T08:39:58.185" v="64" actId="20577"/>
          <ac:spMkLst>
            <pc:docMk/>
            <pc:sldMk cId="0" sldId="288"/>
            <ac:spMk id="22533" creationId="{00000000-0000-0000-0000-000000000000}"/>
          </ac:spMkLst>
        </pc:spChg>
      </pc:sldChg>
      <pc:sldChg chg="modSp mod">
        <pc:chgData name="Hein Stigum" userId="aae9c573-ea01-46f4-82b8-dee99d49f40d" providerId="ADAL" clId="{F61AD85B-37AD-4802-B0ED-57F38F71EF22}" dt="2023-03-02T11:20:57.202" v="16" actId="403"/>
        <pc:sldMkLst>
          <pc:docMk/>
          <pc:sldMk cId="0" sldId="326"/>
        </pc:sldMkLst>
        <pc:spChg chg="mod">
          <ac:chgData name="Hein Stigum" userId="aae9c573-ea01-46f4-82b8-dee99d49f40d" providerId="ADAL" clId="{F61AD85B-37AD-4802-B0ED-57F38F71EF22}" dt="2023-03-02T11:20:57.202" v="16" actId="403"/>
          <ac:spMkLst>
            <pc:docMk/>
            <pc:sldMk cId="0" sldId="326"/>
            <ac:spMk id="15366" creationId="{00000000-0000-0000-0000-000000000000}"/>
          </ac:spMkLst>
        </pc:spChg>
      </pc:sldChg>
      <pc:sldChg chg="modSp">
        <pc:chgData name="Hein Stigum" userId="aae9c573-ea01-46f4-82b8-dee99d49f40d" providerId="ADAL" clId="{F61AD85B-37AD-4802-B0ED-57F38F71EF22}" dt="2023-03-06T08:20:07.019" v="38" actId="207"/>
        <pc:sldMkLst>
          <pc:docMk/>
          <pc:sldMk cId="2792714617" sldId="338"/>
        </pc:sldMkLst>
        <pc:spChg chg="mod">
          <ac:chgData name="Hein Stigum" userId="aae9c573-ea01-46f4-82b8-dee99d49f40d" providerId="ADAL" clId="{F61AD85B-37AD-4802-B0ED-57F38F71EF22}" dt="2023-03-06T08:20:07.019" v="38" actId="207"/>
          <ac:spMkLst>
            <pc:docMk/>
            <pc:sldMk cId="2792714617" sldId="338"/>
            <ac:spMk id="8" creationId="{00000000-0000-0000-0000-000000000000}"/>
          </ac:spMkLst>
        </pc:spChg>
      </pc:sldChg>
      <pc:sldChg chg="modSp mod">
        <pc:chgData name="Hein Stigum" userId="aae9c573-ea01-46f4-82b8-dee99d49f40d" providerId="ADAL" clId="{F61AD85B-37AD-4802-B0ED-57F38F71EF22}" dt="2023-03-06T08:25:33.718" v="42" actId="208"/>
        <pc:sldMkLst>
          <pc:docMk/>
          <pc:sldMk cId="2487311027" sldId="339"/>
        </pc:sldMkLst>
        <pc:cxnChg chg="mod">
          <ac:chgData name="Hein Stigum" userId="aae9c573-ea01-46f4-82b8-dee99d49f40d" providerId="ADAL" clId="{F61AD85B-37AD-4802-B0ED-57F38F71EF22}" dt="2023-03-06T08:25:27.395" v="41" actId="208"/>
          <ac:cxnSpMkLst>
            <pc:docMk/>
            <pc:sldMk cId="2487311027" sldId="339"/>
            <ac:cxnSpMk id="51211" creationId="{00000000-0000-0000-0000-000000000000}"/>
          </ac:cxnSpMkLst>
        </pc:cxnChg>
        <pc:cxnChg chg="mod">
          <ac:chgData name="Hein Stigum" userId="aae9c573-ea01-46f4-82b8-dee99d49f40d" providerId="ADAL" clId="{F61AD85B-37AD-4802-B0ED-57F38F71EF22}" dt="2023-03-06T08:25:19.888" v="40" actId="1582"/>
          <ac:cxnSpMkLst>
            <pc:docMk/>
            <pc:sldMk cId="2487311027" sldId="339"/>
            <ac:cxnSpMk id="51215" creationId="{00000000-0000-0000-0000-000000000000}"/>
          </ac:cxnSpMkLst>
        </pc:cxnChg>
        <pc:cxnChg chg="mod">
          <ac:chgData name="Hein Stigum" userId="aae9c573-ea01-46f4-82b8-dee99d49f40d" providerId="ADAL" clId="{F61AD85B-37AD-4802-B0ED-57F38F71EF22}" dt="2023-03-06T08:25:33.718" v="42" actId="208"/>
          <ac:cxnSpMkLst>
            <pc:docMk/>
            <pc:sldMk cId="2487311027" sldId="339"/>
            <ac:cxnSpMk id="51216" creationId="{00000000-0000-0000-0000-000000000000}"/>
          </ac:cxnSpMkLst>
        </pc:cxnChg>
      </pc:sldChg>
      <pc:sldChg chg="addSp delSp modSp mod delAnim modAnim">
        <pc:chgData name="Hein Stigum" userId="aae9c573-ea01-46f4-82b8-dee99d49f40d" providerId="ADAL" clId="{F61AD85B-37AD-4802-B0ED-57F38F71EF22}" dt="2023-03-06T12:23:20.309" v="158"/>
        <pc:sldMkLst>
          <pc:docMk/>
          <pc:sldMk cId="330818713" sldId="357"/>
        </pc:sldMkLst>
        <pc:spChg chg="mod">
          <ac:chgData name="Hein Stigum" userId="aae9c573-ea01-46f4-82b8-dee99d49f40d" providerId="ADAL" clId="{F61AD85B-37AD-4802-B0ED-57F38F71EF22}" dt="2023-03-06T12:19:44.038" v="76" actId="20577"/>
          <ac:spMkLst>
            <pc:docMk/>
            <pc:sldMk cId="330818713" sldId="357"/>
            <ac:spMk id="8" creationId="{00000000-0000-0000-0000-000000000000}"/>
          </ac:spMkLst>
        </pc:spChg>
        <pc:spChg chg="mod">
          <ac:chgData name="Hein Stigum" userId="aae9c573-ea01-46f4-82b8-dee99d49f40d" providerId="ADAL" clId="{F61AD85B-37AD-4802-B0ED-57F38F71EF22}" dt="2023-03-06T12:19:54.643" v="79" actId="20577"/>
          <ac:spMkLst>
            <pc:docMk/>
            <pc:sldMk cId="330818713" sldId="357"/>
            <ac:spMk id="14" creationId="{00000000-0000-0000-0000-000000000000}"/>
          </ac:spMkLst>
        </pc:spChg>
        <pc:grpChg chg="del">
          <ac:chgData name="Hein Stigum" userId="aae9c573-ea01-46f4-82b8-dee99d49f40d" providerId="ADAL" clId="{F61AD85B-37AD-4802-B0ED-57F38F71EF22}" dt="2023-03-06T12:20:20.785" v="80" actId="478"/>
          <ac:grpSpMkLst>
            <pc:docMk/>
            <pc:sldMk cId="330818713" sldId="357"/>
            <ac:grpSpMk id="15" creationId="{8B9E183D-AA39-40C6-9AC8-2BD3446CF2CC}"/>
          </ac:grpSpMkLst>
        </pc:grpChg>
        <pc:grpChg chg="add mod">
          <ac:chgData name="Hein Stigum" userId="aae9c573-ea01-46f4-82b8-dee99d49f40d" providerId="ADAL" clId="{F61AD85B-37AD-4802-B0ED-57F38F71EF22}" dt="2023-03-06T12:22:46.744" v="152" actId="1037"/>
          <ac:grpSpMkLst>
            <pc:docMk/>
            <pc:sldMk cId="330818713" sldId="357"/>
            <ac:grpSpMk id="20" creationId="{FEFE8C9E-30FA-57E7-DABF-BEE625D342F2}"/>
          </ac:grpSpMkLst>
        </pc:grpChg>
        <pc:picChg chg="add mod">
          <ac:chgData name="Hein Stigum" userId="aae9c573-ea01-46f4-82b8-dee99d49f40d" providerId="ADAL" clId="{F61AD85B-37AD-4802-B0ED-57F38F71EF22}" dt="2023-03-06T12:22:11.716" v="140" actId="164"/>
          <ac:picMkLst>
            <pc:docMk/>
            <pc:sldMk cId="330818713" sldId="357"/>
            <ac:picMk id="12" creationId="{0B5A8FCA-964C-BFBC-9C6C-4616A875261B}"/>
          </ac:picMkLst>
        </pc:picChg>
        <pc:picChg chg="add mod">
          <ac:chgData name="Hein Stigum" userId="aae9c573-ea01-46f4-82b8-dee99d49f40d" providerId="ADAL" clId="{F61AD85B-37AD-4802-B0ED-57F38F71EF22}" dt="2023-03-06T12:22:34.541" v="144" actId="1035"/>
          <ac:picMkLst>
            <pc:docMk/>
            <pc:sldMk cId="330818713" sldId="357"/>
            <ac:picMk id="18" creationId="{CF193D49-697A-87A5-6C8A-D8E925030299}"/>
          </ac:picMkLst>
        </pc:picChg>
      </pc:sldChg>
      <pc:sldChg chg="modSp mod">
        <pc:chgData name="Hein Stigum" userId="aae9c573-ea01-46f4-82b8-dee99d49f40d" providerId="ADAL" clId="{F61AD85B-37AD-4802-B0ED-57F38F71EF22}" dt="2023-03-06T08:16:36.840" v="37" actId="1582"/>
        <pc:sldMkLst>
          <pc:docMk/>
          <pc:sldMk cId="2222044766" sldId="370"/>
        </pc:sldMkLst>
        <pc:spChg chg="mod">
          <ac:chgData name="Hein Stigum" userId="aae9c573-ea01-46f4-82b8-dee99d49f40d" providerId="ADAL" clId="{F61AD85B-37AD-4802-B0ED-57F38F71EF22}" dt="2023-03-02T11:22:00.024" v="33" actId="207"/>
          <ac:spMkLst>
            <pc:docMk/>
            <pc:sldMk cId="2222044766" sldId="370"/>
            <ac:spMk id="3" creationId="{00000000-0000-0000-0000-000000000000}"/>
          </ac:spMkLst>
        </pc:spChg>
        <pc:cxnChg chg="mod">
          <ac:chgData name="Hein Stigum" userId="aae9c573-ea01-46f4-82b8-dee99d49f40d" providerId="ADAL" clId="{F61AD85B-37AD-4802-B0ED-57F38F71EF22}" dt="2023-03-06T08:16:09.488" v="35" actId="208"/>
          <ac:cxnSpMkLst>
            <pc:docMk/>
            <pc:sldMk cId="2222044766" sldId="370"/>
            <ac:cxnSpMk id="10" creationId="{00000000-0000-0000-0000-000000000000}"/>
          </ac:cxnSpMkLst>
        </pc:cxnChg>
        <pc:cxnChg chg="mod">
          <ac:chgData name="Hein Stigum" userId="aae9c573-ea01-46f4-82b8-dee99d49f40d" providerId="ADAL" clId="{F61AD85B-37AD-4802-B0ED-57F38F71EF22}" dt="2023-03-06T08:16:36.840" v="37" actId="1582"/>
          <ac:cxnSpMkLst>
            <pc:docMk/>
            <pc:sldMk cId="2222044766" sldId="370"/>
            <ac:cxnSpMk id="14" creationId="{00000000-0000-0000-0000-000000000000}"/>
          </ac:cxnSpMkLst>
        </pc:cxnChg>
        <pc:cxnChg chg="mod">
          <ac:chgData name="Hein Stigum" userId="aae9c573-ea01-46f4-82b8-dee99d49f40d" providerId="ADAL" clId="{F61AD85B-37AD-4802-B0ED-57F38F71EF22}" dt="2023-03-06T08:16:16.536" v="36" actId="208"/>
          <ac:cxnSpMkLst>
            <pc:docMk/>
            <pc:sldMk cId="2222044766" sldId="370"/>
            <ac:cxnSpMk id="15" creationId="{00000000-0000-0000-0000-000000000000}"/>
          </ac:cxnSpMkLst>
        </pc:cxnChg>
      </pc:sldChg>
      <pc:sldChg chg="addSp modSp mod modAnim">
        <pc:chgData name="Hein Stigum" userId="aae9c573-ea01-46f4-82b8-dee99d49f40d" providerId="ADAL" clId="{F61AD85B-37AD-4802-B0ED-57F38F71EF22}" dt="2023-03-06T12:40:25.199" v="208"/>
        <pc:sldMkLst>
          <pc:docMk/>
          <pc:sldMk cId="261873847" sldId="394"/>
        </pc:sldMkLst>
        <pc:spChg chg="mod">
          <ac:chgData name="Hein Stigum" userId="aae9c573-ea01-46f4-82b8-dee99d49f40d" providerId="ADAL" clId="{F61AD85B-37AD-4802-B0ED-57F38F71EF22}" dt="2023-03-06T12:38:04.841" v="176" actId="113"/>
          <ac:spMkLst>
            <pc:docMk/>
            <pc:sldMk cId="261873847" sldId="394"/>
            <ac:spMk id="3" creationId="{00000000-0000-0000-0000-000000000000}"/>
          </ac:spMkLst>
        </pc:spChg>
        <pc:spChg chg="add mod">
          <ac:chgData name="Hein Stigum" userId="aae9c573-ea01-46f4-82b8-dee99d49f40d" providerId="ADAL" clId="{F61AD85B-37AD-4802-B0ED-57F38F71EF22}" dt="2023-03-06T12:39:50.287" v="204" actId="1076"/>
          <ac:spMkLst>
            <pc:docMk/>
            <pc:sldMk cId="261873847" sldId="394"/>
            <ac:spMk id="8" creationId="{CEF1F87C-4149-195A-1FCE-FEDA8066FA38}"/>
          </ac:spMkLst>
        </pc:spChg>
      </pc:sldChg>
      <pc:sldChg chg="modSp">
        <pc:chgData name="Hein Stigum" userId="aae9c573-ea01-46f4-82b8-dee99d49f40d" providerId="ADAL" clId="{F61AD85B-37AD-4802-B0ED-57F38F71EF22}" dt="2023-03-06T12:43:09.623" v="218" actId="207"/>
        <pc:sldMkLst>
          <pc:docMk/>
          <pc:sldMk cId="3839339784" sldId="395"/>
        </pc:sldMkLst>
        <pc:spChg chg="mod">
          <ac:chgData name="Hein Stigum" userId="aae9c573-ea01-46f4-82b8-dee99d49f40d" providerId="ADAL" clId="{F61AD85B-37AD-4802-B0ED-57F38F71EF22}" dt="2023-03-06T12:43:09.623" v="218" actId="207"/>
          <ac:spMkLst>
            <pc:docMk/>
            <pc:sldMk cId="3839339784" sldId="395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BDDB5B7-5CB7-457E-A46C-041CFB59E84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91337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68CC01A-21EA-417F-9205-61F3675F13E4}" type="slidenum">
              <a:rPr lang="nb-NO" sz="1200" smtClean="0"/>
              <a:pPr/>
              <a:t>1</a:t>
            </a:fld>
            <a:endParaRPr lang="nb-NO" sz="120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/>
              <a:t>2 h talk:</a:t>
            </a:r>
          </a:p>
          <a:p>
            <a:pPr eaLnBrk="1" hangingPunct="1"/>
            <a:r>
              <a:rPr lang="en-US" dirty="0"/>
              <a:t>Part 1: start-&gt;influenced</a:t>
            </a:r>
          </a:p>
          <a:p>
            <a:pPr eaLnBrk="1" hangingPunct="1"/>
            <a:r>
              <a:rPr lang="en-US" dirty="0"/>
              <a:t>Part 2:</a:t>
            </a:r>
            <a:r>
              <a:rPr lang="en-US" baseline="0" dirty="0"/>
              <a:t> recap, influence -&gt; end</a:t>
            </a:r>
          </a:p>
          <a:p>
            <a:pPr eaLnBrk="1" hangingPunct="1"/>
            <a:endParaRPr lang="en-US" baseline="0" dirty="0"/>
          </a:p>
          <a:p>
            <a:pPr eaLnBrk="1" hangingPunct="1"/>
            <a:r>
              <a:rPr lang="en-US" baseline="0" dirty="0"/>
              <a:t>Data simulation, analysis, Tables and Figures: </a:t>
            </a:r>
          </a:p>
          <a:p>
            <a:pPr eaLnBrk="1" hangingPunct="1"/>
            <a:r>
              <a:rPr lang="en-US" baseline="0" dirty="0"/>
              <a:t>	“Gestational Age and Birth weight.do” 	in "C:\Users\hest\Documents\Courses\Data simulation“</a:t>
            </a:r>
          </a:p>
          <a:p>
            <a:pPr eaLnBrk="1" hangingPunct="1"/>
            <a:r>
              <a:rPr lang="en-US" baseline="0" dirty="0"/>
              <a:t>Data: 	“Gestational Age and Birth </a:t>
            </a:r>
            <a:r>
              <a:rPr lang="en-US" baseline="0" dirty="0" err="1"/>
              <a:t>weight.dta</a:t>
            </a:r>
            <a:r>
              <a:rPr lang="en-US" baseline="0" dirty="0"/>
              <a:t>” 	in “C:\Users\</a:t>
            </a:r>
            <a:r>
              <a:rPr lang="en-US" baseline="0" dirty="0" err="1"/>
              <a:t>hest</a:t>
            </a:r>
            <a:r>
              <a:rPr lang="en-US" baseline="0" dirty="0"/>
              <a:t>\Documents\Courses\Data”</a:t>
            </a:r>
          </a:p>
          <a:p>
            <a:pPr eaLnBrk="1" hangingPunct="1"/>
            <a:r>
              <a:rPr lang="en-US" baseline="0" dirty="0"/>
              <a:t>Tables:	“Gestational Age and Birth weight.xlsx”	in “C:\Users\</a:t>
            </a:r>
            <a:r>
              <a:rPr lang="en-US" baseline="0" dirty="0" err="1"/>
              <a:t>hest</a:t>
            </a:r>
            <a:r>
              <a:rPr lang="en-US" baseline="0" dirty="0"/>
              <a:t>\Documents\Courses\Common files”</a:t>
            </a:r>
          </a:p>
          <a:p>
            <a:pPr eaLnBrk="1" hangingPunct="1"/>
            <a:r>
              <a:rPr lang="en-US" dirty="0"/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900218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49D051C-596D-44D3-9CBF-E9A68BE64906}" type="slidenum">
              <a:rPr lang="nb-NO" sz="1200" smtClean="0"/>
              <a:pPr/>
              <a:t>6</a:t>
            </a:fld>
            <a:endParaRPr lang="nb-NO" sz="12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nb-NO"/>
              <a:t>X=gest, Y=weigth</a:t>
            </a:r>
          </a:p>
          <a:p>
            <a:pPr eaLnBrk="1" hangingPunct="1"/>
            <a:r>
              <a:rPr lang="nb-NO"/>
              <a:t>straigth line: y=constant +slope times x</a:t>
            </a:r>
          </a:p>
          <a:p>
            <a:pPr eaLnBrk="1" hangingPunct="1"/>
            <a:r>
              <a:rPr lang="nb-NO"/>
              <a:t>beta0=constant or intercept, beta1=reg. coef. Or slope, y=dep. continous, x=..</a:t>
            </a:r>
          </a:p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5157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83A004D-20D0-4062-B073-6DDE9906890F}" type="slidenum">
              <a:rPr lang="nb-NO" sz="1200" smtClean="0"/>
              <a:pPr/>
              <a:t>7</a:t>
            </a:fld>
            <a:endParaRPr lang="nb-NO" sz="120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/>
              <a:t>In GLM b-s and betas are coefficients</a:t>
            </a:r>
          </a:p>
          <a:p>
            <a:pPr eaLnBrk="1" hangingPunct="1"/>
            <a:r>
              <a:rPr lang="en-US"/>
              <a:t>In some fields (and in SPSS) b-s are coefs and betas are standardizes coefs</a:t>
            </a:r>
          </a:p>
        </p:txBody>
      </p:sp>
    </p:spTree>
    <p:extLst>
      <p:ext uri="{BB962C8B-B14F-4D97-AF65-F5344CB8AC3E}">
        <p14:creationId xmlns:p14="http://schemas.microsoft.com/office/powerpoint/2010/main" val="13212613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8FAD25-F862-42BB-A40C-BC6A85D55FBB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nb-NO"/>
              <a:t>Counfounding matter in the first</a:t>
            </a:r>
          </a:p>
          <a:p>
            <a:pPr eaLnBrk="1" hangingPunct="1"/>
            <a:r>
              <a:rPr lang="nb-NO"/>
              <a:t>Fit of the models matters in the last</a:t>
            </a:r>
          </a:p>
        </p:txBody>
      </p:sp>
    </p:spTree>
    <p:extLst>
      <p:ext uri="{BB962C8B-B14F-4D97-AF65-F5344CB8AC3E}">
        <p14:creationId xmlns:p14="http://schemas.microsoft.com/office/powerpoint/2010/main" val="2699811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C10974B-7026-444D-9576-C82D761BEA41}" type="slidenum">
              <a:rPr lang="nb-NO" sz="1200" smtClean="0"/>
              <a:pPr/>
              <a:t>10</a:t>
            </a:fld>
            <a:endParaRPr lang="nb-NO" sz="120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nb-NO"/>
              <a:t>Model fitting</a:t>
            </a:r>
          </a:p>
          <a:p>
            <a:pPr eaLnBrk="1" hangingPunct="1"/>
            <a:r>
              <a:rPr lang="nb-NO"/>
              <a:t>Adjust if cofactor is confounder, problems cofacor has missing, cofactor has error, cofactor is in causal path</a:t>
            </a:r>
          </a:p>
          <a:p>
            <a:pPr eaLnBrk="1" hangingPunct="1"/>
            <a:r>
              <a:rPr lang="nb-NO"/>
              <a:t>Test of assumptions</a:t>
            </a:r>
          </a:p>
          <a:p>
            <a:pPr eaLnBrk="1" hangingPunct="1"/>
            <a:r>
              <a:rPr lang="nb-NO"/>
              <a:t>Stata: Estimation remains in memory.  Post estimation commands</a:t>
            </a:r>
          </a:p>
          <a:p>
            <a:pPr eaLnBrk="1" hangingPunct="1"/>
            <a:r>
              <a:rPr lang="nb-NO"/>
              <a:t>Normally do assumtions first, then influence.</a:t>
            </a:r>
          </a:p>
          <a:p>
            <a:pPr eaLnBrk="1" hangingPunct="1"/>
            <a:r>
              <a:rPr lang="nb-NO"/>
              <a:t>Note leverage value of outlier</a:t>
            </a:r>
          </a:p>
        </p:txBody>
      </p:sp>
    </p:spTree>
    <p:extLst>
      <p:ext uri="{BB962C8B-B14F-4D97-AF65-F5344CB8AC3E}">
        <p14:creationId xmlns:p14="http://schemas.microsoft.com/office/powerpoint/2010/main" val="32049341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1FA7DB0-30A9-4E12-A6FE-CE1951871F8C}" type="slidenum">
              <a:rPr lang="nb-NO" sz="1200" smtClean="0"/>
              <a:pPr/>
              <a:t>15</a:t>
            </a:fld>
            <a:endParaRPr lang="nb-NO" sz="120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nb-NO" dirty="0" err="1"/>
              <a:t>Many</a:t>
            </a:r>
            <a:r>
              <a:rPr lang="nb-NO" dirty="0"/>
              <a:t> post </a:t>
            </a:r>
            <a:r>
              <a:rPr lang="nb-NO" dirty="0" err="1"/>
              <a:t>estimation</a:t>
            </a:r>
            <a:r>
              <a:rPr lang="nb-NO" dirty="0"/>
              <a:t> </a:t>
            </a:r>
            <a:r>
              <a:rPr lang="nb-NO" dirty="0" err="1"/>
              <a:t>commands</a:t>
            </a:r>
            <a:r>
              <a:rPr lang="nb-NO" dirty="0"/>
              <a:t>, </a:t>
            </a:r>
            <a:r>
              <a:rPr lang="nb-NO" dirty="0" err="1"/>
              <a:t>estimation</a:t>
            </a:r>
            <a:r>
              <a:rPr lang="nb-NO" dirty="0"/>
              <a:t> </a:t>
            </a:r>
            <a:r>
              <a:rPr lang="nb-NO" dirty="0" err="1"/>
              <a:t>alive</a:t>
            </a:r>
            <a:r>
              <a:rPr lang="nb-NO" dirty="0"/>
              <a:t> </a:t>
            </a:r>
            <a:r>
              <a:rPr lang="nb-NO" dirty="0" err="1"/>
              <a:t>until</a:t>
            </a:r>
            <a:r>
              <a:rPr lang="nb-NO" dirty="0"/>
              <a:t> </a:t>
            </a:r>
            <a:r>
              <a:rPr lang="nb-NO" dirty="0" err="1"/>
              <a:t>new</a:t>
            </a:r>
            <a:r>
              <a:rPr lang="nb-NO" dirty="0"/>
              <a:t> </a:t>
            </a:r>
            <a:r>
              <a:rPr lang="nb-NO" dirty="0" err="1"/>
              <a:t>estimation</a:t>
            </a:r>
            <a:r>
              <a:rPr lang="nb-NO" dirty="0"/>
              <a:t> </a:t>
            </a:r>
            <a:r>
              <a:rPr lang="nb-NO" dirty="0" err="1"/>
              <a:t>command</a:t>
            </a:r>
            <a:endParaRPr lang="nb-NO" dirty="0"/>
          </a:p>
          <a:p>
            <a:pPr eaLnBrk="1" hangingPunct="1"/>
            <a:r>
              <a:rPr lang="nb-NO" dirty="0" err="1"/>
              <a:t>i.sex</a:t>
            </a:r>
            <a:r>
              <a:rPr lang="nb-NO" dirty="0"/>
              <a:t> </a:t>
            </a:r>
            <a:r>
              <a:rPr lang="nb-NO" dirty="0" err="1"/>
              <a:t>idicator</a:t>
            </a:r>
            <a:r>
              <a:rPr lang="nb-NO" dirty="0"/>
              <a:t> type contrast	</a:t>
            </a:r>
          </a:p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036838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/>
              <a:t>help </a:t>
            </a:r>
            <a:r>
              <a:rPr lang="en-US" dirty="0" err="1"/>
              <a:t>fvvarlist</a:t>
            </a:r>
            <a:endParaRPr lang="en-US" dirty="0"/>
          </a:p>
          <a:p>
            <a:pPr eaLnBrk="1" hangingPunct="1"/>
            <a:r>
              <a:rPr lang="en-US" dirty="0"/>
              <a:t>ib3.educ	use </a:t>
            </a:r>
            <a:r>
              <a:rPr lang="en-US" b="1" dirty="0"/>
              <a:t>value 3</a:t>
            </a:r>
            <a:r>
              <a:rPr lang="en-US" dirty="0"/>
              <a:t> as base</a:t>
            </a:r>
            <a:r>
              <a:rPr lang="en-US" baseline="0" dirty="0"/>
              <a:t> (reference)</a:t>
            </a:r>
          </a:p>
          <a:p>
            <a:pPr eaLnBrk="1" hangingPunct="1"/>
            <a:r>
              <a:rPr lang="en-US" baseline="0" dirty="0" err="1"/>
              <a:t>ib</a:t>
            </a:r>
            <a:r>
              <a:rPr lang="en-US" baseline="0" dirty="0"/>
              <a:t>(3).</a:t>
            </a:r>
            <a:r>
              <a:rPr lang="en-US" baseline="0" dirty="0" err="1"/>
              <a:t>educ</a:t>
            </a:r>
            <a:r>
              <a:rPr lang="en-US" baseline="0" dirty="0"/>
              <a:t>	use </a:t>
            </a:r>
            <a:r>
              <a:rPr lang="en-US" b="1" baseline="0" dirty="0"/>
              <a:t>3. category</a:t>
            </a:r>
            <a:r>
              <a:rPr lang="en-US" baseline="0" dirty="0"/>
              <a:t> as base</a:t>
            </a:r>
          </a:p>
          <a:p>
            <a:pPr eaLnBrk="1" hangingPunct="1"/>
            <a:r>
              <a:rPr lang="en-US" baseline="0" dirty="0" err="1"/>
              <a:t>ib</a:t>
            </a:r>
            <a:r>
              <a:rPr lang="en-US" baseline="0" dirty="0"/>
              <a:t>(</a:t>
            </a:r>
            <a:r>
              <a:rPr lang="en-US" baseline="0" dirty="0" err="1"/>
              <a:t>freq</a:t>
            </a:r>
            <a:r>
              <a:rPr lang="en-US" baseline="0" dirty="0"/>
              <a:t>).</a:t>
            </a:r>
            <a:r>
              <a:rPr lang="en-US" baseline="0" dirty="0" err="1"/>
              <a:t>educ</a:t>
            </a:r>
            <a:r>
              <a:rPr lang="en-US" baseline="0" dirty="0"/>
              <a:t>	use </a:t>
            </a:r>
            <a:r>
              <a:rPr lang="en-US" b="1" baseline="0" dirty="0"/>
              <a:t>most frequent</a:t>
            </a:r>
            <a:r>
              <a:rPr lang="en-US" baseline="0" dirty="0"/>
              <a:t> as base</a:t>
            </a:r>
            <a:endParaRPr lang="en-US" dirty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B0C6BA8-7074-44B6-9F66-8307397CD02A}" type="slidenum">
              <a:rPr lang="nb-NO" sz="1200" smtClean="0"/>
              <a:pPr/>
              <a:t>16</a:t>
            </a:fld>
            <a:endParaRPr lang="nb-NO" sz="1200"/>
          </a:p>
        </p:txBody>
      </p:sp>
    </p:spTree>
    <p:extLst>
      <p:ext uri="{BB962C8B-B14F-4D97-AF65-F5344CB8AC3E}">
        <p14:creationId xmlns:p14="http://schemas.microsoft.com/office/powerpoint/2010/main" val="25967595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AE90A29-088C-44C0-ADDB-AF7CA7F62500}" type="slidenum">
              <a:rPr lang="nb-NO" sz="1200" smtClean="0"/>
              <a:pPr/>
              <a:t>19</a:t>
            </a:fld>
            <a:endParaRPr lang="nb-NO" sz="1200"/>
          </a:p>
        </p:txBody>
      </p:sp>
    </p:spTree>
    <p:extLst>
      <p:ext uri="{BB962C8B-B14F-4D97-AF65-F5344CB8AC3E}">
        <p14:creationId xmlns:p14="http://schemas.microsoft.com/office/powerpoint/2010/main" val="25979461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/>
              <a:t>Notice that the education estimates are totally off, due to the blocking of the indirect effect </a:t>
            </a:r>
            <a:r>
              <a:rPr lang="en-US" dirty="0" err="1"/>
              <a:t>throug</a:t>
            </a:r>
            <a:r>
              <a:rPr lang="en-US" dirty="0"/>
              <a:t> gest</a:t>
            </a:r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A0326EE-C89C-47EE-9ED0-05D526D4BF0C}" type="slidenum">
              <a:rPr lang="nb-NO" sz="1200" smtClean="0"/>
              <a:pPr/>
              <a:t>20</a:t>
            </a:fld>
            <a:endParaRPr lang="nb-NO" sz="1200"/>
          </a:p>
        </p:txBody>
      </p:sp>
    </p:spTree>
    <p:extLst>
      <p:ext uri="{BB962C8B-B14F-4D97-AF65-F5344CB8AC3E}">
        <p14:creationId xmlns:p14="http://schemas.microsoft.com/office/powerpoint/2010/main" val="4063443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1) The wild outlier may ruin our test of assumptions</a:t>
            </a:r>
          </a:p>
          <a:p>
            <a:r>
              <a:rPr lang="en-US" dirty="0"/>
              <a:t>2) Easier to understand influence when effects are linear and without interaction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DDB5B7-5CB7-457E-A46C-041CFB59E849}" type="slidenum">
              <a:rPr lang="nb-NO" smtClean="0"/>
              <a:pPr>
                <a:defRPr/>
              </a:pPr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80165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57F929C-FED9-4AD5-B689-F94B9039566C}" type="slidenum">
              <a:rPr lang="nb-NO" sz="1200" smtClean="0"/>
              <a:pPr/>
              <a:t>22</a:t>
            </a:fld>
            <a:endParaRPr lang="nb-NO" sz="120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nb-NO" dirty="0"/>
              <a:t>Have </a:t>
            </a:r>
            <a:r>
              <a:rPr lang="nb-NO" dirty="0" err="1"/>
              <a:t>taken</a:t>
            </a:r>
            <a:r>
              <a:rPr lang="nb-NO" dirty="0"/>
              <a:t> N </a:t>
            </a:r>
            <a:r>
              <a:rPr lang="nb-NO" dirty="0" err="1"/>
              <a:t>down</a:t>
            </a:r>
            <a:r>
              <a:rPr lang="nb-NO" dirty="0"/>
              <a:t> to 1000 and </a:t>
            </a:r>
            <a:r>
              <a:rPr lang="nb-NO" dirty="0" err="1"/>
              <a:t>moved</a:t>
            </a:r>
            <a:r>
              <a:rPr lang="nb-NO" dirty="0"/>
              <a:t> </a:t>
            </a:r>
            <a:r>
              <a:rPr lang="nb-NO" dirty="0" err="1"/>
              <a:t>outlier</a:t>
            </a:r>
            <a:r>
              <a:rPr lang="nb-NO" dirty="0"/>
              <a:t> </a:t>
            </a:r>
            <a:r>
              <a:rPr lang="nb-NO" dirty="0" err="1"/>
              <a:t>out</a:t>
            </a:r>
            <a:r>
              <a:rPr lang="nb-NO" dirty="0"/>
              <a:t> to gest=400</a:t>
            </a:r>
          </a:p>
          <a:p>
            <a:pPr eaLnBrk="1" hangingPunct="1"/>
            <a:endParaRPr lang="nb-NO" dirty="0"/>
          </a:p>
          <a:p>
            <a:pPr eaLnBrk="1" hangingPunct="1"/>
            <a:r>
              <a:rPr lang="nb-NO" dirty="0"/>
              <a:t>Beta </a:t>
            </a:r>
            <a:r>
              <a:rPr lang="nb-NO" dirty="0" err="1"/>
              <a:t>changes</a:t>
            </a:r>
            <a:r>
              <a:rPr lang="nb-NO" dirty="0"/>
              <a:t> from 10 to 17 </a:t>
            </a:r>
            <a:r>
              <a:rPr lang="nb-NO" dirty="0" err="1"/>
              <a:t>when</a:t>
            </a:r>
            <a:r>
              <a:rPr lang="nb-NO" dirty="0"/>
              <a:t> </a:t>
            </a:r>
            <a:r>
              <a:rPr lang="nb-NO" dirty="0" err="1"/>
              <a:t>removing</a:t>
            </a:r>
            <a:r>
              <a:rPr lang="nb-NO" dirty="0"/>
              <a:t> </a:t>
            </a:r>
            <a:r>
              <a:rPr lang="nb-NO" dirty="0" err="1"/>
              <a:t>influential</a:t>
            </a:r>
            <a:r>
              <a:rPr lang="nb-NO" dirty="0"/>
              <a:t> </a:t>
            </a:r>
            <a:r>
              <a:rPr lang="nb-NO" dirty="0" err="1"/>
              <a:t>outlier</a:t>
            </a:r>
            <a:endParaRPr lang="nb-NO" dirty="0"/>
          </a:p>
          <a:p>
            <a:pPr eaLnBrk="1" hangingPunct="1"/>
            <a:r>
              <a:rPr lang="nb-NO" dirty="0"/>
              <a:t>Est </a:t>
            </a:r>
            <a:r>
              <a:rPr lang="nb-NO" dirty="0" err="1"/>
              <a:t>change=Delta</a:t>
            </a:r>
            <a:r>
              <a:rPr lang="nb-NO" dirty="0"/>
              <a:t> </a:t>
            </a:r>
            <a:r>
              <a:rPr lang="nb-NO" dirty="0" err="1"/>
              <a:t>beta*se</a:t>
            </a:r>
            <a:r>
              <a:rPr lang="nb-NO" dirty="0"/>
              <a:t>(gest)=-3.5*2.1=-6.8</a:t>
            </a:r>
          </a:p>
          <a:p>
            <a:pPr eaLnBrk="1" hangingPunct="1"/>
            <a:endParaRPr lang="nb-NO" dirty="0"/>
          </a:p>
          <a:p>
            <a:pPr eaLnBrk="1" hangingPunct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448966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43C6A26-A091-4EAE-9644-8787E4813E14}" type="slidenum">
              <a:rPr lang="nb-NO" sz="1200" smtClean="0"/>
              <a:pPr/>
              <a:t>23</a:t>
            </a:fld>
            <a:endParaRPr lang="nb-NO" sz="1200"/>
          </a:p>
        </p:txBody>
      </p:sp>
    </p:spTree>
    <p:extLst>
      <p:ext uri="{BB962C8B-B14F-4D97-AF65-F5344CB8AC3E}">
        <p14:creationId xmlns:p14="http://schemas.microsoft.com/office/powerpoint/2010/main" val="22249993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/>
              <a:t>Est change=delta-beta*se=2*6=12 gr</a:t>
            </a:r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5D263D8-72F0-4B82-A8BF-B0DF704B4A60}" type="slidenum">
              <a:rPr lang="nb-NO" sz="1200" smtClean="0"/>
              <a:pPr/>
              <a:t>26</a:t>
            </a:fld>
            <a:endParaRPr lang="nb-NO" sz="1200"/>
          </a:p>
        </p:txBody>
      </p:sp>
    </p:spTree>
    <p:extLst>
      <p:ext uri="{BB962C8B-B14F-4D97-AF65-F5344CB8AC3E}">
        <p14:creationId xmlns:p14="http://schemas.microsoft.com/office/powerpoint/2010/main" val="3095845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nb-NO" dirty="0"/>
              <a:t>Robust </a:t>
            </a:r>
            <a:r>
              <a:rPr lang="nb-NO" dirty="0" err="1"/>
              <a:t>variance</a:t>
            </a:r>
            <a:r>
              <a:rPr lang="nb-NO" dirty="0"/>
              <a:t> </a:t>
            </a:r>
            <a:r>
              <a:rPr lang="nb-NO" dirty="0" err="1"/>
              <a:t>estimation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cluster</a:t>
            </a:r>
            <a:r>
              <a:rPr lang="nb-NO" dirty="0"/>
              <a:t> variable: 	regress y x1 x2, </a:t>
            </a:r>
            <a:r>
              <a:rPr lang="nb-NO" dirty="0" err="1"/>
              <a:t>vce</a:t>
            </a:r>
            <a:r>
              <a:rPr lang="nb-NO" dirty="0"/>
              <a:t>(</a:t>
            </a:r>
            <a:r>
              <a:rPr lang="nb-NO" dirty="0" err="1"/>
              <a:t>cluster</a:t>
            </a:r>
            <a:r>
              <a:rPr lang="nb-NO" dirty="0"/>
              <a:t> </a:t>
            </a:r>
            <a:r>
              <a:rPr lang="nb-NO" dirty="0" err="1"/>
              <a:t>Mother_id</a:t>
            </a:r>
            <a:r>
              <a:rPr lang="nb-NO" dirty="0"/>
              <a:t>)   or </a:t>
            </a:r>
            <a:r>
              <a:rPr lang="nb-NO" dirty="0" err="1"/>
              <a:t>vce</a:t>
            </a:r>
            <a:r>
              <a:rPr lang="nb-NO" dirty="0"/>
              <a:t>(</a:t>
            </a:r>
            <a:r>
              <a:rPr lang="nb-NO" dirty="0" err="1"/>
              <a:t>cluster</a:t>
            </a:r>
            <a:r>
              <a:rPr lang="nb-NO" dirty="0"/>
              <a:t> </a:t>
            </a:r>
            <a:r>
              <a:rPr lang="nb-NO" dirty="0" err="1"/>
              <a:t>village</a:t>
            </a:r>
            <a:r>
              <a:rPr lang="nb-NO" dirty="0"/>
              <a:t>)</a:t>
            </a:r>
          </a:p>
          <a:p>
            <a:pPr eaLnBrk="1" hangingPunct="1"/>
            <a:r>
              <a:rPr lang="nb-NO" dirty="0"/>
              <a:t>Linear </a:t>
            </a:r>
            <a:r>
              <a:rPr lang="nb-NO" dirty="0" err="1"/>
              <a:t>mixed</a:t>
            </a:r>
            <a:r>
              <a:rPr lang="nb-NO" dirty="0"/>
              <a:t> </a:t>
            </a:r>
            <a:r>
              <a:rPr lang="nb-NO" dirty="0" err="1"/>
              <a:t>models</a:t>
            </a:r>
            <a:r>
              <a:rPr lang="nb-NO" dirty="0"/>
              <a:t>: 			</a:t>
            </a:r>
            <a:r>
              <a:rPr lang="nb-NO" dirty="0" err="1"/>
              <a:t>xtmixed</a:t>
            </a:r>
            <a:endParaRPr lang="nb-NO" dirty="0"/>
          </a:p>
          <a:p>
            <a:pPr eaLnBrk="1" hangingPunct="1"/>
            <a:r>
              <a:rPr lang="nb-NO" dirty="0"/>
              <a:t>Robust </a:t>
            </a:r>
            <a:r>
              <a:rPr lang="nb-NO" dirty="0" err="1"/>
              <a:t>variance</a:t>
            </a:r>
            <a:r>
              <a:rPr lang="nb-NO" dirty="0"/>
              <a:t>: 			regress y x1 x2, robust</a:t>
            </a:r>
            <a:endParaRPr lang="en-US" dirty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992863F-7385-48B0-8481-5F509A3DD7E9}" type="slidenum">
              <a:rPr lang="nb-NO" sz="1200" smtClean="0"/>
              <a:pPr/>
              <a:t>29</a:t>
            </a:fld>
            <a:endParaRPr lang="nb-NO" sz="1200"/>
          </a:p>
        </p:txBody>
      </p:sp>
    </p:spTree>
    <p:extLst>
      <p:ext uri="{BB962C8B-B14F-4D97-AF65-F5344CB8AC3E}">
        <p14:creationId xmlns:p14="http://schemas.microsoft.com/office/powerpoint/2010/main" val="6435555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DDB5B7-5CB7-457E-A46C-041CFB59E849}" type="slidenum">
              <a:rPr lang="nb-NO" smtClean="0"/>
              <a:pPr>
                <a:defRPr/>
              </a:pPr>
              <a:t>33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57469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of </a:t>
            </a:r>
            <a:r>
              <a:rPr lang="en-US"/>
              <a:t>6 =28 </a:t>
            </a:r>
            <a:r>
              <a:rPr lang="en-US" dirty="0"/>
              <a:t>models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DDB5B7-5CB7-457E-A46C-041CFB59E849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99842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Package: </a:t>
            </a:r>
          </a:p>
          <a:p>
            <a:r>
              <a:rPr lang="en-US" dirty="0" err="1"/>
              <a:t>findit</a:t>
            </a:r>
            <a:r>
              <a:rPr lang="en-US" dirty="0"/>
              <a:t> </a:t>
            </a:r>
            <a:r>
              <a:rPr lang="en-US" dirty="0" err="1"/>
              <a:t>postrcspline</a:t>
            </a:r>
            <a:endParaRPr lang="en-US" dirty="0"/>
          </a:p>
          <a:p>
            <a:r>
              <a:rPr lang="en-US" dirty="0" err="1"/>
              <a:t>ssc</a:t>
            </a:r>
            <a:r>
              <a:rPr lang="en-US" dirty="0"/>
              <a:t> hot author(</a:t>
            </a:r>
            <a:r>
              <a:rPr lang="en-US" dirty="0" err="1"/>
              <a:t>Buis</a:t>
            </a:r>
            <a:r>
              <a:rPr lang="en-US" dirty="0"/>
              <a:t>)		Statistical Software Components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DDB5B7-5CB7-457E-A46C-041CFB59E849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64977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Package: </a:t>
            </a:r>
          </a:p>
          <a:p>
            <a:r>
              <a:rPr lang="en-US" dirty="0" err="1"/>
              <a:t>findit</a:t>
            </a:r>
            <a:r>
              <a:rPr lang="en-US" dirty="0"/>
              <a:t> </a:t>
            </a:r>
            <a:r>
              <a:rPr lang="en-US" dirty="0" err="1"/>
              <a:t>postrcspline</a:t>
            </a:r>
            <a:endParaRPr lang="en-US" dirty="0"/>
          </a:p>
          <a:p>
            <a:r>
              <a:rPr lang="en-US" dirty="0" err="1"/>
              <a:t>ssc</a:t>
            </a:r>
            <a:r>
              <a:rPr lang="en-US" dirty="0"/>
              <a:t> hot author(</a:t>
            </a:r>
            <a:r>
              <a:rPr lang="en-US" dirty="0" err="1"/>
              <a:t>Buis</a:t>
            </a:r>
            <a:r>
              <a:rPr lang="en-US" dirty="0"/>
              <a:t>)		Statistical Software Components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DDB5B7-5CB7-457E-A46C-041CFB59E849}" type="slidenum">
              <a:rPr lang="nb-NO" smtClean="0"/>
              <a:pPr>
                <a:defRPr/>
              </a:pPr>
              <a:t>40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78748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Better AIC in this model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DDB5B7-5CB7-457E-A46C-041CFB59E849}" type="slidenum">
              <a:rPr lang="nb-NO" smtClean="0"/>
              <a:pPr>
                <a:defRPr/>
              </a:pPr>
              <a:t>41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69337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DDB5B7-5CB7-457E-A46C-041CFB59E849}" type="slidenum">
              <a:rPr lang="nb-NO" smtClean="0"/>
              <a:pPr>
                <a:defRPr/>
              </a:pPr>
              <a:t>42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58728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5BFB560-E60C-41FD-BEEF-1220D5FB32BB}" type="slidenum">
              <a:rPr lang="nb-NO" sz="1200" smtClean="0"/>
              <a:pPr/>
              <a:t>45</a:t>
            </a:fld>
            <a:endParaRPr lang="nb-NO" sz="1200"/>
          </a:p>
        </p:txBody>
      </p:sp>
    </p:spTree>
    <p:extLst>
      <p:ext uri="{BB962C8B-B14F-4D97-AF65-F5344CB8AC3E}">
        <p14:creationId xmlns:p14="http://schemas.microsoft.com/office/powerpoint/2010/main" val="30050469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model for estimating the effect of education on birth weight is:</a:t>
            </a:r>
          </a:p>
          <a:p>
            <a:r>
              <a:rPr lang="en-US" dirty="0"/>
              <a:t>regress </a:t>
            </a:r>
            <a:r>
              <a:rPr lang="en-US" dirty="0" err="1"/>
              <a:t>bw</a:t>
            </a:r>
            <a:r>
              <a:rPr lang="en-US" dirty="0"/>
              <a:t> </a:t>
            </a:r>
            <a:r>
              <a:rPr lang="en-US" dirty="0" err="1"/>
              <a:t>i.educ</a:t>
            </a:r>
            <a:r>
              <a:rPr lang="en-US" dirty="0"/>
              <a:t> sex	,</a:t>
            </a:r>
            <a:r>
              <a:rPr lang="en-US" baseline="0" dirty="0"/>
              <a:t> the model should not contain gest</a:t>
            </a:r>
          </a:p>
          <a:p>
            <a:r>
              <a:rPr lang="en-US" baseline="0" dirty="0"/>
              <a:t>The estimates are:</a:t>
            </a:r>
          </a:p>
          <a:p>
            <a:r>
              <a:rPr lang="en-US" baseline="0" dirty="0"/>
              <a:t>Medium=	145 gr</a:t>
            </a:r>
          </a:p>
          <a:p>
            <a:r>
              <a:rPr lang="en-US" baseline="0" dirty="0"/>
              <a:t>High=	322 gr, quite different from the estimates from the final model that contains gest!!!</a:t>
            </a:r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DDB5B7-5CB7-457E-A46C-041CFB59E849}" type="slidenum">
              <a:rPr lang="nb-NO" smtClean="0"/>
              <a:pPr>
                <a:defRPr/>
              </a:pPr>
              <a:t>47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3121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Weeks of gest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4E4C1F-73A1-45F5-A515-622CF5DF9C4B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105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List of regression commands: short list =35 types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DDB5B7-5CB7-457E-A46C-041CFB59E849}" type="slidenum">
              <a:rPr lang="nb-NO" smtClean="0"/>
              <a:pPr>
                <a:defRPr/>
              </a:pPr>
              <a:t>49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06397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DDB5B7-5CB7-457E-A46C-041CFB59E849}" type="slidenum">
              <a:rPr lang="nb-NO" smtClean="0"/>
              <a:pPr>
                <a:defRPr/>
              </a:pPr>
              <a:t>55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2972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3F856-56AD-479F-99FD-1AE3CA18D32F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E9510-F8C9-43C3-82DF-F75B77AE05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770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92782-F6CD-444F-8EBB-0DCBE25A9D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010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3F92B-D899-41FC-A87A-8E2F3D54C080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2A169-C28C-4DAE-AD86-799A7935B8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850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066800"/>
            <a:ext cx="381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381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4A48D7-C0D4-4264-98D2-25696BC74276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00AFC8-A086-49B7-8E51-D2972E7B52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87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50B8E-05F7-42CD-8B79-EF4204DCADAE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2E371A-869A-4669-B13C-1FF7BAF8FD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29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94D8D4-D723-4E3C-8148-0CBA78484A06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5C7898-3D8E-4649-9149-945A60C0C0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650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0B4951-1683-4AFB-8C84-2D57D2EF6805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81A189-EAC9-4C35-B737-4EBDB0D948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989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8A7177-6E00-4722-A91D-E449CE0878BC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1DA4F3-B899-459E-ACC6-2750325D0A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083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FFB2A5-3E7C-4D14-8DDA-3DF58F51FB59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A09BD8-8F87-430E-A5EF-036B3755F4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063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988D4A-23CF-4111-A1A6-22C9DC51DAFA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CD286F-0CF0-4A89-BF51-4C9C23E724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118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6400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6400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AACD42-0A2C-41C6-A8FA-7D7C1F27D63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FCADD-FE5F-41D3-AD9A-9FD929A7C0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043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7834D3-DE99-4E5E-AC90-AC8C0648A3FE}" type="datetime7">
              <a:rPr lang="en-US">
                <a:solidFill>
                  <a:srgbClr val="000000"/>
                </a:solidFill>
              </a:rPr>
              <a:pPr>
                <a:defRPr/>
              </a:pPr>
              <a:t>Mar-23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H.S.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2B69A8-C7E1-4742-8303-9781B6A002B8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995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1B91F6-BAE5-409D-A82E-DAC30090D6B3}" type="datetime7">
              <a:rPr lang="en-US">
                <a:solidFill>
                  <a:srgbClr val="000000"/>
                </a:solidFill>
              </a:rPr>
              <a:pPr>
                <a:defRPr/>
              </a:pPr>
              <a:t>Mar-23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H.S.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378F5-0B86-4304-B7EA-AAA329EB922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0038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11E570-07CA-4BA0-A5C6-70ECCD73B04D}" type="datetime7">
              <a:rPr lang="en-US">
                <a:solidFill>
                  <a:srgbClr val="000000"/>
                </a:solidFill>
              </a:rPr>
              <a:pPr>
                <a:defRPr/>
              </a:pPr>
              <a:t>Mar-23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H.S.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310C64-315C-4159-B15A-6A07DDF584C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3281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066800"/>
            <a:ext cx="381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381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A6EAEB-4A9A-4D3B-A78D-068ED136DCB1}" type="datetime7">
              <a:rPr lang="en-US">
                <a:solidFill>
                  <a:srgbClr val="000000"/>
                </a:solidFill>
              </a:rPr>
              <a:pPr>
                <a:defRPr/>
              </a:pPr>
              <a:t>Mar-23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H.S.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1976E-0760-4880-B230-BBDE4E9A3660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3621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6823A1-FE1B-427E-8AF5-ED6B3C1A6767}" type="datetime7">
              <a:rPr lang="en-US">
                <a:solidFill>
                  <a:srgbClr val="000000"/>
                </a:solidFill>
              </a:rPr>
              <a:pPr>
                <a:defRPr/>
              </a:pPr>
              <a:t>Mar-23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H.S.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8C421-8B59-4948-B399-85C23A62A4D0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7261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9377F-0F05-4A1C-B0F6-F6AA512E93AF}" type="datetime7">
              <a:rPr lang="en-US">
                <a:solidFill>
                  <a:srgbClr val="000000"/>
                </a:solidFill>
              </a:rPr>
              <a:pPr>
                <a:defRPr/>
              </a:pPr>
              <a:t>Mar-23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H.S.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F15640-EE19-4279-9CB7-0B3AE953D2C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6474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43DE6-2405-4173-993F-2D0A82AA5ED7}" type="datetime7">
              <a:rPr lang="en-US">
                <a:solidFill>
                  <a:srgbClr val="000000"/>
                </a:solidFill>
              </a:rPr>
              <a:pPr>
                <a:defRPr/>
              </a:pPr>
              <a:t>Mar-23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H.S.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0FB7D-5095-438E-B0C3-32C4F73D5710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4765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E608A-EDD1-46E2-8275-042B782F644C}" type="datetime7">
              <a:rPr lang="en-US">
                <a:solidFill>
                  <a:srgbClr val="000000"/>
                </a:solidFill>
              </a:rPr>
              <a:pPr>
                <a:defRPr/>
              </a:pPr>
              <a:t>Mar-23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H.S.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5AA48F-DD3D-42D9-B8C4-3F03C71A491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4173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A6679-22B0-4210-99FD-7E5414B0D594}" type="datetime7">
              <a:rPr lang="en-US">
                <a:solidFill>
                  <a:srgbClr val="000000"/>
                </a:solidFill>
              </a:rPr>
              <a:pPr>
                <a:defRPr/>
              </a:pPr>
              <a:t>Mar-23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H.S.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1926B9-FECC-42EE-88A9-6364E5BBC0C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2736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7120FF-561E-4FE4-992C-3E5C9F914653}" type="datetime7">
              <a:rPr lang="en-US">
                <a:solidFill>
                  <a:srgbClr val="000000"/>
                </a:solidFill>
              </a:rPr>
              <a:pPr>
                <a:defRPr/>
              </a:pPr>
              <a:t>Mar-23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H.S.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4D0F91-0494-4FF8-9832-8F11ED4DD2C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4281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6400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6400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7897B3-573E-4AA8-9464-B343E56ED1F0}" type="datetime7">
              <a:rPr lang="en-US">
                <a:solidFill>
                  <a:srgbClr val="000000"/>
                </a:solidFill>
              </a:rPr>
              <a:pPr>
                <a:defRPr/>
              </a:pPr>
              <a:t>Mar-23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H.S.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AB4E96-1B19-40DF-B116-B6BC808E6CD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2083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AA83C-1604-4C57-BB2F-9E535D7049E4}" type="datetime3">
              <a:rPr lang="en-US"/>
              <a:pPr>
                <a:defRPr/>
              </a:pPr>
              <a:t>6 March 2023</a:t>
            </a:fld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94C49D-34F8-41CC-AD28-1C8EF6A6A8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6279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B45A1A-6668-4093-8EBC-44252213BD6E}" type="datetime3">
              <a:rPr lang="en-US"/>
              <a:pPr>
                <a:defRPr/>
              </a:pPr>
              <a:t>6 March 2023</a:t>
            </a:fld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A52E8E-1656-48B5-B816-BE60B51FE6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7995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E06894-749C-45BB-8CBE-FCBD58A0FE64}" type="datetime3">
              <a:rPr lang="en-US"/>
              <a:pPr>
                <a:defRPr/>
              </a:pPr>
              <a:t>6 March 2023</a:t>
            </a:fld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26ADBC-0B89-45B4-A7FE-D858AEF14B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4709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066800"/>
            <a:ext cx="381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381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B6B239-CAEF-4EE5-BC68-3C72B6F78FD4}" type="datetime3">
              <a:rPr lang="en-US"/>
              <a:pPr>
                <a:defRPr/>
              </a:pPr>
              <a:t>6 March 2023</a:t>
            </a:fld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7298C4-6282-4979-B9C1-16F567F807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5129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33FB47-9156-434B-8360-7DB8BE432D33}" type="datetime3">
              <a:rPr lang="en-US"/>
              <a:pPr>
                <a:defRPr/>
              </a:pPr>
              <a:t>6 March 2023</a:t>
            </a:fld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496F00-D431-474C-850C-48733DBD38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0130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7C0023-F4FD-42DC-A0B8-3AA2B775916E}" type="datetime3">
              <a:rPr lang="en-US"/>
              <a:pPr>
                <a:defRPr/>
              </a:pPr>
              <a:t>6 March 2023</a:t>
            </a:fld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E3FF3D-7D1F-48E3-974F-C8D350FEB7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681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85C596-1672-46DD-A399-65017A49A842}" type="datetime3">
              <a:rPr lang="en-US"/>
              <a:pPr>
                <a:defRPr/>
              </a:pPr>
              <a:t>6 March 2023</a:t>
            </a:fld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42447D-864D-4E57-B09C-905DCB24ED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0435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D896B5-FB7B-48B8-B038-8CE10F50BB4C}" type="datetime3">
              <a:rPr lang="en-US"/>
              <a:pPr>
                <a:defRPr/>
              </a:pPr>
              <a:t>6 March 2023</a:t>
            </a:fld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67F567-B280-4227-83D5-963F43269C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5986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7E1809-2C05-4D33-9075-E0D9B5F00D68}" type="datetime3">
              <a:rPr lang="en-US"/>
              <a:pPr>
                <a:defRPr/>
              </a:pPr>
              <a:t>6 March 2023</a:t>
            </a:fld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357084-5059-4B40-9FAF-59F38E3D21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486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B8B63-55B2-4AF9-BA0E-6A449B681A88}" type="datetime3">
              <a:rPr lang="en-US"/>
              <a:pPr>
                <a:defRPr/>
              </a:pPr>
              <a:t>6 March 2023</a:t>
            </a:fld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26BE2-DE58-4277-9680-7FD034B078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3059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6400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6400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678DD5-DDEA-417D-8FB6-48A0E9F12F34}" type="datetime3">
              <a:rPr lang="en-US"/>
              <a:pPr>
                <a:defRPr/>
              </a:pPr>
              <a:t>6 March 2023</a:t>
            </a:fld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81C0E-427F-45D5-8B99-774C16A8AE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115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Klikk for å redigere tittelstil i malen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066800"/>
            <a:ext cx="77724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</a:p>
        </p:txBody>
      </p:sp>
      <p:pic>
        <p:nvPicPr>
          <p:cNvPr id="13316" name="Picture 4" descr="logo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2713"/>
            <a:ext cx="1600200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 descr="Linje_farge_la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50038"/>
            <a:ext cx="914400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0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553200"/>
            <a:ext cx="13716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E11F3585-DA47-4BA2-8562-5DB1B1535EE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19600" y="6553200"/>
            <a:ext cx="7620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7271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553200"/>
            <a:ext cx="6096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DDBF627-3FC8-45A0-BAD1-B86F1E9630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har char="•"/>
        <a:defRPr sz="3000">
          <a:solidFill>
            <a:srgbClr val="154987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600">
          <a:solidFill>
            <a:srgbClr val="154987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154987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154987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066800"/>
            <a:ext cx="77724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</a:p>
        </p:txBody>
      </p:sp>
      <p:pic>
        <p:nvPicPr>
          <p:cNvPr id="1028" name="Picture 4" descr="log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2713"/>
            <a:ext cx="1600200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Linje_farge_la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50038"/>
            <a:ext cx="914400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553200"/>
            <a:ext cx="100965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F6FD2C97-A339-4351-8743-1F6DCA501E7F}" type="datetime7">
              <a:rPr lang="en-US">
                <a:solidFill>
                  <a:srgbClr val="000000"/>
                </a:solidFill>
              </a:rPr>
              <a:pPr>
                <a:defRPr/>
              </a:pPr>
              <a:t>Mar-23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19600" y="6553200"/>
            <a:ext cx="512763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H.S.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01013" y="6553200"/>
            <a:ext cx="509587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8E91B953-776F-4676-BD22-96D856669348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263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har char="•"/>
        <a:defRPr sz="3000">
          <a:solidFill>
            <a:srgbClr val="154987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600">
          <a:solidFill>
            <a:srgbClr val="154987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154987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154987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066800"/>
            <a:ext cx="77724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Klikk for å redigere tekststiler i malen</a:t>
            </a:r>
          </a:p>
          <a:p>
            <a:pPr lvl="1"/>
            <a:r>
              <a:rPr lang="en-US" altLang="en-US"/>
              <a:t>Andre nivå</a:t>
            </a:r>
          </a:p>
          <a:p>
            <a:pPr lvl="2"/>
            <a:r>
              <a:rPr lang="en-US" altLang="en-US"/>
              <a:t>Tredje nivå</a:t>
            </a:r>
          </a:p>
          <a:p>
            <a:pPr lvl="3"/>
            <a:r>
              <a:rPr lang="en-US" altLang="en-US"/>
              <a:t>Fjerde nivå</a:t>
            </a:r>
          </a:p>
          <a:p>
            <a:pPr lvl="4"/>
            <a:r>
              <a:rPr lang="en-US" altLang="en-US"/>
              <a:t>Femte nivå</a:t>
            </a:r>
          </a:p>
        </p:txBody>
      </p:sp>
      <p:pic>
        <p:nvPicPr>
          <p:cNvPr id="1028" name="Picture 4" descr="log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2713"/>
            <a:ext cx="1600200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Linje_farge_la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50038"/>
            <a:ext cx="914400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0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553200"/>
            <a:ext cx="13716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0E47F7DD-2EE4-452E-9649-B0395B4D1D41}" type="datetime3">
              <a:rPr lang="en-US"/>
              <a:pPr>
                <a:defRPr/>
              </a:pPr>
              <a:t>6 March 2023</a:t>
            </a:fld>
            <a:endParaRPr lang="en-US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19600" y="6553200"/>
            <a:ext cx="7620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7271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553200"/>
            <a:ext cx="6096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BF113B5-F8B6-4205-9CDC-01FED198E8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891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har char="•"/>
        <a:defRPr sz="3000">
          <a:solidFill>
            <a:srgbClr val="154987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600">
          <a:solidFill>
            <a:srgbClr val="154987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154987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154987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.uio.no/helsam/forskning/aktuelt/arrangementer/andre/2023/stata-course-uio-2023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Date Placeholder 3"/>
          <p:cNvSpPr>
            <a:spLocks noGrp="1"/>
          </p:cNvSpPr>
          <p:nvPr>
            <p:ph type="dt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85F5E80-4569-4F11-8673-AF0DB5723D60}" type="datetime7">
              <a:rPr lang="en-US" sz="1400" smtClean="0"/>
              <a:pPr/>
              <a:t>Mar-23</a:t>
            </a:fld>
            <a:endParaRPr lang="nb-NO" sz="1400"/>
          </a:p>
        </p:txBody>
      </p:sp>
      <p:sp>
        <p:nvSpPr>
          <p:cNvPr id="15363" name="Footer Placeholder 4"/>
          <p:cNvSpPr>
            <a:spLocks noGrp="1"/>
          </p:cNvSpPr>
          <p:nvPr>
            <p:ph type="ftr" sz="quarter" idx="11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sz="1400"/>
              <a:t>H.S.</a:t>
            </a:r>
          </a:p>
        </p:txBody>
      </p:sp>
      <p:sp>
        <p:nvSpPr>
          <p:cNvPr id="15364" name="Slide Number Placeholder 5"/>
          <p:cNvSpPr>
            <a:spLocks noGrp="1"/>
          </p:cNvSpPr>
          <p:nvPr>
            <p:ph type="sldNum" sz="quarter" idx="12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B176A94-0565-4504-943F-E3756897CC52}" type="slidenum">
              <a:rPr lang="nb-NO" sz="1400" smtClean="0"/>
              <a:pPr/>
              <a:t>1</a:t>
            </a:fld>
            <a:endParaRPr lang="nb-NO" sz="1400"/>
          </a:p>
        </p:txBody>
      </p:sp>
      <p:sp>
        <p:nvSpPr>
          <p:cNvPr id="15365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628800"/>
            <a:ext cx="7772400" cy="1470025"/>
          </a:xfrm>
        </p:spPr>
        <p:txBody>
          <a:bodyPr/>
          <a:lstStyle/>
          <a:p>
            <a:pPr eaLnBrk="1" hangingPunct="1"/>
            <a:r>
              <a:rPr lang="nb-NO" dirty="0"/>
              <a:t>Stata:</a:t>
            </a:r>
            <a:br>
              <a:rPr lang="nb-NO" dirty="0"/>
            </a:br>
            <a:r>
              <a:rPr lang="nb-NO" dirty="0"/>
              <a:t> Linear </a:t>
            </a:r>
            <a:r>
              <a:rPr lang="nb-NO" dirty="0" err="1"/>
              <a:t>Regression</a:t>
            </a:r>
            <a:br>
              <a:rPr lang="nb-NO" dirty="0"/>
            </a:br>
            <a:endParaRPr lang="en-US" sz="1400" dirty="0"/>
          </a:p>
        </p:txBody>
      </p:sp>
      <p:sp>
        <p:nvSpPr>
          <p:cNvPr id="15366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41784" y="3861395"/>
            <a:ext cx="8278688" cy="2447925"/>
          </a:xfrm>
        </p:spPr>
        <p:txBody>
          <a:bodyPr/>
          <a:lstStyle/>
          <a:p>
            <a:pPr eaLnBrk="1" hangingPunct="1"/>
            <a:r>
              <a:rPr lang="en-US" dirty="0"/>
              <a:t>Hein Stigum</a:t>
            </a:r>
          </a:p>
          <a:p>
            <a:pPr eaLnBrk="1" hangingPunct="1"/>
            <a:r>
              <a:rPr lang="en-US" i="1" dirty="0"/>
              <a:t>Presentation, data and programs at:</a:t>
            </a:r>
          </a:p>
          <a:p>
            <a:pPr eaLnBrk="1" hangingPunct="1"/>
            <a:r>
              <a:rPr lang="en-US" sz="2000" dirty="0">
                <a:hlinkClick r:id="rId3"/>
              </a:rPr>
              <a:t>Stata Course - </a:t>
            </a:r>
            <a:r>
              <a:rPr lang="en-US" sz="2000" dirty="0" err="1">
                <a:hlinkClick r:id="rId3"/>
              </a:rPr>
              <a:t>Institutt</a:t>
            </a:r>
            <a:r>
              <a:rPr lang="en-US" sz="2000" dirty="0">
                <a:hlinkClick r:id="rId3"/>
              </a:rPr>
              <a:t> for </a:t>
            </a:r>
            <a:r>
              <a:rPr lang="en-US" sz="2000" dirty="0" err="1">
                <a:hlinkClick r:id="rId3"/>
              </a:rPr>
              <a:t>helse</a:t>
            </a:r>
            <a:r>
              <a:rPr lang="en-US" sz="2000" dirty="0">
                <a:hlinkClick r:id="rId3"/>
              </a:rPr>
              <a:t> </a:t>
            </a:r>
            <a:r>
              <a:rPr lang="en-US" sz="2000" dirty="0" err="1">
                <a:hlinkClick r:id="rId3"/>
              </a:rPr>
              <a:t>og</a:t>
            </a:r>
            <a:r>
              <a:rPr lang="en-US" sz="2000" dirty="0">
                <a:hlinkClick r:id="rId3"/>
              </a:rPr>
              <a:t> </a:t>
            </a:r>
            <a:r>
              <a:rPr lang="en-US" sz="2000" dirty="0" err="1">
                <a:hlinkClick r:id="rId3"/>
              </a:rPr>
              <a:t>samfunn</a:t>
            </a:r>
            <a:r>
              <a:rPr lang="en-US" sz="2000" dirty="0">
                <a:hlinkClick r:id="rId3"/>
              </a:rPr>
              <a:t> (uio.no)</a:t>
            </a:r>
            <a:endParaRPr lang="en-US" sz="3600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217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62000"/>
          </a:xfrm>
          <a:solidFill>
            <a:schemeClr val="bg1"/>
          </a:solidFill>
        </p:spPr>
        <p:txBody>
          <a:bodyPr/>
          <a:lstStyle/>
          <a:p>
            <a:r>
              <a:rPr lang="en-US" dirty="0"/>
              <a:t>DAG: Gestational age and Birthweight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31568" y="3645024"/>
            <a:ext cx="7772400" cy="252028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Birth weight </a:t>
            </a:r>
            <a:r>
              <a:rPr lang="en-US" dirty="0"/>
              <a:t>analysis</a:t>
            </a:r>
          </a:p>
          <a:p>
            <a:pPr lvl="1"/>
            <a:r>
              <a:rPr lang="en-US" dirty="0"/>
              <a:t>Continuous outcome</a:t>
            </a:r>
          </a:p>
          <a:p>
            <a:pPr lvl="1"/>
            <a:r>
              <a:rPr lang="en-US" dirty="0"/>
              <a:t>Plots of </a:t>
            </a:r>
            <a:r>
              <a:rPr lang="en-US" dirty="0">
                <a:solidFill>
                  <a:srgbClr val="FF0000"/>
                </a:solidFill>
              </a:rPr>
              <a:t>birth weight</a:t>
            </a:r>
            <a:r>
              <a:rPr lang="en-US" dirty="0"/>
              <a:t> by </a:t>
            </a:r>
            <a:r>
              <a:rPr lang="en-US" dirty="0">
                <a:solidFill>
                  <a:srgbClr val="0066FF"/>
                </a:solidFill>
              </a:rPr>
              <a:t>gestational age</a:t>
            </a:r>
          </a:p>
          <a:p>
            <a:pPr lvl="1"/>
            <a:r>
              <a:rPr lang="en-US" dirty="0"/>
              <a:t>Compare means</a:t>
            </a:r>
          </a:p>
          <a:p>
            <a:pPr lvl="1"/>
            <a:r>
              <a:rPr lang="en-US" dirty="0"/>
              <a:t>Linear regression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8" name="Flowchart: Process 14"/>
          <p:cNvSpPr>
            <a:spLocks noChangeArrowheads="1"/>
          </p:cNvSpPr>
          <p:nvPr/>
        </p:nvSpPr>
        <p:spPr bwMode="auto">
          <a:xfrm>
            <a:off x="323528" y="2448323"/>
            <a:ext cx="1205458" cy="689420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800" b="1" dirty="0"/>
              <a:t>E</a:t>
            </a:r>
          </a:p>
          <a:p>
            <a:pPr algn="ctr">
              <a:lnSpc>
                <a:spcPct val="80000"/>
              </a:lnSpc>
            </a:pPr>
            <a:r>
              <a:rPr lang="en-US" sz="2800" b="1" dirty="0"/>
              <a:t>gest age</a:t>
            </a:r>
          </a:p>
        </p:txBody>
      </p:sp>
      <p:sp>
        <p:nvSpPr>
          <p:cNvPr id="9" name="Flowchart: Process 19"/>
          <p:cNvSpPr>
            <a:spLocks noChangeArrowheads="1"/>
          </p:cNvSpPr>
          <p:nvPr/>
        </p:nvSpPr>
        <p:spPr bwMode="auto">
          <a:xfrm>
            <a:off x="2901289" y="2451548"/>
            <a:ext cx="1886735" cy="689420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800" b="1" dirty="0"/>
              <a:t>D</a:t>
            </a:r>
          </a:p>
          <a:p>
            <a:pPr algn="ctr">
              <a:lnSpc>
                <a:spcPct val="80000"/>
              </a:lnSpc>
            </a:pPr>
            <a:r>
              <a:rPr lang="en-US" sz="2800" b="1" dirty="0"/>
              <a:t>birth weight</a:t>
            </a:r>
          </a:p>
        </p:txBody>
      </p:sp>
      <p:cxnSp>
        <p:nvCxnSpPr>
          <p:cNvPr id="10" name="Straight Arrow Connector 27"/>
          <p:cNvCxnSpPr>
            <a:cxnSpLocks noChangeShapeType="1"/>
            <a:stCxn id="12" idx="2"/>
            <a:endCxn id="8" idx="0"/>
          </p:cNvCxnSpPr>
          <p:nvPr/>
        </p:nvCxnSpPr>
        <p:spPr bwMode="auto">
          <a:xfrm flipH="1">
            <a:off x="926257" y="1631154"/>
            <a:ext cx="1443697" cy="817169"/>
          </a:xfrm>
          <a:prstGeom prst="straightConnector1">
            <a:avLst/>
          </a:prstGeom>
          <a:noFill/>
          <a:ln w="12700" algn="ctr">
            <a:solidFill>
              <a:srgbClr val="FF0000"/>
            </a:solidFill>
            <a:round/>
            <a:headEnd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Straight Arrow Connector 29"/>
          <p:cNvCxnSpPr>
            <a:cxnSpLocks noChangeShapeType="1"/>
            <a:stCxn id="13" idx="2"/>
            <a:endCxn id="9" idx="0"/>
          </p:cNvCxnSpPr>
          <p:nvPr/>
        </p:nvCxnSpPr>
        <p:spPr bwMode="auto">
          <a:xfrm>
            <a:off x="3840064" y="1651699"/>
            <a:ext cx="4593" cy="799849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Flowchart: Process 14"/>
          <p:cNvSpPr>
            <a:spLocks noChangeArrowheads="1"/>
          </p:cNvSpPr>
          <p:nvPr/>
        </p:nvSpPr>
        <p:spPr bwMode="auto">
          <a:xfrm>
            <a:off x="1673449" y="941734"/>
            <a:ext cx="1393010" cy="689420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800" dirty="0"/>
              <a:t>C2</a:t>
            </a:r>
          </a:p>
          <a:p>
            <a:pPr algn="ctr">
              <a:lnSpc>
                <a:spcPct val="80000"/>
              </a:lnSpc>
            </a:pPr>
            <a:r>
              <a:rPr lang="en-US" sz="2800" dirty="0"/>
              <a:t>education</a:t>
            </a:r>
          </a:p>
        </p:txBody>
      </p:sp>
      <p:sp>
        <p:nvSpPr>
          <p:cNvPr id="13" name="Flowchart: Process 19"/>
          <p:cNvSpPr>
            <a:spLocks noChangeArrowheads="1"/>
          </p:cNvSpPr>
          <p:nvPr/>
        </p:nvSpPr>
        <p:spPr bwMode="auto">
          <a:xfrm>
            <a:off x="3601216" y="962279"/>
            <a:ext cx="477695" cy="689420"/>
          </a:xfrm>
          <a:prstGeom prst="flowChartProcess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800" dirty="0"/>
              <a:t>C1</a:t>
            </a:r>
          </a:p>
          <a:p>
            <a:pPr algn="ctr">
              <a:lnSpc>
                <a:spcPct val="80000"/>
              </a:lnSpc>
            </a:pPr>
            <a:r>
              <a:rPr lang="en-US" sz="2800" dirty="0"/>
              <a:t>sex</a:t>
            </a:r>
          </a:p>
        </p:txBody>
      </p:sp>
      <p:cxnSp>
        <p:nvCxnSpPr>
          <p:cNvPr id="14" name="Straight Arrow Connector 29"/>
          <p:cNvCxnSpPr>
            <a:cxnSpLocks noChangeShapeType="1"/>
            <a:stCxn id="8" idx="3"/>
            <a:endCxn id="9" idx="1"/>
          </p:cNvCxnSpPr>
          <p:nvPr/>
        </p:nvCxnSpPr>
        <p:spPr bwMode="auto">
          <a:xfrm>
            <a:off x="1528986" y="2793033"/>
            <a:ext cx="1372303" cy="3225"/>
          </a:xfrm>
          <a:prstGeom prst="straightConnector1">
            <a:avLst/>
          </a:prstGeom>
          <a:noFill/>
          <a:ln w="19050" algn="ctr">
            <a:solidFill>
              <a:srgbClr val="008000"/>
            </a:solidFill>
            <a:round/>
            <a:headEnd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Straight Arrow Connector 29"/>
          <p:cNvCxnSpPr>
            <a:cxnSpLocks noChangeShapeType="1"/>
            <a:stCxn id="12" idx="2"/>
            <a:endCxn id="9" idx="0"/>
          </p:cNvCxnSpPr>
          <p:nvPr/>
        </p:nvCxnSpPr>
        <p:spPr bwMode="auto">
          <a:xfrm>
            <a:off x="2369954" y="1631154"/>
            <a:ext cx="1474703" cy="820394"/>
          </a:xfrm>
          <a:prstGeom prst="straightConnector1">
            <a:avLst/>
          </a:prstGeom>
          <a:noFill/>
          <a:ln w="12700" algn="ctr">
            <a:solidFill>
              <a:srgbClr val="FF0000"/>
            </a:solidFill>
            <a:round/>
            <a:headEnd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222044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8" grpId="0"/>
      <p:bldP spid="9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Purpose</a:t>
            </a:r>
          </a:p>
          <a:p>
            <a:r>
              <a:rPr lang="en-US" dirty="0"/>
              <a:t>Workflow</a:t>
            </a:r>
          </a:p>
          <a:p>
            <a:r>
              <a:rPr lang="en-US" dirty="0"/>
              <a:t>Syntax</a:t>
            </a:r>
          </a:p>
          <a:p>
            <a:r>
              <a:rPr lang="en-US" dirty="0"/>
              <a:t>Testing assumptions</a:t>
            </a:r>
          </a:p>
          <a:p>
            <a:r>
              <a:rPr lang="en-US" dirty="0"/>
              <a:t>Influence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540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94D8D4-D723-4E3C-8148-0CBA78484A06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C7898-3D8E-4649-9149-945A60C0C0F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Date Placeholder 2"/>
          <p:cNvSpPr>
            <a:spLocks noGrp="1"/>
          </p:cNvSpPr>
          <p:nvPr>
            <p:ph type="dt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1C93A09-B727-44E6-ADD0-5076B6A4BD30}" type="datetime7">
              <a:rPr lang="en-US" sz="1400" smtClean="0"/>
              <a:pPr/>
              <a:t>Mar-23</a:t>
            </a:fld>
            <a:endParaRPr lang="en-US" sz="1400"/>
          </a:p>
        </p:txBody>
      </p:sp>
      <p:sp>
        <p:nvSpPr>
          <p:cNvPr id="7173" name="Footer Placeholder 3"/>
          <p:cNvSpPr>
            <a:spLocks noGrp="1"/>
          </p:cNvSpPr>
          <p:nvPr>
            <p:ph type="ftr" sz="quarter" idx="11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/>
              <a:t>H.S.</a:t>
            </a:r>
          </a:p>
        </p:txBody>
      </p:sp>
      <p:sp>
        <p:nvSpPr>
          <p:cNvPr id="7174" name="Slide Number Placeholder 4"/>
          <p:cNvSpPr>
            <a:spLocks noGrp="1"/>
          </p:cNvSpPr>
          <p:nvPr>
            <p:ph type="sldNum" sz="quarter" idx="12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2369522-3590-4B5C-A8C6-898280BB70DB}" type="slidenum">
              <a:rPr lang="en-US" sz="1400" smtClean="0"/>
              <a:pPr/>
              <a:t>6</a:t>
            </a:fld>
            <a:endParaRPr lang="en-US" sz="1400"/>
          </a:p>
        </p:txBody>
      </p:sp>
      <p:sp>
        <p:nvSpPr>
          <p:cNvPr id="71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/>
              <a:t>Regression idea</a:t>
            </a:r>
          </a:p>
        </p:txBody>
      </p:sp>
      <p:sp>
        <p:nvSpPr>
          <p:cNvPr id="7176" name="Rectangle 3"/>
          <p:cNvSpPr>
            <a:spLocks noChangeArrowheads="1"/>
          </p:cNvSpPr>
          <p:nvPr/>
        </p:nvSpPr>
        <p:spPr bwMode="auto">
          <a:xfrm>
            <a:off x="2843213" y="1943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7177" name="Rectangle 4"/>
          <p:cNvSpPr>
            <a:spLocks noChangeArrowheads="1"/>
          </p:cNvSpPr>
          <p:nvPr/>
        </p:nvSpPr>
        <p:spPr bwMode="auto">
          <a:xfrm>
            <a:off x="2843213" y="1943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19462" name="Object 6">
            <a:hlinkClick r:id="" action="ppaction://ole?verb=0"/>
          </p:cNvPr>
          <p:cNvGraphicFramePr>
            <a:graphicFrameLocks/>
          </p:cNvGraphicFramePr>
          <p:nvPr/>
        </p:nvGraphicFramePr>
        <p:xfrm>
          <a:off x="5513388" y="1090613"/>
          <a:ext cx="3630612" cy="248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3" imgW="1676400" imgH="1130300" progId="Equation.3">
                  <p:embed/>
                </p:oleObj>
              </mc:Choice>
              <mc:Fallback>
                <p:oleObj name="Formel" r:id="rId3" imgW="1676400" imgH="1130300" progId="Equation.3">
                  <p:embed/>
                  <p:pic>
                    <p:nvPicPr>
                      <p:cNvPr id="19462" name="Object 6">
                        <a:hlinkClick r:id="" action="ppaction://ole?verb=0"/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3388" y="1090613"/>
                        <a:ext cx="3630612" cy="2482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4" name="Object 8">
            <a:hlinkClick r:id="" action="ppaction://ole?verb=0"/>
          </p:cNvPr>
          <p:cNvGraphicFramePr>
            <a:graphicFrameLocks/>
          </p:cNvGraphicFramePr>
          <p:nvPr/>
        </p:nvGraphicFramePr>
        <p:xfrm>
          <a:off x="2124075" y="5373688"/>
          <a:ext cx="6805613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rmel" r:id="rId5" imgW="3162300" imgH="457200" progId="Equation.3">
                  <p:embed/>
                </p:oleObj>
              </mc:Choice>
              <mc:Fallback>
                <p:oleObj name="Formel" r:id="rId5" imgW="3162300" imgH="457200" progId="Equation.3">
                  <p:embed/>
                  <p:pic>
                    <p:nvPicPr>
                      <p:cNvPr id="19464" name="Object 8">
                        <a:hlinkClick r:id="" action="ppaction://ole?verb=0"/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5373688"/>
                        <a:ext cx="6805613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78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438" y="1143000"/>
            <a:ext cx="5586413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2871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Date Placeholder 3"/>
          <p:cNvSpPr>
            <a:spLocks noGrp="1"/>
          </p:cNvSpPr>
          <p:nvPr>
            <p:ph type="dt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682FFA3-00EB-4D71-B758-E5ADBB978EFC}" type="datetime7">
              <a:rPr lang="en-US" sz="1400" smtClean="0"/>
              <a:pPr/>
              <a:t>Mar-23</a:t>
            </a:fld>
            <a:endParaRPr lang="en-US" sz="1400"/>
          </a:p>
        </p:txBody>
      </p:sp>
      <p:sp>
        <p:nvSpPr>
          <p:cNvPr id="8196" name="Footer Placeholder 4"/>
          <p:cNvSpPr>
            <a:spLocks noGrp="1"/>
          </p:cNvSpPr>
          <p:nvPr>
            <p:ph type="ftr" sz="quarter" idx="11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/>
              <a:t>H.S.</a:t>
            </a:r>
          </a:p>
        </p:txBody>
      </p:sp>
      <p:sp>
        <p:nvSpPr>
          <p:cNvPr id="8197" name="Slide Number Placeholder 5"/>
          <p:cNvSpPr>
            <a:spLocks noGrp="1"/>
          </p:cNvSpPr>
          <p:nvPr>
            <p:ph type="sldNum" sz="quarter" idx="12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CE60794-1DA3-4886-913F-0B252A851AEB}" type="slidenum">
              <a:rPr lang="en-US" sz="1400" smtClean="0"/>
              <a:pPr/>
              <a:t>7</a:t>
            </a:fld>
            <a:endParaRPr lang="en-US" sz="1400"/>
          </a:p>
        </p:txBody>
      </p:sp>
      <p:sp>
        <p:nvSpPr>
          <p:cNvPr id="81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Model, measure and assumptions</a:t>
            </a:r>
          </a:p>
        </p:txBody>
      </p:sp>
      <p:sp>
        <p:nvSpPr>
          <p:cNvPr id="81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836712"/>
            <a:ext cx="7772400" cy="634008"/>
          </a:xfrm>
        </p:spPr>
        <p:txBody>
          <a:bodyPr/>
          <a:lstStyle/>
          <a:p>
            <a:pPr eaLnBrk="1" hangingPunct="1"/>
            <a:r>
              <a:rPr lang="en-US" dirty="0"/>
              <a:t>Model</a:t>
            </a:r>
            <a:r>
              <a:rPr lang="en-US" sz="1600" dirty="0"/>
              <a:t> (standard)</a:t>
            </a:r>
          </a:p>
          <a:p>
            <a:pPr lvl="1" eaLnBrk="1" hangingPunct="1"/>
            <a:endParaRPr lang="en-US" dirty="0"/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5160078"/>
              </p:ext>
            </p:extLst>
          </p:nvPr>
        </p:nvGraphicFramePr>
        <p:xfrm>
          <a:off x="1331640" y="1341537"/>
          <a:ext cx="5494338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34880" imgH="228600" progId="Equation.3">
                  <p:embed/>
                </p:oleObj>
              </mc:Choice>
              <mc:Fallback>
                <p:oleObj name="Equation" r:id="rId3" imgW="2234880" imgH="228600" progId="Equation.3">
                  <p:embed/>
                  <p:pic>
                    <p:nvPicPr>
                      <p:cNvPr id="819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1341537"/>
                        <a:ext cx="5494338" cy="563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827584" y="2154257"/>
            <a:ext cx="7772400" cy="3651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3000">
                <a:solidFill>
                  <a:srgbClr val="154987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600">
                <a:solidFill>
                  <a:srgbClr val="154987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154987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54987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9pPr>
          </a:lstStyle>
          <a:p>
            <a:pPr eaLnBrk="1" hangingPunct="1"/>
            <a:r>
              <a:rPr lang="en-US" kern="0" dirty="0"/>
              <a:t>Association measure</a:t>
            </a:r>
          </a:p>
          <a:p>
            <a:pPr lvl="1" eaLnBrk="1" hangingPunct="1">
              <a:buFontTx/>
              <a:buNone/>
            </a:pPr>
            <a:r>
              <a:rPr lang="en-US" kern="0" dirty="0">
                <a:sym typeface="Symbol" pitchFamily="18" charset="2"/>
              </a:rPr>
              <a:t>b</a:t>
            </a:r>
            <a:r>
              <a:rPr lang="en-US" kern="0" baseline="-25000" dirty="0">
                <a:sym typeface="Symbol" pitchFamily="18" charset="2"/>
              </a:rPr>
              <a:t>1</a:t>
            </a:r>
            <a:r>
              <a:rPr lang="en-US" kern="0" dirty="0">
                <a:sym typeface="Symbol" pitchFamily="18" charset="2"/>
              </a:rPr>
              <a:t> = </a:t>
            </a:r>
            <a:r>
              <a:rPr lang="en-US" kern="0" dirty="0">
                <a:solidFill>
                  <a:srgbClr val="FF0000"/>
                </a:solidFill>
                <a:sym typeface="Symbol" pitchFamily="18" charset="2"/>
              </a:rPr>
              <a:t>change in y</a:t>
            </a:r>
            <a:r>
              <a:rPr lang="en-US" kern="0" dirty="0">
                <a:sym typeface="Symbol" pitchFamily="18" charset="2"/>
              </a:rPr>
              <a:t> for </a:t>
            </a:r>
            <a:r>
              <a:rPr lang="en-US" kern="0" dirty="0">
                <a:solidFill>
                  <a:srgbClr val="0000FF"/>
                </a:solidFill>
                <a:sym typeface="Symbol" pitchFamily="18" charset="2"/>
              </a:rPr>
              <a:t>one unit increase in x</a:t>
            </a:r>
            <a:r>
              <a:rPr lang="en-US" kern="0" baseline="-25000" dirty="0">
                <a:solidFill>
                  <a:srgbClr val="0000FF"/>
                </a:solidFill>
                <a:sym typeface="Symbol" pitchFamily="18" charset="2"/>
              </a:rPr>
              <a:t>1</a:t>
            </a:r>
            <a:endParaRPr lang="en-US" kern="0" baseline="-25000" dirty="0">
              <a:solidFill>
                <a:srgbClr val="0000FF"/>
              </a:solidFill>
            </a:endParaRPr>
          </a:p>
          <a:p>
            <a:pPr eaLnBrk="1" hangingPunct="1"/>
            <a:r>
              <a:rPr lang="en-US" kern="0" dirty="0"/>
              <a:t>Assumptions </a:t>
            </a:r>
            <a:r>
              <a:rPr lang="en-US" sz="1600" kern="0" dirty="0"/>
              <a:t>for the standard model</a:t>
            </a:r>
          </a:p>
          <a:p>
            <a:pPr marL="971550" lvl="1" indent="-514350" eaLnBrk="1" hangingPunct="1">
              <a:buFont typeface="+mj-lt"/>
              <a:buAutoNum type="arabicPeriod"/>
            </a:pPr>
            <a:r>
              <a:rPr lang="en-US" kern="0" dirty="0"/>
              <a:t>Independent residuals		</a:t>
            </a:r>
            <a:r>
              <a:rPr lang="en-US" sz="2000" kern="0" dirty="0">
                <a:solidFill>
                  <a:schemeClr val="tx1"/>
                </a:solidFill>
              </a:rPr>
              <a:t>discuss</a:t>
            </a:r>
          </a:p>
          <a:p>
            <a:pPr marL="971550" lvl="1" indent="-514350" eaLnBrk="1" hangingPunct="1">
              <a:buFont typeface="+mj-lt"/>
              <a:buAutoNum type="arabicPeriod"/>
            </a:pPr>
            <a:r>
              <a:rPr lang="en-US" kern="0" dirty="0"/>
              <a:t>No interactions			</a:t>
            </a:r>
            <a:r>
              <a:rPr lang="en-US" sz="2000" kern="0" dirty="0">
                <a:solidFill>
                  <a:schemeClr val="tx1"/>
                </a:solidFill>
              </a:rPr>
              <a:t>test</a:t>
            </a:r>
          </a:p>
          <a:p>
            <a:pPr marL="971550" lvl="1" indent="-514350" eaLnBrk="1" hangingPunct="1">
              <a:buFont typeface="+mj-lt"/>
              <a:buAutoNum type="arabicPeriod"/>
            </a:pPr>
            <a:r>
              <a:rPr lang="en-US" kern="0" dirty="0"/>
              <a:t>Linear effects			</a:t>
            </a:r>
            <a:r>
              <a:rPr lang="en-US" sz="2000" kern="0" dirty="0">
                <a:solidFill>
                  <a:schemeClr val="tx1"/>
                </a:solidFill>
              </a:rPr>
              <a:t>test</a:t>
            </a:r>
          </a:p>
          <a:p>
            <a:pPr marL="971550" lvl="1" indent="-514350" eaLnBrk="1" hangingPunct="1">
              <a:buFont typeface="+mj-lt"/>
              <a:buAutoNum type="arabicPeriod"/>
            </a:pPr>
            <a:r>
              <a:rPr lang="en-US" kern="0" dirty="0"/>
              <a:t>Constant residual variance	</a:t>
            </a:r>
            <a:r>
              <a:rPr lang="en-US" sz="2000" kern="0" dirty="0">
                <a:solidFill>
                  <a:schemeClr val="tx1"/>
                </a:solidFill>
              </a:rPr>
              <a:t>plot/test</a:t>
            </a:r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CB083451-0837-45C3-87A4-3A992B12B68F}"/>
              </a:ext>
            </a:extLst>
          </p:cNvPr>
          <p:cNvGrpSpPr/>
          <p:nvPr/>
        </p:nvGrpSpPr>
        <p:grpSpPr>
          <a:xfrm>
            <a:off x="7236296" y="4437112"/>
            <a:ext cx="1839932" cy="1296144"/>
            <a:chOff x="7236296" y="4437112"/>
            <a:chExt cx="1839932" cy="1296144"/>
          </a:xfrm>
        </p:grpSpPr>
        <p:sp>
          <p:nvSpPr>
            <p:cNvPr id="2" name="Høyre klammeparentes 1">
              <a:extLst>
                <a:ext uri="{FF2B5EF4-FFF2-40B4-BE49-F238E27FC236}">
                  <a16:creationId xmlns:a16="http://schemas.microsoft.com/office/drawing/2014/main" id="{7BF483E5-9D94-44D5-BFF2-EA6ABC02C506}"/>
                </a:ext>
              </a:extLst>
            </p:cNvPr>
            <p:cNvSpPr/>
            <p:nvPr/>
          </p:nvSpPr>
          <p:spPr bwMode="auto">
            <a:xfrm>
              <a:off x="7236296" y="4437112"/>
              <a:ext cx="576064" cy="1296144"/>
            </a:xfrm>
            <a:prstGeom prst="righ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579339C6-4AD9-4A17-8718-8934BC8B975C}"/>
                </a:ext>
              </a:extLst>
            </p:cNvPr>
            <p:cNvSpPr txBox="1"/>
            <p:nvPr/>
          </p:nvSpPr>
          <p:spPr>
            <a:xfrm>
              <a:off x="7596336" y="4623519"/>
              <a:ext cx="147989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008000"/>
                  </a:solidFill>
                  <a:latin typeface="+mn-lt"/>
                </a:rPr>
                <a:t>can relax </a:t>
              </a:r>
            </a:p>
            <a:p>
              <a:pPr algn="ctr"/>
              <a:r>
                <a:rPr lang="en-US" sz="1800" dirty="0">
                  <a:solidFill>
                    <a:srgbClr val="008000"/>
                  </a:solidFill>
                  <a:latin typeface="+mn-lt"/>
                </a:rPr>
                <a:t>the </a:t>
              </a:r>
            </a:p>
            <a:p>
              <a:pPr algn="ctr"/>
              <a:r>
                <a:rPr lang="en-US" sz="1800" dirty="0">
                  <a:solidFill>
                    <a:srgbClr val="008000"/>
                  </a:solidFill>
                  <a:latin typeface="+mn-lt"/>
                </a:rPr>
                <a:t>assumptions</a:t>
              </a:r>
            </a:p>
          </p:txBody>
        </p:sp>
      </p:grpSp>
      <p:sp>
        <p:nvSpPr>
          <p:cNvPr id="5" name="TekstSylinder 4">
            <a:extLst>
              <a:ext uri="{FF2B5EF4-FFF2-40B4-BE49-F238E27FC236}">
                <a16:creationId xmlns:a16="http://schemas.microsoft.com/office/drawing/2014/main" id="{7D0150B9-D499-4AB6-88A1-6E6DE26B93C3}"/>
              </a:ext>
            </a:extLst>
          </p:cNvPr>
          <p:cNvSpPr txBox="1"/>
          <p:nvPr/>
        </p:nvSpPr>
        <p:spPr>
          <a:xfrm>
            <a:off x="2430244" y="1772816"/>
            <a:ext cx="10278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solidFill>
                  <a:srgbClr val="0000FF"/>
                </a:solidFill>
                <a:latin typeface="+mn-lt"/>
              </a:rPr>
              <a:t>exposure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5CD0CB58-B448-4841-9449-F246E4AB0D32}"/>
              </a:ext>
            </a:extLst>
          </p:cNvPr>
          <p:cNvSpPr txBox="1"/>
          <p:nvPr/>
        </p:nvSpPr>
        <p:spPr>
          <a:xfrm>
            <a:off x="3419872" y="1772816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+mn-lt"/>
              </a:rPr>
              <a:t>confounder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4DE6851D-80F9-4A4E-A082-4C3CC50BA8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592" y="5868888"/>
            <a:ext cx="7772400" cy="656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3000">
                <a:solidFill>
                  <a:srgbClr val="154987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600">
                <a:solidFill>
                  <a:srgbClr val="154987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154987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54987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9pPr>
          </a:lstStyle>
          <a:p>
            <a:pPr eaLnBrk="1" hangingPunct="1"/>
            <a:r>
              <a:rPr lang="en-US" kern="0" dirty="0"/>
              <a:t>Influence </a:t>
            </a:r>
            <a:r>
              <a:rPr lang="en-US" sz="1600" kern="0" dirty="0"/>
              <a:t>of outliers</a:t>
            </a:r>
            <a:r>
              <a:rPr lang="en-US" kern="0" dirty="0"/>
              <a:t>			</a:t>
            </a:r>
            <a:r>
              <a:rPr lang="en-US" sz="2000" kern="0" dirty="0">
                <a:solidFill>
                  <a:schemeClr val="tx1"/>
                </a:solidFill>
              </a:rPr>
              <a:t>plot</a:t>
            </a:r>
          </a:p>
        </p:txBody>
      </p:sp>
    </p:spTree>
    <p:extLst>
      <p:ext uri="{BB962C8B-B14F-4D97-AF65-F5344CB8AC3E}">
        <p14:creationId xmlns:p14="http://schemas.microsoft.com/office/powerpoint/2010/main" val="27927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5" grpId="0"/>
      <p:bldP spid="13" grpId="0"/>
      <p:bldP spid="1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Date Placeholder 3"/>
          <p:cNvSpPr>
            <a:spLocks noGrp="1"/>
          </p:cNvSpPr>
          <p:nvPr>
            <p:ph type="dt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7A3FB9-4E13-451E-B8B3-8396B8F32E5B}" type="datetime7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Mar-23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8435" name="Footer Placeholder 4"/>
          <p:cNvSpPr>
            <a:spLocks noGrp="1"/>
          </p:cNvSpPr>
          <p:nvPr>
            <p:ph type="ftr" sz="quarter" idx="11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H.S.</a:t>
            </a:r>
          </a:p>
        </p:txBody>
      </p:sp>
      <p:sp>
        <p:nvSpPr>
          <p:cNvPr id="18436" name="Slide Number Placeholder 5"/>
          <p:cNvSpPr>
            <a:spLocks noGrp="1"/>
          </p:cNvSpPr>
          <p:nvPr>
            <p:ph type="sldNum" sz="quarter" idx="12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C1484B-4C80-48C3-9973-D5F36C917CA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8437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Purpose of regression</a:t>
            </a:r>
          </a:p>
        </p:txBody>
      </p:sp>
      <p:sp>
        <p:nvSpPr>
          <p:cNvPr id="18438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95536" y="1066800"/>
            <a:ext cx="8352928" cy="5486400"/>
          </a:xfrm>
        </p:spPr>
        <p:txBody>
          <a:bodyPr/>
          <a:lstStyle/>
          <a:p>
            <a:pPr eaLnBrk="1" hangingPunct="1"/>
            <a:r>
              <a:rPr lang="en-US" dirty="0"/>
              <a:t>Estimation</a:t>
            </a:r>
          </a:p>
          <a:p>
            <a:pPr lvl="1" eaLnBrk="1" hangingPunct="1"/>
            <a:r>
              <a:rPr lang="en-US" dirty="0"/>
              <a:t>Estimate effect of </a:t>
            </a:r>
            <a:r>
              <a:rPr lang="en-US" dirty="0">
                <a:solidFill>
                  <a:srgbClr val="0066FF"/>
                </a:solidFill>
              </a:rPr>
              <a:t>exposure </a:t>
            </a:r>
            <a:r>
              <a:rPr lang="en-US" dirty="0"/>
              <a:t>on </a:t>
            </a:r>
            <a:r>
              <a:rPr lang="en-US" dirty="0">
                <a:solidFill>
                  <a:srgbClr val="FF0000"/>
                </a:solidFill>
              </a:rPr>
              <a:t>outcome</a:t>
            </a:r>
            <a:r>
              <a:rPr lang="en-US" dirty="0"/>
              <a:t> adjusted for other covariates</a:t>
            </a:r>
          </a:p>
          <a:p>
            <a:pPr lvl="1" eaLnBrk="1" hangingPunct="1"/>
            <a:r>
              <a:rPr lang="en-US" sz="2200" i="1" dirty="0"/>
              <a:t>Estimate the effect of </a:t>
            </a:r>
            <a:r>
              <a:rPr lang="en-US" sz="2200" i="1" dirty="0">
                <a:solidFill>
                  <a:srgbClr val="0066FF"/>
                </a:solidFill>
              </a:rPr>
              <a:t>smoking</a:t>
            </a:r>
            <a:r>
              <a:rPr lang="en-US" sz="2200" i="1" dirty="0"/>
              <a:t> on </a:t>
            </a:r>
            <a:r>
              <a:rPr lang="en-US" sz="2200" i="1" dirty="0">
                <a:solidFill>
                  <a:srgbClr val="FF0000"/>
                </a:solidFill>
              </a:rPr>
              <a:t>lung cancer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Prediction</a:t>
            </a:r>
          </a:p>
          <a:p>
            <a:pPr lvl="1" eaLnBrk="1" hangingPunct="1"/>
            <a:r>
              <a:rPr lang="en-US" sz="2200" i="1" dirty="0"/>
              <a:t>Predict </a:t>
            </a:r>
            <a:r>
              <a:rPr lang="en-US" sz="2200" i="1" dirty="0">
                <a:solidFill>
                  <a:srgbClr val="FF0000"/>
                </a:solidFill>
              </a:rPr>
              <a:t>outcome </a:t>
            </a:r>
            <a:r>
              <a:rPr lang="en-US" sz="2200" i="1" dirty="0"/>
              <a:t>by </a:t>
            </a:r>
            <a:r>
              <a:rPr lang="en-US" sz="2200" i="1" dirty="0">
                <a:solidFill>
                  <a:srgbClr val="0066FF"/>
                </a:solidFill>
              </a:rPr>
              <a:t>exposures</a:t>
            </a:r>
          </a:p>
          <a:p>
            <a:pPr marL="971550" lvl="1" indent="-514350" eaLnBrk="1" hangingPunct="1">
              <a:buFont typeface="+mj-lt"/>
              <a:buAutoNum type="arabicPeriod"/>
            </a:pPr>
            <a:r>
              <a:rPr lang="en-US" sz="2000" dirty="0"/>
              <a:t>Estimate model (</a:t>
            </a:r>
            <a:r>
              <a:rPr lang="en-US" sz="2000" dirty="0">
                <a:solidFill>
                  <a:srgbClr val="FF0000"/>
                </a:solidFill>
              </a:rPr>
              <a:t>air pollution </a:t>
            </a:r>
            <a:r>
              <a:rPr lang="en-US" sz="2000" dirty="0"/>
              <a:t>and </a:t>
            </a:r>
            <a:r>
              <a:rPr lang="en-US" sz="2000" dirty="0">
                <a:solidFill>
                  <a:srgbClr val="0066FF"/>
                </a:solidFill>
              </a:rPr>
              <a:t>distance from roads</a:t>
            </a:r>
            <a:r>
              <a:rPr lang="en-US" sz="2000" dirty="0"/>
              <a:t>)</a:t>
            </a:r>
          </a:p>
          <a:p>
            <a:pPr marL="971550" lvl="1" indent="-514350" eaLnBrk="1" hangingPunct="1">
              <a:buFont typeface="+mj-lt"/>
              <a:buAutoNum type="arabicPeriod"/>
            </a:pPr>
            <a:r>
              <a:rPr lang="en-US" sz="2000" dirty="0"/>
              <a:t>Predict </a:t>
            </a:r>
            <a:r>
              <a:rPr lang="en-US" sz="2000" dirty="0">
                <a:solidFill>
                  <a:srgbClr val="FF0000"/>
                </a:solidFill>
              </a:rPr>
              <a:t>air pollution </a:t>
            </a:r>
            <a:r>
              <a:rPr lang="en-US" sz="2000" dirty="0"/>
              <a:t>in a new dataset using </a:t>
            </a:r>
            <a:r>
              <a:rPr lang="en-US" sz="2000" dirty="0">
                <a:solidFill>
                  <a:srgbClr val="0066FF"/>
                </a:solidFill>
              </a:rPr>
              <a:t>distance from roads</a:t>
            </a:r>
          </a:p>
          <a:p>
            <a:pPr marL="971550" lvl="1" indent="-514350" eaLnBrk="1" hangingPunct="1">
              <a:buFont typeface="+mj-lt"/>
              <a:buAutoNum type="arabicPeriod"/>
            </a:pPr>
            <a:endParaRPr lang="en-US" dirty="0"/>
          </a:p>
          <a:p>
            <a:pPr eaLnBrk="1" hangingPunct="1">
              <a:buFontTx/>
              <a:buNone/>
            </a:pPr>
            <a:endParaRPr lang="en-US" dirty="0"/>
          </a:p>
        </p:txBody>
      </p:sp>
      <p:sp>
        <p:nvSpPr>
          <p:cNvPr id="18439" name="Oval 1028"/>
          <p:cNvSpPr>
            <a:spLocks noChangeArrowheads="1"/>
          </p:cNvSpPr>
          <p:nvPr/>
        </p:nvSpPr>
        <p:spPr bwMode="auto">
          <a:xfrm>
            <a:off x="467544" y="1052513"/>
            <a:ext cx="2362200" cy="6096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54987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940152" y="1124744"/>
            <a:ext cx="31913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DAGs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bias, precision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88024" y="3759423"/>
            <a:ext cx="44558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Predictive power, model fit, R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711286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8" grpId="0" build="p" bldLvl="2"/>
      <p:bldP spid="18439" grpId="0" animBg="1"/>
      <p:bldP spid="2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Outcome distributions by exposure</a:t>
            </a:r>
          </a:p>
        </p:txBody>
      </p:sp>
      <p:pic>
        <p:nvPicPr>
          <p:cNvPr id="135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1197" y="908720"/>
            <a:ext cx="3701610" cy="1872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350B8E-05F7-42CD-8B79-EF4204DCADAE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2E371A-869A-4669-B13C-1FF7BAF8FDD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11" name="TekstSylinder 10"/>
          <p:cNvSpPr txBox="1"/>
          <p:nvPr/>
        </p:nvSpPr>
        <p:spPr>
          <a:xfrm>
            <a:off x="5688124" y="1599183"/>
            <a:ext cx="2566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66FF"/>
                </a:solidFill>
                <a:latin typeface="+mn-lt"/>
              </a:rPr>
              <a:t>Linear</a:t>
            </a:r>
            <a:r>
              <a:rPr lang="en-US" dirty="0">
                <a:latin typeface="+mn-lt"/>
              </a:rPr>
              <a:t> regression</a:t>
            </a:r>
          </a:p>
        </p:txBody>
      </p:sp>
      <p:sp>
        <p:nvSpPr>
          <p:cNvPr id="12" name="Pil høyre 11"/>
          <p:cNvSpPr/>
          <p:nvPr/>
        </p:nvSpPr>
        <p:spPr bwMode="auto">
          <a:xfrm>
            <a:off x="4283968" y="1700808"/>
            <a:ext cx="432048" cy="288032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TekstSylinder 14"/>
          <p:cNvSpPr txBox="1"/>
          <p:nvPr/>
        </p:nvSpPr>
        <p:spPr>
          <a:xfrm>
            <a:off x="5645644" y="3318083"/>
            <a:ext cx="26516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+mn-lt"/>
              </a:rPr>
              <a:t>cutoff</a:t>
            </a:r>
            <a:r>
              <a:rPr lang="en-US" dirty="0">
                <a:latin typeface="+mn-lt"/>
              </a:rPr>
              <a:t>, </a:t>
            </a:r>
          </a:p>
          <a:p>
            <a:pPr algn="ctr"/>
            <a:r>
              <a:rPr lang="en-US" dirty="0">
                <a:solidFill>
                  <a:srgbClr val="0066FF"/>
                </a:solidFill>
                <a:latin typeface="+mn-lt"/>
              </a:rPr>
              <a:t>logistic </a:t>
            </a:r>
            <a:r>
              <a:rPr lang="en-US" dirty="0">
                <a:latin typeface="+mn-lt"/>
              </a:rPr>
              <a:t>regression</a:t>
            </a:r>
          </a:p>
        </p:txBody>
      </p:sp>
      <p:sp>
        <p:nvSpPr>
          <p:cNvPr id="16" name="Pil høyre 15"/>
          <p:cNvSpPr/>
          <p:nvPr/>
        </p:nvSpPr>
        <p:spPr bwMode="auto">
          <a:xfrm>
            <a:off x="4283968" y="3573016"/>
            <a:ext cx="432048" cy="288032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3517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25144"/>
            <a:ext cx="3701610" cy="1872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kstSylinder 17"/>
          <p:cNvSpPr txBox="1"/>
          <p:nvPr/>
        </p:nvSpPr>
        <p:spPr>
          <a:xfrm>
            <a:off x="5688124" y="4883676"/>
            <a:ext cx="256672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66FF"/>
                </a:solidFill>
                <a:latin typeface="+mn-lt"/>
              </a:rPr>
              <a:t>Linear</a:t>
            </a:r>
            <a:r>
              <a:rPr lang="en-US" dirty="0">
                <a:latin typeface="+mn-lt"/>
              </a:rPr>
              <a:t> regression</a:t>
            </a:r>
          </a:p>
          <a:p>
            <a:pPr algn="ctr"/>
            <a:r>
              <a:rPr lang="en-US" dirty="0">
                <a:solidFill>
                  <a:srgbClr val="008000"/>
                </a:solidFill>
                <a:latin typeface="+mn-lt"/>
              </a:rPr>
              <a:t>or</a:t>
            </a:r>
          </a:p>
          <a:p>
            <a:pPr algn="ctr"/>
            <a:r>
              <a:rPr lang="en-US" dirty="0">
                <a:solidFill>
                  <a:srgbClr val="FF0000"/>
                </a:solidFill>
                <a:latin typeface="+mn-lt"/>
              </a:rPr>
              <a:t>Log-transform</a:t>
            </a:r>
            <a:r>
              <a:rPr lang="en-US" dirty="0">
                <a:latin typeface="+mn-lt"/>
              </a:rPr>
              <a:t>,</a:t>
            </a:r>
          </a:p>
          <a:p>
            <a:pPr algn="ctr"/>
            <a:r>
              <a:rPr lang="en-US" dirty="0">
                <a:solidFill>
                  <a:srgbClr val="0066FF"/>
                </a:solidFill>
                <a:latin typeface="+mn-lt"/>
              </a:rPr>
              <a:t>linear</a:t>
            </a:r>
            <a:r>
              <a:rPr lang="en-US" dirty="0"/>
              <a:t> </a:t>
            </a:r>
            <a:r>
              <a:rPr lang="en-US" dirty="0">
                <a:latin typeface="+mn-lt"/>
              </a:rPr>
              <a:t>regression</a:t>
            </a:r>
          </a:p>
        </p:txBody>
      </p:sp>
      <p:sp>
        <p:nvSpPr>
          <p:cNvPr id="19" name="Pil høyre 18"/>
          <p:cNvSpPr/>
          <p:nvPr/>
        </p:nvSpPr>
        <p:spPr bwMode="auto">
          <a:xfrm>
            <a:off x="4283968" y="5445224"/>
            <a:ext cx="432048" cy="288032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3926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826560"/>
            <a:ext cx="3701610" cy="1872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0" name="Rett linje 19"/>
          <p:cNvCxnSpPr/>
          <p:nvPr/>
        </p:nvCxnSpPr>
        <p:spPr bwMode="auto">
          <a:xfrm>
            <a:off x="916526" y="3301918"/>
            <a:ext cx="0" cy="93610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7172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Date Placeholder 3"/>
          <p:cNvSpPr>
            <a:spLocks noGrp="1"/>
          </p:cNvSpPr>
          <p:nvPr>
            <p:ph type="dt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90775D0-8ABD-49ED-BB41-E6FB8D84910C}" type="datetime7">
              <a:rPr lang="en-US" sz="1400" smtClean="0"/>
              <a:pPr/>
              <a:t>Mar-23</a:t>
            </a:fld>
            <a:endParaRPr lang="en-US" sz="1400"/>
          </a:p>
        </p:txBody>
      </p:sp>
      <p:sp>
        <p:nvSpPr>
          <p:cNvPr id="51203" name="Footer Placeholder 4"/>
          <p:cNvSpPr>
            <a:spLocks noGrp="1"/>
          </p:cNvSpPr>
          <p:nvPr>
            <p:ph type="ftr" sz="quarter" idx="11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/>
              <a:t>H.S.</a:t>
            </a:r>
          </a:p>
        </p:txBody>
      </p:sp>
      <p:sp>
        <p:nvSpPr>
          <p:cNvPr id="51204" name="Slide Number Placeholder 5"/>
          <p:cNvSpPr>
            <a:spLocks noGrp="1"/>
          </p:cNvSpPr>
          <p:nvPr>
            <p:ph type="sldNum" sz="quarter" idx="12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A1D7FA9-C30F-4E22-9CD0-67E4A52D0D3F}" type="slidenum">
              <a:rPr lang="en-US" sz="1400" smtClean="0"/>
              <a:pPr/>
              <a:t>10</a:t>
            </a:fld>
            <a:endParaRPr lang="en-US" sz="1400"/>
          </a:p>
        </p:txBody>
      </p:sp>
      <p:sp>
        <p:nvSpPr>
          <p:cNvPr id="512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624"/>
            <a:ext cx="7772400" cy="615951"/>
          </a:xfrm>
        </p:spPr>
        <p:txBody>
          <a:bodyPr/>
          <a:lstStyle/>
          <a:p>
            <a:pPr eaLnBrk="1" hangingPunct="1"/>
            <a:r>
              <a:rPr lang="en-US" dirty="0"/>
              <a:t>Workflow</a:t>
            </a:r>
          </a:p>
        </p:txBody>
      </p:sp>
      <p:sp>
        <p:nvSpPr>
          <p:cNvPr id="204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88" y="836713"/>
            <a:ext cx="4934892" cy="576064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DAG</a:t>
            </a:r>
          </a:p>
        </p:txBody>
      </p:sp>
      <p:grpSp>
        <p:nvGrpSpPr>
          <p:cNvPr id="51207" name="Group 15"/>
          <p:cNvGrpSpPr>
            <a:grpSpLocks/>
          </p:cNvGrpSpPr>
          <p:nvPr/>
        </p:nvGrpSpPr>
        <p:grpSpPr bwMode="auto">
          <a:xfrm>
            <a:off x="5434013" y="996950"/>
            <a:ext cx="3073400" cy="1655763"/>
            <a:chOff x="1538" y="937"/>
            <a:chExt cx="1936" cy="1043"/>
          </a:xfrm>
        </p:grpSpPr>
        <p:sp>
          <p:nvSpPr>
            <p:cNvPr id="51209" name="Flowchart: Process 14"/>
            <p:cNvSpPr>
              <a:spLocks noChangeArrowheads="1"/>
            </p:cNvSpPr>
            <p:nvPr/>
          </p:nvSpPr>
          <p:spPr bwMode="auto">
            <a:xfrm>
              <a:off x="1538" y="1670"/>
              <a:ext cx="435" cy="310"/>
            </a:xfrm>
            <a:prstGeom prst="flowChartProcess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/>
                <a:t>E</a:t>
              </a:r>
            </a:p>
            <a:p>
              <a:pPr algn="ctr">
                <a:lnSpc>
                  <a:spcPct val="80000"/>
                </a:lnSpc>
              </a:pPr>
              <a:r>
                <a:rPr lang="en-US" sz="1600" b="1"/>
                <a:t>gest age</a:t>
              </a:r>
            </a:p>
          </p:txBody>
        </p:sp>
        <p:sp>
          <p:nvSpPr>
            <p:cNvPr id="51210" name="Flowchart: Process 19"/>
            <p:cNvSpPr>
              <a:spLocks noChangeArrowheads="1"/>
            </p:cNvSpPr>
            <p:nvPr/>
          </p:nvSpPr>
          <p:spPr bwMode="auto">
            <a:xfrm>
              <a:off x="2794" y="1670"/>
              <a:ext cx="680" cy="310"/>
            </a:xfrm>
            <a:prstGeom prst="flowChartProcess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/>
                <a:t>D</a:t>
              </a:r>
            </a:p>
            <a:p>
              <a:pPr algn="ctr">
                <a:lnSpc>
                  <a:spcPct val="80000"/>
                </a:lnSpc>
              </a:pPr>
              <a:r>
                <a:rPr lang="en-US" sz="1600" b="1"/>
                <a:t>birth weight</a:t>
              </a:r>
            </a:p>
          </p:txBody>
        </p:sp>
        <p:cxnSp>
          <p:nvCxnSpPr>
            <p:cNvPr id="51211" name="Straight Arrow Connector 27"/>
            <p:cNvCxnSpPr>
              <a:cxnSpLocks noChangeShapeType="1"/>
              <a:stCxn id="51213" idx="2"/>
              <a:endCxn id="51209" idx="0"/>
            </p:cNvCxnSpPr>
            <p:nvPr/>
          </p:nvCxnSpPr>
          <p:spPr bwMode="auto">
            <a:xfrm flipH="1">
              <a:off x="1756" y="1247"/>
              <a:ext cx="676" cy="423"/>
            </a:xfrm>
            <a:prstGeom prst="straightConnector1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 type="arrow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212" name="Straight Arrow Connector 29"/>
            <p:cNvCxnSpPr>
              <a:cxnSpLocks noChangeShapeType="1"/>
              <a:stCxn id="51214" idx="2"/>
              <a:endCxn id="51210" idx="0"/>
            </p:cNvCxnSpPr>
            <p:nvPr/>
          </p:nvCxnSpPr>
          <p:spPr bwMode="auto">
            <a:xfrm>
              <a:off x="3132" y="1258"/>
              <a:ext cx="2" cy="412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arrow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213" name="Flowchart: Process 14"/>
            <p:cNvSpPr>
              <a:spLocks noChangeArrowheads="1"/>
            </p:cNvSpPr>
            <p:nvPr/>
          </p:nvSpPr>
          <p:spPr bwMode="auto">
            <a:xfrm>
              <a:off x="2180" y="937"/>
              <a:ext cx="504" cy="310"/>
            </a:xfrm>
            <a:prstGeom prst="flowChartProcess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/>
                <a:t>C2</a:t>
              </a:r>
            </a:p>
            <a:p>
              <a:pPr algn="ctr">
                <a:lnSpc>
                  <a:spcPct val="80000"/>
                </a:lnSpc>
              </a:pPr>
              <a:r>
                <a:rPr lang="en-US" sz="1600"/>
                <a:t>education</a:t>
              </a:r>
            </a:p>
          </p:txBody>
        </p:sp>
        <p:sp>
          <p:nvSpPr>
            <p:cNvPr id="51214" name="Flowchart: Process 19"/>
            <p:cNvSpPr>
              <a:spLocks noChangeArrowheads="1"/>
            </p:cNvSpPr>
            <p:nvPr/>
          </p:nvSpPr>
          <p:spPr bwMode="auto">
            <a:xfrm>
              <a:off x="3019" y="948"/>
              <a:ext cx="226" cy="310"/>
            </a:xfrm>
            <a:prstGeom prst="flowChartProcess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/>
                <a:t>C1</a:t>
              </a:r>
            </a:p>
            <a:p>
              <a:pPr algn="ctr">
                <a:lnSpc>
                  <a:spcPct val="80000"/>
                </a:lnSpc>
              </a:pPr>
              <a:r>
                <a:rPr lang="en-US" sz="1600"/>
                <a:t>sex</a:t>
              </a:r>
            </a:p>
          </p:txBody>
        </p:sp>
        <p:cxnSp>
          <p:nvCxnSpPr>
            <p:cNvPr id="51215" name="Straight Arrow Connector 29"/>
            <p:cNvCxnSpPr>
              <a:cxnSpLocks noChangeShapeType="1"/>
              <a:stCxn id="51209" idx="3"/>
              <a:endCxn id="51210" idx="1"/>
            </p:cNvCxnSpPr>
            <p:nvPr/>
          </p:nvCxnSpPr>
          <p:spPr bwMode="auto">
            <a:xfrm>
              <a:off x="1973" y="1825"/>
              <a:ext cx="821" cy="0"/>
            </a:xfrm>
            <a:prstGeom prst="straightConnector1">
              <a:avLst/>
            </a:prstGeom>
            <a:noFill/>
            <a:ln w="19050" algn="ctr">
              <a:solidFill>
                <a:srgbClr val="008000"/>
              </a:solidFill>
              <a:round/>
              <a:headEnd/>
              <a:tailEnd type="arrow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216" name="Straight Arrow Connector 29"/>
            <p:cNvCxnSpPr>
              <a:cxnSpLocks noChangeShapeType="1"/>
              <a:stCxn id="51213" idx="2"/>
              <a:endCxn id="51210" idx="0"/>
            </p:cNvCxnSpPr>
            <p:nvPr/>
          </p:nvCxnSpPr>
          <p:spPr bwMode="auto">
            <a:xfrm>
              <a:off x="2432" y="1247"/>
              <a:ext cx="702" cy="423"/>
            </a:xfrm>
            <a:prstGeom prst="straightConnector1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 type="arrow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" name="TekstSylinder 1">
            <a:extLst>
              <a:ext uri="{FF2B5EF4-FFF2-40B4-BE49-F238E27FC236}">
                <a16:creationId xmlns:a16="http://schemas.microsoft.com/office/drawing/2014/main" id="{6D3C8B69-1EC1-4D85-A386-B29DD1FD0B61}"/>
              </a:ext>
            </a:extLst>
          </p:cNvPr>
          <p:cNvSpPr txBox="1"/>
          <p:nvPr/>
        </p:nvSpPr>
        <p:spPr>
          <a:xfrm>
            <a:off x="5209553" y="2780928"/>
            <a:ext cx="39709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solidFill>
                  <a:srgbClr val="FF9900"/>
                </a:solidFill>
                <a:latin typeface="+mn-lt"/>
              </a:rPr>
              <a:t>Confounders</a:t>
            </a:r>
            <a:r>
              <a:rPr lang="en-US" sz="1800" dirty="0">
                <a:latin typeface="+mn-lt"/>
              </a:rPr>
              <a:t>: education	</a:t>
            </a:r>
            <a:r>
              <a:rPr lang="en-US" sz="1800" dirty="0">
                <a:latin typeface="+mn-lt"/>
                <a:sym typeface="Symbol" panose="05050102010706020507" pitchFamily="18" charset="2"/>
              </a:rPr>
              <a:t> adjust</a:t>
            </a:r>
          </a:p>
          <a:p>
            <a:r>
              <a:rPr lang="en-US" sz="1800" dirty="0">
                <a:solidFill>
                  <a:srgbClr val="66CCFF"/>
                </a:solidFill>
                <a:latin typeface="+mn-lt"/>
                <a:sym typeface="Symbol" panose="05050102010706020507" pitchFamily="18" charset="2"/>
              </a:rPr>
              <a:t>Risk factors</a:t>
            </a:r>
            <a:r>
              <a:rPr lang="en-US" sz="1800" dirty="0">
                <a:latin typeface="+mn-lt"/>
                <a:sym typeface="Symbol" panose="05050102010706020507" pitchFamily="18" charset="2"/>
              </a:rPr>
              <a:t>:   sex</a:t>
            </a:r>
            <a:r>
              <a:rPr lang="en-US" sz="1800" dirty="0">
                <a:sym typeface="Symbol" panose="05050102010706020507" pitchFamily="18" charset="2"/>
              </a:rPr>
              <a:t> 	 </a:t>
            </a:r>
            <a:r>
              <a:rPr lang="en-US" sz="1800" dirty="0">
                <a:latin typeface="+mn-lt"/>
                <a:sym typeface="Symbol" panose="05050102010706020507" pitchFamily="18" charset="2"/>
              </a:rPr>
              <a:t>include</a:t>
            </a:r>
            <a:endParaRPr lang="en-US" sz="1800" dirty="0">
              <a:latin typeface="+mn-lt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E70B6008-A803-469D-B068-A678F8824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7" y="1372100"/>
            <a:ext cx="4934892" cy="5176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3000">
                <a:solidFill>
                  <a:srgbClr val="154987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600">
                <a:solidFill>
                  <a:srgbClr val="154987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154987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54987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kern="0" dirty="0"/>
              <a:t>Scatter- and density plots</a:t>
            </a:r>
          </a:p>
          <a:p>
            <a:pPr eaLnBrk="1" hangingPunct="1">
              <a:lnSpc>
                <a:spcPct val="90000"/>
              </a:lnSpc>
            </a:pPr>
            <a:r>
              <a:rPr lang="en-US" kern="0" dirty="0"/>
              <a:t>Bivariate analysis</a:t>
            </a:r>
          </a:p>
          <a:p>
            <a:pPr eaLnBrk="1" hangingPunct="1">
              <a:lnSpc>
                <a:spcPct val="90000"/>
              </a:lnSpc>
            </a:pPr>
            <a:r>
              <a:rPr lang="en-US" kern="0" dirty="0"/>
              <a:t>Regression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kern="0" dirty="0"/>
              <a:t>Model estimation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kern="0" dirty="0"/>
              <a:t>Test of assumptions</a:t>
            </a:r>
          </a:p>
          <a:p>
            <a:pPr lvl="2" eaLnBrk="1" hangingPunct="1">
              <a:lnSpc>
                <a:spcPct val="90000"/>
              </a:lnSpc>
            </a:pPr>
            <a:r>
              <a:rPr lang="en-US" kern="0" dirty="0"/>
              <a:t>Independent residuals</a:t>
            </a:r>
          </a:p>
          <a:p>
            <a:pPr lvl="2" eaLnBrk="1" hangingPunct="1">
              <a:lnSpc>
                <a:spcPct val="90000"/>
              </a:lnSpc>
            </a:pPr>
            <a:r>
              <a:rPr lang="en-US" kern="0" dirty="0"/>
              <a:t>No interactions</a:t>
            </a:r>
          </a:p>
          <a:p>
            <a:pPr lvl="2" eaLnBrk="1" hangingPunct="1">
              <a:lnSpc>
                <a:spcPct val="90000"/>
              </a:lnSpc>
            </a:pPr>
            <a:r>
              <a:rPr lang="en-US" kern="0" dirty="0"/>
              <a:t>Linear effects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kern="0" dirty="0"/>
              <a:t>Constant error variance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kern="0" dirty="0"/>
              <a:t>Influence</a:t>
            </a:r>
          </a:p>
          <a:p>
            <a:pPr lvl="2" eaLnBrk="1" hangingPunct="1">
              <a:lnSpc>
                <a:spcPct val="90000"/>
              </a:lnSpc>
            </a:pPr>
            <a:r>
              <a:rPr lang="en-US" kern="0" dirty="0"/>
              <a:t>Influence to outliers</a:t>
            </a:r>
          </a:p>
          <a:p>
            <a:pPr lvl="2" eaLnBrk="1" hangingPunct="1">
              <a:lnSpc>
                <a:spcPct val="90000"/>
              </a:lnSpc>
            </a:pP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487311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 uiExpand="1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3212976"/>
            <a:ext cx="7772400" cy="3340224"/>
          </a:xfrm>
        </p:spPr>
        <p:txBody>
          <a:bodyPr/>
          <a:lstStyle/>
          <a:p>
            <a:pPr marL="0" indent="0" algn="ctr">
              <a:buNone/>
            </a:pPr>
            <a:r>
              <a:rPr lang="en-US" i="1" dirty="0"/>
              <a:t>Syntax: </a:t>
            </a:r>
          </a:p>
          <a:p>
            <a:pPr marL="0" indent="0" algn="ctr">
              <a:buNone/>
            </a:pPr>
            <a:r>
              <a:rPr lang="en-US" i="1" dirty="0"/>
              <a:t>“3 Linear Regression.do” </a:t>
            </a:r>
          </a:p>
          <a:p>
            <a:pPr marL="0" indent="0" algn="ctr">
              <a:buNone/>
            </a:pPr>
            <a:r>
              <a:rPr lang="en-US" i="1" dirty="0"/>
              <a:t> “</a:t>
            </a:r>
            <a:r>
              <a:rPr lang="en-US" i="1" dirty="0">
                <a:solidFill>
                  <a:srgbClr val="0000FF"/>
                </a:solidFill>
              </a:rPr>
              <a:t>Analysis</a:t>
            </a:r>
            <a:r>
              <a:rPr lang="en-US" i="1" dirty="0"/>
              <a:t>”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841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/>
          <a:lstStyle/>
          <a:p>
            <a:r>
              <a:rPr lang="en-US" dirty="0"/>
              <a:t>Density and scatter plots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idx="1"/>
          </p:nvPr>
        </p:nvSpPr>
        <p:spPr>
          <a:xfrm>
            <a:off x="4996308" y="1154733"/>
            <a:ext cx="4040188" cy="762099"/>
          </a:xfrm>
        </p:spPr>
        <p:txBody>
          <a:bodyPr/>
          <a:lstStyle/>
          <a:p>
            <a:pPr algn="ctr"/>
            <a:r>
              <a:rPr lang="en-US" b="0" dirty="0"/>
              <a:t>Scatter of birth weight by gestational age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3"/>
          </p:nvPr>
        </p:nvSpPr>
        <p:spPr>
          <a:xfrm>
            <a:off x="68331" y="1052736"/>
            <a:ext cx="4391471" cy="834107"/>
          </a:xfrm>
        </p:spPr>
        <p:txBody>
          <a:bodyPr/>
          <a:lstStyle/>
          <a:p>
            <a:pPr algn="ctr"/>
            <a:r>
              <a:rPr lang="en-US" b="0" dirty="0"/>
              <a:t>Distribution of birth weight for low/high gestational age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821DD7-3EF3-441B-BDCD-B933C4ECFF98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11" name="TekstSylinder 10"/>
          <p:cNvSpPr txBox="1"/>
          <p:nvPr/>
        </p:nvSpPr>
        <p:spPr>
          <a:xfrm>
            <a:off x="4644008" y="5589240"/>
            <a:ext cx="43845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Look for </a:t>
            </a:r>
            <a:r>
              <a:rPr lang="en-US" dirty="0">
                <a:solidFill>
                  <a:srgbClr val="FF0000"/>
                </a:solidFill>
              </a:rPr>
              <a:t>deviations from linearity</a:t>
            </a:r>
          </a:p>
          <a:p>
            <a:pPr algn="ctr"/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outliers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734738" y="5589240"/>
            <a:ext cx="30283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Look for </a:t>
            </a:r>
            <a:r>
              <a:rPr lang="en-US" dirty="0">
                <a:solidFill>
                  <a:srgbClr val="008000"/>
                </a:solidFill>
              </a:rPr>
              <a:t>shift in mean,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shift in shape</a:t>
            </a:r>
          </a:p>
        </p:txBody>
      </p:sp>
      <p:pic>
        <p:nvPicPr>
          <p:cNvPr id="13" name="Bild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8559" y="2030462"/>
            <a:ext cx="4896544" cy="3585630"/>
          </a:xfrm>
          <a:prstGeom prst="rect">
            <a:avLst/>
          </a:prstGeom>
        </p:spPr>
      </p:pic>
      <p:pic>
        <p:nvPicPr>
          <p:cNvPr id="15" name="Bild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976" y="2025354"/>
            <a:ext cx="4866850" cy="356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56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4408"/>
            <a:ext cx="7772400" cy="540296"/>
          </a:xfrm>
        </p:spPr>
        <p:txBody>
          <a:bodyPr/>
          <a:lstStyle/>
          <a:p>
            <a:r>
              <a:rPr lang="en-US" dirty="0"/>
              <a:t>Bi-variate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24744"/>
            <a:ext cx="8784976" cy="3960440"/>
          </a:xfrm>
        </p:spPr>
        <p:txBody>
          <a:bodyPr/>
          <a:lstStyle/>
          <a:p>
            <a:r>
              <a:rPr lang="en-US" dirty="0"/>
              <a:t>Weight by sex 		</a:t>
            </a:r>
            <a:r>
              <a:rPr lang="en-US" sz="2400" dirty="0">
                <a:solidFill>
                  <a:srgbClr val="0066FF"/>
                </a:solidFill>
              </a:rPr>
              <a:t>(continuous by binary)</a:t>
            </a:r>
          </a:p>
          <a:p>
            <a:pPr lvl="1"/>
            <a:r>
              <a:rPr lang="en-US" sz="2400" dirty="0" err="1">
                <a:solidFill>
                  <a:srgbClr val="0066FF"/>
                </a:solidFill>
              </a:rPr>
              <a:t>ttest</a:t>
            </a:r>
            <a:r>
              <a:rPr lang="en-US" sz="2400" dirty="0">
                <a:solidFill>
                  <a:srgbClr val="0066FF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bw</a:t>
            </a:r>
            <a:r>
              <a:rPr lang="en-US" sz="2400" dirty="0">
                <a:solidFill>
                  <a:srgbClr val="0066FF"/>
                </a:solidFill>
              </a:rPr>
              <a:t>, by(</a:t>
            </a:r>
            <a:r>
              <a:rPr lang="en-US" sz="2400" dirty="0">
                <a:solidFill>
                  <a:schemeClr val="tx1"/>
                </a:solidFill>
              </a:rPr>
              <a:t>sex</a:t>
            </a:r>
            <a:r>
              <a:rPr lang="en-US" sz="2400" dirty="0">
                <a:solidFill>
                  <a:srgbClr val="0066FF"/>
                </a:solidFill>
              </a:rPr>
              <a:t>)		</a:t>
            </a:r>
            <a:r>
              <a:rPr lang="en-US" sz="2400" dirty="0">
                <a:solidFill>
                  <a:srgbClr val="008000"/>
                </a:solidFill>
              </a:rPr>
              <a:t>t-test</a:t>
            </a:r>
          </a:p>
          <a:p>
            <a:r>
              <a:rPr lang="en-US" dirty="0"/>
              <a:t>Weight by education	</a:t>
            </a:r>
            <a:r>
              <a:rPr lang="en-US" sz="2400" dirty="0">
                <a:solidFill>
                  <a:srgbClr val="0066FF"/>
                </a:solidFill>
              </a:rPr>
              <a:t>(continuous by categorical-3)</a:t>
            </a:r>
          </a:p>
          <a:p>
            <a:pPr lvl="1"/>
            <a:r>
              <a:rPr lang="en-US" sz="2400" dirty="0" err="1">
                <a:solidFill>
                  <a:srgbClr val="0066FF"/>
                </a:solidFill>
              </a:rPr>
              <a:t>anova</a:t>
            </a:r>
            <a:r>
              <a:rPr lang="en-US" sz="2400" dirty="0">
                <a:solidFill>
                  <a:srgbClr val="0066FF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bw</a:t>
            </a:r>
            <a:r>
              <a:rPr lang="en-US" sz="2400" dirty="0">
                <a:solidFill>
                  <a:srgbClr val="0066FF"/>
                </a:solidFill>
              </a:rPr>
              <a:t>, by(</a:t>
            </a:r>
            <a:r>
              <a:rPr lang="en-US" sz="2400" dirty="0" err="1">
                <a:solidFill>
                  <a:schemeClr val="tx1"/>
                </a:solidFill>
              </a:rPr>
              <a:t>educ</a:t>
            </a:r>
            <a:r>
              <a:rPr lang="en-US" sz="2400" dirty="0">
                <a:solidFill>
                  <a:srgbClr val="0066FF"/>
                </a:solidFill>
              </a:rPr>
              <a:t>)		</a:t>
            </a:r>
            <a:r>
              <a:rPr lang="en-US" sz="2400" dirty="0">
                <a:solidFill>
                  <a:srgbClr val="008000"/>
                </a:solidFill>
              </a:rPr>
              <a:t>one way </a:t>
            </a:r>
            <a:r>
              <a:rPr lang="en-US" sz="2400" dirty="0" err="1">
                <a:solidFill>
                  <a:srgbClr val="008000"/>
                </a:solidFill>
              </a:rPr>
              <a:t>anova</a:t>
            </a:r>
            <a:endParaRPr lang="en-US" sz="2400" dirty="0">
              <a:solidFill>
                <a:srgbClr val="008000"/>
              </a:solidFill>
            </a:endParaRPr>
          </a:p>
          <a:p>
            <a:r>
              <a:rPr lang="en-US" dirty="0"/>
              <a:t>Weight by gest. age 	</a:t>
            </a:r>
            <a:r>
              <a:rPr lang="en-US" sz="2400" dirty="0">
                <a:solidFill>
                  <a:srgbClr val="0066FF"/>
                </a:solidFill>
              </a:rPr>
              <a:t>(continuous by continuous)</a:t>
            </a:r>
          </a:p>
          <a:p>
            <a:pPr lvl="1"/>
            <a:r>
              <a:rPr lang="en-US" sz="2400" dirty="0">
                <a:solidFill>
                  <a:srgbClr val="0066FF"/>
                </a:solidFill>
              </a:rPr>
              <a:t>regress </a:t>
            </a:r>
            <a:r>
              <a:rPr lang="en-US" sz="2400" dirty="0" err="1">
                <a:solidFill>
                  <a:schemeClr val="tx1"/>
                </a:solidFill>
              </a:rPr>
              <a:t>bw</a:t>
            </a:r>
            <a:r>
              <a:rPr lang="en-US" sz="2400" dirty="0">
                <a:solidFill>
                  <a:schemeClr val="tx1"/>
                </a:solidFill>
              </a:rPr>
              <a:t> gest</a:t>
            </a:r>
            <a:r>
              <a:rPr lang="en-US" sz="2400" dirty="0">
                <a:solidFill>
                  <a:srgbClr val="0066FF"/>
                </a:solidFill>
              </a:rPr>
              <a:t>		</a:t>
            </a:r>
            <a:r>
              <a:rPr lang="en-US" sz="2400" dirty="0">
                <a:solidFill>
                  <a:srgbClr val="008000"/>
                </a:solidFill>
              </a:rPr>
              <a:t>regression</a:t>
            </a:r>
          </a:p>
          <a:p>
            <a:pPr lvl="1"/>
            <a:r>
              <a:rPr lang="en-US" sz="2400" dirty="0" err="1">
                <a:solidFill>
                  <a:srgbClr val="0066FF"/>
                </a:solidFill>
              </a:rPr>
              <a:t>ttest</a:t>
            </a:r>
            <a:r>
              <a:rPr lang="en-US" sz="2400" dirty="0">
                <a:solidFill>
                  <a:srgbClr val="0066FF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bw</a:t>
            </a:r>
            <a:r>
              <a:rPr lang="en-US" sz="2400" dirty="0">
                <a:solidFill>
                  <a:srgbClr val="0066FF"/>
                </a:solidFill>
              </a:rPr>
              <a:t>, by(</a:t>
            </a:r>
            <a:r>
              <a:rPr lang="en-US" sz="2400" dirty="0">
                <a:solidFill>
                  <a:schemeClr val="tx1"/>
                </a:solidFill>
              </a:rPr>
              <a:t>gest2</a:t>
            </a:r>
            <a:r>
              <a:rPr lang="en-US" sz="2400" dirty="0">
                <a:solidFill>
                  <a:srgbClr val="0066FF"/>
                </a:solidFill>
              </a:rPr>
              <a:t>)		cut in 2, </a:t>
            </a:r>
            <a:r>
              <a:rPr lang="en-US" sz="2400" dirty="0">
                <a:solidFill>
                  <a:srgbClr val="008000"/>
                </a:solidFill>
              </a:rPr>
              <a:t>t-test</a:t>
            </a:r>
          </a:p>
          <a:p>
            <a:pPr marL="457200" lvl="1" indent="0">
              <a:buNone/>
            </a:pPr>
            <a:endParaRPr lang="en-US" sz="2400" dirty="0">
              <a:solidFill>
                <a:srgbClr val="008000"/>
              </a:solidFill>
            </a:endParaRPr>
          </a:p>
          <a:p>
            <a:pPr lvl="1"/>
            <a:endParaRPr lang="en-US" sz="2400" dirty="0">
              <a:solidFill>
                <a:srgbClr val="008000"/>
              </a:solidFill>
            </a:endParaRPr>
          </a:p>
          <a:p>
            <a:pPr lvl="1"/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32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4624"/>
            <a:ext cx="7772400" cy="762000"/>
          </a:xfrm>
        </p:spPr>
        <p:txBody>
          <a:bodyPr/>
          <a:lstStyle/>
          <a:p>
            <a:r>
              <a:rPr lang="en-US" dirty="0"/>
              <a:t>Bi-variate result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7" name="TekstSylinder 6"/>
          <p:cNvSpPr txBox="1"/>
          <p:nvPr/>
        </p:nvSpPr>
        <p:spPr>
          <a:xfrm>
            <a:off x="899592" y="764704"/>
            <a:ext cx="2746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Birth weight </a:t>
            </a:r>
            <a:r>
              <a:rPr lang="en-US" sz="2800" dirty="0"/>
              <a:t>in gr</a:t>
            </a: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73" y="1283774"/>
            <a:ext cx="8650407" cy="526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5328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Date Placeholder 3"/>
          <p:cNvSpPr>
            <a:spLocks noGrp="1"/>
          </p:cNvSpPr>
          <p:nvPr>
            <p:ph type="dt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58A2089-951F-4A63-84CF-515B669B48E9}" type="datetime7">
              <a:rPr lang="en-US" sz="1400" smtClean="0"/>
              <a:pPr/>
              <a:t>Mar-23</a:t>
            </a:fld>
            <a:endParaRPr lang="en-US" sz="1400"/>
          </a:p>
        </p:txBody>
      </p:sp>
      <p:sp>
        <p:nvSpPr>
          <p:cNvPr id="22531" name="Footer Placeholder 4"/>
          <p:cNvSpPr>
            <a:spLocks noGrp="1"/>
          </p:cNvSpPr>
          <p:nvPr>
            <p:ph type="ftr" sz="quarter" idx="11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/>
              <a:t>H.S.</a:t>
            </a:r>
          </a:p>
        </p:txBody>
      </p:sp>
      <p:sp>
        <p:nvSpPr>
          <p:cNvPr id="22532" name="Slide Number Placeholder 5"/>
          <p:cNvSpPr>
            <a:spLocks noGrp="1"/>
          </p:cNvSpPr>
          <p:nvPr>
            <p:ph type="sldNum" sz="quarter" idx="12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DB3143F-BFA6-4929-AC33-8C67E1E7172E}" type="slidenum">
              <a:rPr lang="en-US" sz="1400" smtClean="0"/>
              <a:pPr/>
              <a:t>15</a:t>
            </a:fld>
            <a:endParaRPr lang="en-US" sz="1400"/>
          </a:p>
        </p:txBody>
      </p:sp>
      <p:sp>
        <p:nvSpPr>
          <p:cNvPr id="22533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Syntax for linear regression</a:t>
            </a:r>
          </a:p>
        </p:txBody>
      </p:sp>
      <p:sp>
        <p:nvSpPr>
          <p:cNvPr id="22534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23528" y="1052513"/>
            <a:ext cx="8496944" cy="5486400"/>
          </a:xfrm>
        </p:spPr>
        <p:txBody>
          <a:bodyPr/>
          <a:lstStyle/>
          <a:p>
            <a:pPr eaLnBrk="1" hangingPunct="1"/>
            <a:r>
              <a:rPr lang="en-US" dirty="0"/>
              <a:t>Estimation</a:t>
            </a:r>
          </a:p>
          <a:p>
            <a:pPr lvl="1" eaLnBrk="1" hangingPunct="1"/>
            <a:r>
              <a:rPr lang="en-US" dirty="0">
                <a:solidFill>
                  <a:srgbClr val="0066FF"/>
                </a:solidFill>
              </a:rPr>
              <a:t>regress </a:t>
            </a:r>
            <a:r>
              <a:rPr lang="en-US" dirty="0">
                <a:solidFill>
                  <a:schemeClr val="tx1"/>
                </a:solidFill>
              </a:rPr>
              <a:t>y x1 x2</a:t>
            </a:r>
            <a:r>
              <a:rPr lang="en-US" dirty="0"/>
              <a:t>		</a:t>
            </a:r>
            <a:r>
              <a:rPr lang="en-US" sz="2000" dirty="0"/>
              <a:t>linear regression</a:t>
            </a:r>
          </a:p>
          <a:p>
            <a:pPr lvl="1" eaLnBrk="1" hangingPunct="1"/>
            <a:r>
              <a:rPr lang="en-US" dirty="0">
                <a:solidFill>
                  <a:srgbClr val="0066FF"/>
                </a:solidFill>
              </a:rPr>
              <a:t>regress </a:t>
            </a:r>
            <a:r>
              <a:rPr lang="en-US" dirty="0">
                <a:solidFill>
                  <a:schemeClr val="tx1"/>
                </a:solidFill>
              </a:rPr>
              <a:t>y</a:t>
            </a:r>
            <a:r>
              <a:rPr lang="en-US" dirty="0"/>
              <a:t> </a:t>
            </a:r>
            <a:r>
              <a:rPr lang="en-US" dirty="0" err="1">
                <a:solidFill>
                  <a:srgbClr val="0000FF"/>
                </a:solidFill>
              </a:rPr>
              <a:t>c.</a:t>
            </a:r>
            <a:r>
              <a:rPr lang="en-US" dirty="0" err="1">
                <a:solidFill>
                  <a:schemeClr val="tx1"/>
                </a:solidFill>
              </a:rPr>
              <a:t>age</a:t>
            </a:r>
            <a:r>
              <a:rPr lang="en-US" dirty="0"/>
              <a:t> </a:t>
            </a:r>
            <a:r>
              <a:rPr lang="en-US" dirty="0" err="1">
                <a:solidFill>
                  <a:srgbClr val="0066FF"/>
                </a:solidFill>
              </a:rPr>
              <a:t>i.</a:t>
            </a:r>
            <a:r>
              <a:rPr lang="en-US" dirty="0" err="1">
                <a:solidFill>
                  <a:schemeClr val="tx1"/>
                </a:solidFill>
              </a:rPr>
              <a:t>sex</a:t>
            </a:r>
            <a:r>
              <a:rPr lang="en-US" dirty="0"/>
              <a:t>	</a:t>
            </a:r>
            <a:r>
              <a:rPr lang="en-US" sz="2000" dirty="0"/>
              <a:t>continuous age, categorical sex</a:t>
            </a:r>
          </a:p>
          <a:p>
            <a:pPr lvl="1" eaLnBrk="1" hangingPunct="1"/>
            <a:r>
              <a:rPr lang="en-US" dirty="0">
                <a:solidFill>
                  <a:srgbClr val="0066FF"/>
                </a:solidFill>
              </a:rPr>
              <a:t>regress </a:t>
            </a:r>
            <a:r>
              <a:rPr lang="en-US" dirty="0">
                <a:solidFill>
                  <a:schemeClr val="tx1"/>
                </a:solidFill>
              </a:rPr>
              <a:t>y</a:t>
            </a:r>
            <a:r>
              <a:rPr lang="en-US" dirty="0"/>
              <a:t> </a:t>
            </a:r>
            <a:r>
              <a:rPr lang="en-US" dirty="0" err="1">
                <a:solidFill>
                  <a:srgbClr val="0066FF"/>
                </a:solidFill>
              </a:rPr>
              <a:t>c.</a:t>
            </a:r>
            <a:r>
              <a:rPr lang="en-US" dirty="0" err="1">
                <a:solidFill>
                  <a:schemeClr val="tx1"/>
                </a:solidFill>
              </a:rPr>
              <a:t>age</a:t>
            </a:r>
            <a:r>
              <a:rPr lang="en-US" dirty="0">
                <a:solidFill>
                  <a:schemeClr val="tx1"/>
                </a:solidFill>
              </a:rPr>
              <a:t>##</a:t>
            </a:r>
            <a:r>
              <a:rPr lang="en-US" dirty="0">
                <a:solidFill>
                  <a:srgbClr val="0066FF"/>
                </a:solidFill>
              </a:rPr>
              <a:t>i.</a:t>
            </a:r>
            <a:r>
              <a:rPr lang="en-US" dirty="0">
                <a:solidFill>
                  <a:schemeClr val="tx1"/>
                </a:solidFill>
              </a:rPr>
              <a:t>sex</a:t>
            </a:r>
            <a:r>
              <a:rPr lang="en-US" dirty="0"/>
              <a:t>	</a:t>
            </a:r>
            <a:r>
              <a:rPr lang="en-US" sz="2000" dirty="0" err="1"/>
              <a:t>main+interaction</a:t>
            </a:r>
            <a:endParaRPr lang="en-US" sz="2000" dirty="0"/>
          </a:p>
          <a:p>
            <a:pPr eaLnBrk="1" hangingPunct="1"/>
            <a:r>
              <a:rPr lang="en-US" dirty="0"/>
              <a:t>Compare models</a:t>
            </a:r>
          </a:p>
          <a:p>
            <a:pPr lvl="1" eaLnBrk="1" hangingPunct="1"/>
            <a:r>
              <a:rPr lang="en-US" dirty="0">
                <a:solidFill>
                  <a:srgbClr val="0066FF"/>
                </a:solidFill>
              </a:rPr>
              <a:t>estimates store </a:t>
            </a:r>
            <a:r>
              <a:rPr lang="en-US" dirty="0">
                <a:solidFill>
                  <a:schemeClr val="tx1"/>
                </a:solidFill>
              </a:rPr>
              <a:t>m1</a:t>
            </a:r>
            <a:r>
              <a:rPr lang="en-US" dirty="0"/>
              <a:t>		</a:t>
            </a:r>
            <a:r>
              <a:rPr lang="en-US" sz="2000" dirty="0"/>
              <a:t>save model</a:t>
            </a:r>
          </a:p>
          <a:p>
            <a:pPr lvl="1" eaLnBrk="1" hangingPunct="1"/>
            <a:r>
              <a:rPr lang="en-US" dirty="0">
                <a:solidFill>
                  <a:srgbClr val="0066FF"/>
                </a:solidFill>
              </a:rPr>
              <a:t>estimates table </a:t>
            </a:r>
            <a:r>
              <a:rPr lang="en-US" dirty="0">
                <a:solidFill>
                  <a:schemeClr val="tx1"/>
                </a:solidFill>
              </a:rPr>
              <a:t>m1 m2</a:t>
            </a:r>
            <a:r>
              <a:rPr lang="en-US" dirty="0"/>
              <a:t>	</a:t>
            </a:r>
            <a:r>
              <a:rPr lang="en-US" sz="2000" dirty="0"/>
              <a:t>compare</a:t>
            </a:r>
            <a:r>
              <a:rPr lang="en-US" dirty="0"/>
              <a:t> </a:t>
            </a:r>
            <a:r>
              <a:rPr lang="en-US" sz="2000" dirty="0"/>
              <a:t>coefficients</a:t>
            </a:r>
          </a:p>
          <a:p>
            <a:pPr lvl="1" eaLnBrk="1" hangingPunct="1"/>
            <a:r>
              <a:rPr lang="en-US" dirty="0">
                <a:solidFill>
                  <a:srgbClr val="0066FF"/>
                </a:solidFill>
              </a:rPr>
              <a:t>estimates stats </a:t>
            </a:r>
            <a:r>
              <a:rPr lang="en-US" dirty="0">
                <a:solidFill>
                  <a:schemeClr val="tx1"/>
                </a:solidFill>
              </a:rPr>
              <a:t>m1 m2</a:t>
            </a:r>
            <a:r>
              <a:rPr lang="en-US" dirty="0"/>
              <a:t>	</a:t>
            </a:r>
            <a:r>
              <a:rPr lang="en-US" sz="2000" dirty="0"/>
              <a:t>compare model fit</a:t>
            </a:r>
            <a:endParaRPr lang="en-US" dirty="0"/>
          </a:p>
          <a:p>
            <a:pPr eaLnBrk="1" hangingPunct="1"/>
            <a:r>
              <a:rPr lang="en-US" dirty="0"/>
              <a:t>Post estimation</a:t>
            </a:r>
          </a:p>
          <a:p>
            <a:pPr lvl="1" eaLnBrk="1" hangingPunct="1"/>
            <a:r>
              <a:rPr lang="en-US" dirty="0">
                <a:solidFill>
                  <a:srgbClr val="0066FF"/>
                </a:solidFill>
              </a:rPr>
              <a:t>predict </a:t>
            </a:r>
            <a:r>
              <a:rPr lang="en-US" dirty="0">
                <a:solidFill>
                  <a:schemeClr val="tx1"/>
                </a:solidFill>
              </a:rPr>
              <a:t>res</a:t>
            </a:r>
            <a:r>
              <a:rPr lang="en-US" dirty="0">
                <a:solidFill>
                  <a:srgbClr val="0066FF"/>
                </a:solidFill>
              </a:rPr>
              <a:t>,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>
                <a:solidFill>
                  <a:srgbClr val="008000"/>
                </a:solidFill>
              </a:rPr>
              <a:t>residuals</a:t>
            </a:r>
            <a:r>
              <a:rPr lang="en-US" dirty="0"/>
              <a:t>	</a:t>
            </a:r>
            <a:r>
              <a:rPr lang="en-US" sz="2000" dirty="0"/>
              <a:t>predict residuals in new “</a:t>
            </a:r>
            <a:r>
              <a:rPr lang="en-US" sz="2000" dirty="0">
                <a:solidFill>
                  <a:schemeClr val="tx1"/>
                </a:solidFill>
              </a:rPr>
              <a:t>res</a:t>
            </a:r>
            <a:r>
              <a:rPr lang="en-US" sz="2000" dirty="0"/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4" grpId="0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err="1"/>
              <a:t>Factor</a:t>
            </a:r>
            <a:r>
              <a:rPr lang="nb-NO" dirty="0"/>
              <a:t> </a:t>
            </a:r>
            <a:r>
              <a:rPr lang="nb-NO" sz="2400" dirty="0"/>
              <a:t>(</a:t>
            </a:r>
            <a:r>
              <a:rPr lang="nb-NO" sz="2400" dirty="0" err="1"/>
              <a:t>categorical</a:t>
            </a:r>
            <a:r>
              <a:rPr lang="nb-NO" sz="2400" dirty="0"/>
              <a:t>) </a:t>
            </a:r>
            <a:r>
              <a:rPr lang="nb-NO" dirty="0"/>
              <a:t>variables</a:t>
            </a:r>
            <a:endParaRPr lang="en-US" dirty="0"/>
          </a:p>
        </p:txBody>
      </p:sp>
      <p:sp>
        <p:nvSpPr>
          <p:cNvPr id="2" name="Plassholder for innhold 1"/>
          <p:cNvSpPr>
            <a:spLocks noGrp="1"/>
          </p:cNvSpPr>
          <p:nvPr>
            <p:ph idx="1"/>
          </p:nvPr>
        </p:nvSpPr>
        <p:spPr>
          <a:xfrm>
            <a:off x="323528" y="1066800"/>
            <a:ext cx="8496944" cy="5130442"/>
          </a:xfrm>
        </p:spPr>
        <p:txBody>
          <a:bodyPr/>
          <a:lstStyle/>
          <a:p>
            <a:r>
              <a:rPr lang="en-US" dirty="0"/>
              <a:t>Variable</a:t>
            </a:r>
          </a:p>
          <a:p>
            <a:pPr lvl="1"/>
            <a:r>
              <a:rPr lang="nb-NO" dirty="0" err="1"/>
              <a:t>educ</a:t>
            </a:r>
            <a:r>
              <a:rPr lang="nb-NO" dirty="0"/>
              <a:t> = 1, 2, 3 for </a:t>
            </a:r>
            <a:r>
              <a:rPr lang="nb-NO" dirty="0" err="1"/>
              <a:t>Low</a:t>
            </a:r>
            <a:r>
              <a:rPr lang="nb-NO" dirty="0"/>
              <a:t>, Medium and High </a:t>
            </a:r>
            <a:r>
              <a:rPr lang="nb-NO" dirty="0" err="1"/>
              <a:t>education</a:t>
            </a:r>
            <a:endParaRPr lang="nb-NO" dirty="0"/>
          </a:p>
          <a:p>
            <a:r>
              <a:rPr lang="nb-NO" dirty="0" err="1"/>
              <a:t>Built</a:t>
            </a:r>
            <a:r>
              <a:rPr lang="nb-NO" dirty="0"/>
              <a:t> in</a:t>
            </a:r>
          </a:p>
          <a:p>
            <a:pPr lvl="1"/>
            <a:r>
              <a:rPr lang="nb-NO" dirty="0" err="1">
                <a:solidFill>
                  <a:srgbClr val="0066FF"/>
                </a:solidFill>
              </a:rPr>
              <a:t>i.</a:t>
            </a:r>
            <a:r>
              <a:rPr lang="nb-NO" dirty="0" err="1">
                <a:solidFill>
                  <a:schemeClr val="tx1"/>
                </a:solidFill>
              </a:rPr>
              <a:t>educ</a:t>
            </a:r>
            <a:r>
              <a:rPr lang="nb-NO" dirty="0"/>
              <a:t>			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educ</a:t>
            </a:r>
            <a:r>
              <a:rPr lang="nb-NO" dirty="0"/>
              <a:t>=1 as base </a:t>
            </a:r>
            <a:r>
              <a:rPr lang="nb-NO" sz="2000" dirty="0"/>
              <a:t>(</a:t>
            </a:r>
            <a:r>
              <a:rPr lang="nb-NO" sz="2000" dirty="0" err="1"/>
              <a:t>reference</a:t>
            </a:r>
            <a:r>
              <a:rPr lang="nb-NO" sz="2000" dirty="0"/>
              <a:t>)</a:t>
            </a:r>
          </a:p>
          <a:p>
            <a:pPr lvl="1"/>
            <a:r>
              <a:rPr lang="nb-NO" dirty="0">
                <a:solidFill>
                  <a:srgbClr val="0066FF"/>
                </a:solidFill>
              </a:rPr>
              <a:t>ib3.</a:t>
            </a:r>
            <a:r>
              <a:rPr lang="nb-NO" dirty="0">
                <a:solidFill>
                  <a:schemeClr val="tx1"/>
                </a:solidFill>
              </a:rPr>
              <a:t>educ</a:t>
            </a:r>
            <a:r>
              <a:rPr lang="nb-NO" dirty="0"/>
              <a:t>		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educ</a:t>
            </a:r>
            <a:r>
              <a:rPr lang="nb-NO" dirty="0"/>
              <a:t>=3 as base </a:t>
            </a:r>
            <a:r>
              <a:rPr lang="nb-NO" sz="2000" dirty="0"/>
              <a:t>(</a:t>
            </a:r>
            <a:r>
              <a:rPr lang="nb-NO" sz="2000" dirty="0" err="1"/>
              <a:t>reference</a:t>
            </a:r>
            <a:r>
              <a:rPr lang="nb-NO" sz="2000" dirty="0"/>
              <a:t>)</a:t>
            </a:r>
          </a:p>
          <a:p>
            <a:pPr lvl="1"/>
            <a:r>
              <a:rPr lang="nb-NO" sz="2000" dirty="0" err="1">
                <a:solidFill>
                  <a:srgbClr val="0066FF"/>
                </a:solidFill>
              </a:rPr>
              <a:t>help</a:t>
            </a:r>
            <a:r>
              <a:rPr lang="nb-NO" sz="2000" dirty="0"/>
              <a:t> </a:t>
            </a:r>
            <a:r>
              <a:rPr lang="nb-NO" sz="2000" dirty="0" err="1"/>
              <a:t>fvvarlist</a:t>
            </a:r>
            <a:r>
              <a:rPr lang="nb-NO" sz="2000" dirty="0"/>
              <a:t>		</a:t>
            </a:r>
            <a:r>
              <a:rPr lang="nb-NO" sz="2000" dirty="0" err="1"/>
              <a:t>help</a:t>
            </a:r>
            <a:r>
              <a:rPr lang="nb-NO" sz="2000" dirty="0"/>
              <a:t>  for </a:t>
            </a:r>
            <a:r>
              <a:rPr lang="nb-NO" sz="2000" dirty="0" err="1"/>
              <a:t>factor</a:t>
            </a:r>
            <a:r>
              <a:rPr lang="nb-NO" sz="2000" dirty="0"/>
              <a:t> variables</a:t>
            </a:r>
          </a:p>
          <a:p>
            <a:endParaRPr lang="en-US" sz="2400" dirty="0"/>
          </a:p>
          <a:p>
            <a:r>
              <a:rPr lang="en-US" sz="2400" dirty="0"/>
              <a:t>Manual “dummies”*</a:t>
            </a:r>
          </a:p>
          <a:p>
            <a:pPr lvl="1">
              <a:defRPr/>
            </a:pPr>
            <a:r>
              <a:rPr lang="nb-NO" sz="2000" dirty="0" err="1"/>
              <a:t>educ</a:t>
            </a:r>
            <a:r>
              <a:rPr lang="nb-NO" sz="2000" dirty="0"/>
              <a:t>=1 as base, make </a:t>
            </a:r>
            <a:r>
              <a:rPr lang="nb-NO" sz="2000" dirty="0" err="1"/>
              <a:t>dummies</a:t>
            </a:r>
            <a:r>
              <a:rPr lang="nb-NO" sz="2000" dirty="0"/>
              <a:t> for 2 and 3</a:t>
            </a:r>
          </a:p>
          <a:p>
            <a:pPr lvl="1">
              <a:defRPr/>
            </a:pPr>
            <a:r>
              <a:rPr lang="nb-NO" sz="2000" dirty="0" err="1">
                <a:solidFill>
                  <a:srgbClr val="0066FF"/>
                </a:solidFill>
              </a:rPr>
              <a:t>generate</a:t>
            </a:r>
            <a:r>
              <a:rPr lang="nb-NO" sz="20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nb-NO" sz="2000" dirty="0">
                <a:solidFill>
                  <a:schemeClr val="tx1"/>
                </a:solidFill>
              </a:rPr>
              <a:t>Medium =(</a:t>
            </a:r>
            <a:r>
              <a:rPr lang="nb-NO" sz="2000" dirty="0" err="1">
                <a:solidFill>
                  <a:schemeClr val="tx1"/>
                </a:solidFill>
              </a:rPr>
              <a:t>educ</a:t>
            </a:r>
            <a:r>
              <a:rPr lang="nb-NO" sz="2000" dirty="0">
                <a:solidFill>
                  <a:schemeClr val="tx1"/>
                </a:solidFill>
              </a:rPr>
              <a:t>==2)  </a:t>
            </a:r>
            <a:r>
              <a:rPr lang="nb-NO" sz="2000" dirty="0" err="1">
                <a:solidFill>
                  <a:srgbClr val="FF0000"/>
                </a:solidFill>
              </a:rPr>
              <a:t>if</a:t>
            </a:r>
            <a:r>
              <a:rPr lang="nb-NO" sz="2000" dirty="0">
                <a:solidFill>
                  <a:srgbClr val="FF0000"/>
                </a:solidFill>
              </a:rPr>
              <a:t> </a:t>
            </a:r>
            <a:r>
              <a:rPr lang="nb-NO" sz="2000" dirty="0" err="1">
                <a:solidFill>
                  <a:srgbClr val="FF0000"/>
                </a:solidFill>
              </a:rPr>
              <a:t>educ</a:t>
            </a:r>
            <a:r>
              <a:rPr lang="nb-NO" sz="2000" dirty="0">
                <a:solidFill>
                  <a:srgbClr val="FF0000"/>
                </a:solidFill>
              </a:rPr>
              <a:t>&lt;.</a:t>
            </a:r>
          </a:p>
          <a:p>
            <a:pPr lvl="1">
              <a:defRPr/>
            </a:pPr>
            <a:r>
              <a:rPr lang="nb-NO" sz="2000" dirty="0" err="1">
                <a:solidFill>
                  <a:srgbClr val="0066FF"/>
                </a:solidFill>
              </a:rPr>
              <a:t>generate</a:t>
            </a:r>
            <a:r>
              <a:rPr lang="nb-NO" sz="20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nb-NO" sz="2000" dirty="0">
                <a:solidFill>
                  <a:schemeClr val="tx1"/>
                </a:solidFill>
              </a:rPr>
              <a:t>High      =(</a:t>
            </a:r>
            <a:r>
              <a:rPr lang="nb-NO" sz="2000" dirty="0" err="1">
                <a:solidFill>
                  <a:schemeClr val="tx1"/>
                </a:solidFill>
              </a:rPr>
              <a:t>educ</a:t>
            </a:r>
            <a:r>
              <a:rPr lang="nb-NO" sz="2000" dirty="0">
                <a:solidFill>
                  <a:schemeClr val="tx1"/>
                </a:solidFill>
              </a:rPr>
              <a:t>==3)  </a:t>
            </a:r>
            <a:r>
              <a:rPr lang="nb-NO" sz="2000" dirty="0" err="1">
                <a:solidFill>
                  <a:srgbClr val="FF0000"/>
                </a:solidFill>
              </a:rPr>
              <a:t>if</a:t>
            </a:r>
            <a:r>
              <a:rPr lang="nb-NO" sz="2000" dirty="0">
                <a:solidFill>
                  <a:srgbClr val="FF0000"/>
                </a:solidFill>
              </a:rPr>
              <a:t> </a:t>
            </a:r>
            <a:r>
              <a:rPr lang="nb-NO" sz="2000" dirty="0" err="1">
                <a:solidFill>
                  <a:srgbClr val="FF0000"/>
                </a:solidFill>
              </a:rPr>
              <a:t>educ</a:t>
            </a:r>
            <a:r>
              <a:rPr lang="nb-NO" sz="2000" dirty="0">
                <a:solidFill>
                  <a:srgbClr val="FF0000"/>
                </a:solidFill>
              </a:rPr>
              <a:t>&lt;.</a:t>
            </a:r>
            <a:endParaRPr lang="en-US" dirty="0"/>
          </a:p>
        </p:txBody>
      </p:sp>
      <p:sp>
        <p:nvSpPr>
          <p:cNvPr id="25603" name="Date Placeholder 2"/>
          <p:cNvSpPr>
            <a:spLocks noGrp="1"/>
          </p:cNvSpPr>
          <p:nvPr>
            <p:ph type="dt" sz="half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4A84F80-2E1C-4F2D-8024-EC963D7F5703}" type="datetime7">
              <a:rPr lang="en-US" sz="1400" smtClean="0"/>
              <a:pPr/>
              <a:t>Mar-23</a:t>
            </a:fld>
            <a:endParaRPr lang="en-US" sz="1400"/>
          </a:p>
        </p:txBody>
      </p:sp>
      <p:sp>
        <p:nvSpPr>
          <p:cNvPr id="25604" name="Footer Placeholder 3"/>
          <p:cNvSpPr>
            <a:spLocks noGrp="1"/>
          </p:cNvSpPr>
          <p:nvPr>
            <p:ph type="ftr" sz="quarter" idx="11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/>
              <a:t>H.S.</a:t>
            </a:r>
          </a:p>
        </p:txBody>
      </p:sp>
      <p:sp>
        <p:nvSpPr>
          <p:cNvPr id="25605" name="Slide Number Placeholder 4"/>
          <p:cNvSpPr>
            <a:spLocks noGrp="1"/>
          </p:cNvSpPr>
          <p:nvPr>
            <p:ph type="sldNum" sz="quarter" idx="12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616E12F-D2F7-461C-8F34-65D62DE797A9}" type="slidenum">
              <a:rPr lang="en-US" sz="1400" smtClean="0"/>
              <a:pPr/>
              <a:t>16</a:t>
            </a:fld>
            <a:endParaRPr lang="en-US" sz="1400"/>
          </a:p>
        </p:txBody>
      </p:sp>
      <p:sp>
        <p:nvSpPr>
          <p:cNvPr id="3" name="TextBox 2"/>
          <p:cNvSpPr txBox="1"/>
          <p:nvPr/>
        </p:nvSpPr>
        <p:spPr>
          <a:xfrm>
            <a:off x="3923928" y="4757082"/>
            <a:ext cx="46572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*</a:t>
            </a:r>
            <a:r>
              <a:rPr lang="en-US" sz="2000" dirty="0">
                <a:solidFill>
                  <a:srgbClr val="0066FF"/>
                </a:solidFill>
              </a:rPr>
              <a:t>margins </a:t>
            </a:r>
            <a:r>
              <a:rPr lang="en-US" sz="2000" dirty="0"/>
              <a:t>and</a:t>
            </a:r>
            <a:r>
              <a:rPr lang="en-US" sz="2000" dirty="0">
                <a:solidFill>
                  <a:srgbClr val="0066FF"/>
                </a:solidFill>
              </a:rPr>
              <a:t> contrast </a:t>
            </a:r>
            <a:r>
              <a:rPr lang="en-US" sz="2000" dirty="0"/>
              <a:t>require </a:t>
            </a:r>
            <a:r>
              <a:rPr lang="en-US" sz="2000" dirty="0" err="1">
                <a:solidFill>
                  <a:srgbClr val="0066FF"/>
                </a:solidFill>
              </a:rPr>
              <a:t>i.</a:t>
            </a:r>
            <a:r>
              <a:rPr lang="en-US" sz="2000" dirty="0" err="1"/>
              <a:t>var</a:t>
            </a:r>
            <a:r>
              <a:rPr lang="en-US" sz="2000" dirty="0"/>
              <a:t> notation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44624"/>
            <a:ext cx="7772400" cy="637400"/>
          </a:xfrm>
        </p:spPr>
        <p:txBody>
          <a:bodyPr/>
          <a:lstStyle/>
          <a:p>
            <a:r>
              <a:rPr lang="en-US" dirty="0"/>
              <a:t>Continuous variables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7504" y="764705"/>
            <a:ext cx="8928992" cy="5616624"/>
          </a:xfrm>
        </p:spPr>
        <p:txBody>
          <a:bodyPr/>
          <a:lstStyle/>
          <a:p>
            <a:r>
              <a:rPr lang="en-US" dirty="0"/>
              <a:t>Variable</a:t>
            </a:r>
          </a:p>
          <a:p>
            <a:pPr lvl="1"/>
            <a:r>
              <a:rPr lang="en-US" dirty="0"/>
              <a:t>Gestational age 	</a:t>
            </a:r>
            <a:r>
              <a:rPr lang="en-US" sz="2400" dirty="0"/>
              <a:t>ranging from 28 to 42 weeks </a:t>
            </a:r>
            <a:r>
              <a:rPr lang="en-US" sz="1800" dirty="0"/>
              <a:t>(mode=40)</a:t>
            </a:r>
          </a:p>
          <a:p>
            <a:r>
              <a:rPr lang="en-US" dirty="0"/>
              <a:t>Built in</a:t>
            </a:r>
          </a:p>
          <a:p>
            <a:pPr lvl="1"/>
            <a:r>
              <a:rPr lang="en-US" dirty="0" err="1">
                <a:solidFill>
                  <a:srgbClr val="0066FF"/>
                </a:solidFill>
              </a:rPr>
              <a:t>c.</a:t>
            </a:r>
            <a:r>
              <a:rPr lang="en-US" dirty="0" err="1"/>
              <a:t>gest</a:t>
            </a:r>
            <a:r>
              <a:rPr lang="en-US" dirty="0"/>
              <a:t>			</a:t>
            </a:r>
            <a:r>
              <a:rPr lang="en-US" sz="2400" dirty="0"/>
              <a:t>default except for interactions</a:t>
            </a:r>
          </a:p>
          <a:p>
            <a:r>
              <a:rPr lang="en-US" sz="2800" dirty="0"/>
              <a:t>Advice</a:t>
            </a:r>
          </a:p>
          <a:p>
            <a:pPr lvl="1"/>
            <a:r>
              <a:rPr lang="en-US" sz="2400" dirty="0"/>
              <a:t>Do not categorize continuous variables</a:t>
            </a:r>
            <a:r>
              <a:rPr lang="en-US" sz="1400" dirty="0"/>
              <a:t> in a final analysis</a:t>
            </a:r>
            <a:r>
              <a:rPr lang="en-US" sz="2400" dirty="0"/>
              <a:t>!</a:t>
            </a:r>
          </a:p>
          <a:p>
            <a:pPr lvl="2"/>
            <a:r>
              <a:rPr lang="en-US" sz="2200" dirty="0">
                <a:solidFill>
                  <a:srgbClr val="FF0000"/>
                </a:solidFill>
              </a:rPr>
              <a:t>Loss of power</a:t>
            </a:r>
          </a:p>
          <a:p>
            <a:pPr lvl="2"/>
            <a:r>
              <a:rPr lang="en-US" sz="2200" dirty="0">
                <a:solidFill>
                  <a:srgbClr val="FF0000"/>
                </a:solidFill>
              </a:rPr>
              <a:t>Increased measurement error</a:t>
            </a:r>
          </a:p>
          <a:p>
            <a:pPr lvl="2"/>
            <a:r>
              <a:rPr lang="en-US" sz="2200" dirty="0">
                <a:solidFill>
                  <a:srgbClr val="FF0000"/>
                </a:solidFill>
              </a:rPr>
              <a:t>Spurious interaction</a:t>
            </a:r>
          </a:p>
          <a:p>
            <a:pPr lvl="1"/>
            <a:r>
              <a:rPr lang="en-US" sz="2400" dirty="0"/>
              <a:t>Whether exposure, confounder (or outcome)</a:t>
            </a:r>
          </a:p>
          <a:p>
            <a:pPr lvl="1"/>
            <a:r>
              <a:rPr lang="en-US" sz="2400" dirty="0"/>
              <a:t>Need methods for non-linear effects </a:t>
            </a:r>
            <a:r>
              <a:rPr lang="en-US" sz="1800" dirty="0"/>
              <a:t>(</a:t>
            </a:r>
            <a:r>
              <a:rPr lang="en-US" sz="1800" dirty="0">
                <a:solidFill>
                  <a:srgbClr val="008000"/>
                </a:solidFill>
              </a:rPr>
              <a:t>polynomials, </a:t>
            </a:r>
            <a:r>
              <a:rPr lang="en-US" sz="1800" b="1" dirty="0">
                <a:solidFill>
                  <a:srgbClr val="008000"/>
                </a:solidFill>
              </a:rPr>
              <a:t>splines</a:t>
            </a:r>
            <a:r>
              <a:rPr lang="en-US" sz="1800" dirty="0"/>
              <a:t>)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7" name="TekstSylinder 6"/>
          <p:cNvSpPr txBox="1"/>
          <p:nvPr/>
        </p:nvSpPr>
        <p:spPr>
          <a:xfrm>
            <a:off x="7018443" y="6381328"/>
            <a:ext cx="20180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/>
              <a:t>(Royston, Altman et al. 2006)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2149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3212976"/>
            <a:ext cx="7772400" cy="3340224"/>
          </a:xfrm>
        </p:spPr>
        <p:txBody>
          <a:bodyPr/>
          <a:lstStyle/>
          <a:p>
            <a:pPr marL="0" indent="0" algn="ctr">
              <a:buNone/>
            </a:pPr>
            <a:r>
              <a:rPr lang="en-US" i="1" dirty="0"/>
              <a:t>Syntax </a:t>
            </a:r>
          </a:p>
          <a:p>
            <a:pPr marL="0" indent="0" algn="ctr">
              <a:buNone/>
            </a:pPr>
            <a:r>
              <a:rPr lang="en-US" i="1" dirty="0"/>
              <a:t>“</a:t>
            </a:r>
            <a:r>
              <a:rPr lang="en-US" i="1" dirty="0">
                <a:solidFill>
                  <a:srgbClr val="0000FF"/>
                </a:solidFill>
              </a:rPr>
              <a:t>Regression analysis</a:t>
            </a:r>
            <a:r>
              <a:rPr lang="en-US" i="1" dirty="0"/>
              <a:t>”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93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0270" y="1815827"/>
            <a:ext cx="9208774" cy="3053333"/>
          </a:xfrm>
          <a:prstGeom prst="rect">
            <a:avLst/>
          </a:prstGeom>
        </p:spPr>
      </p:pic>
      <p:sp>
        <p:nvSpPr>
          <p:cNvPr id="23554" name="Date Placeholder 2"/>
          <p:cNvSpPr>
            <a:spLocks noGrp="1"/>
          </p:cNvSpPr>
          <p:nvPr>
            <p:ph type="dt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8C13EE1-003B-4194-A155-8DA157DCDDFB}" type="datetime7">
              <a:rPr lang="en-US" sz="1400" smtClean="0"/>
              <a:pPr/>
              <a:t>Mar-23</a:t>
            </a:fld>
            <a:endParaRPr lang="en-US" sz="1400"/>
          </a:p>
        </p:txBody>
      </p:sp>
      <p:sp>
        <p:nvSpPr>
          <p:cNvPr id="23555" name="Footer Placeholder 3"/>
          <p:cNvSpPr>
            <a:spLocks noGrp="1"/>
          </p:cNvSpPr>
          <p:nvPr>
            <p:ph type="ftr" sz="quarter" idx="11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/>
              <a:t>H.S.</a:t>
            </a:r>
          </a:p>
        </p:txBody>
      </p:sp>
      <p:sp>
        <p:nvSpPr>
          <p:cNvPr id="23556" name="Slide Number Placeholder 4"/>
          <p:cNvSpPr>
            <a:spLocks noGrp="1"/>
          </p:cNvSpPr>
          <p:nvPr>
            <p:ph type="sldNum" sz="quarter" idx="12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5C4DA00-742F-4D1D-9643-6723F25D4B32}" type="slidenum">
              <a:rPr lang="en-US" sz="1400" smtClean="0"/>
              <a:pPr/>
              <a:t>19</a:t>
            </a:fld>
            <a:endParaRPr lang="en-US" sz="1400"/>
          </a:p>
        </p:txBody>
      </p:sp>
      <p:sp>
        <p:nvSpPr>
          <p:cNvPr id="235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/>
              <a:t>Model 1: outcome+exposure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179512" y="1196752"/>
            <a:ext cx="7420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+mn-lt"/>
              </a:rPr>
              <a:t>regress </a:t>
            </a:r>
            <a:r>
              <a:rPr lang="en-US" dirty="0" err="1">
                <a:latin typeface="+mn-lt"/>
              </a:rPr>
              <a:t>bw</a:t>
            </a:r>
            <a:r>
              <a:rPr lang="en-US" dirty="0">
                <a:latin typeface="+mn-lt"/>
              </a:rPr>
              <a:t> gest</a:t>
            </a:r>
            <a:r>
              <a:rPr lang="en-US" dirty="0">
                <a:solidFill>
                  <a:srgbClr val="0070C0"/>
                </a:solidFill>
                <a:latin typeface="+mn-lt"/>
              </a:rPr>
              <a:t>				</a:t>
            </a:r>
            <a:r>
              <a:rPr lang="en-US" dirty="0">
                <a:solidFill>
                  <a:srgbClr val="008000"/>
                </a:solidFill>
                <a:latin typeface="+mn-lt"/>
              </a:rPr>
              <a:t>crude model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179512" y="4983559"/>
            <a:ext cx="8326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+mn-lt"/>
              </a:rPr>
              <a:t>estimates store </a:t>
            </a:r>
            <a:r>
              <a:rPr lang="en-US" dirty="0">
                <a:latin typeface="+mn-lt"/>
              </a:rPr>
              <a:t>m1</a:t>
            </a:r>
            <a:r>
              <a:rPr lang="en-US" dirty="0">
                <a:solidFill>
                  <a:srgbClr val="0070C0"/>
                </a:solidFill>
                <a:latin typeface="+mn-lt"/>
              </a:rPr>
              <a:t>				</a:t>
            </a:r>
            <a:r>
              <a:rPr lang="en-US" dirty="0">
                <a:solidFill>
                  <a:srgbClr val="008000"/>
                </a:solidFill>
                <a:latin typeface="+mn-lt"/>
              </a:rPr>
              <a:t>store model results</a:t>
            </a:r>
          </a:p>
        </p:txBody>
      </p:sp>
      <p:sp>
        <p:nvSpPr>
          <p:cNvPr id="3" name="Avrundet rektangel 2"/>
          <p:cNvSpPr/>
          <p:nvPr/>
        </p:nvSpPr>
        <p:spPr bwMode="auto">
          <a:xfrm>
            <a:off x="1806893" y="4221088"/>
            <a:ext cx="1108923" cy="237626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Avrundet rektangel 10"/>
          <p:cNvSpPr/>
          <p:nvPr/>
        </p:nvSpPr>
        <p:spPr bwMode="auto">
          <a:xfrm>
            <a:off x="8199559" y="1896736"/>
            <a:ext cx="916465" cy="237626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Avrundet rektangel 11"/>
          <p:cNvSpPr/>
          <p:nvPr/>
        </p:nvSpPr>
        <p:spPr bwMode="auto">
          <a:xfrm>
            <a:off x="5452351" y="4221088"/>
            <a:ext cx="757409" cy="237626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Avrundet rektangel 12"/>
          <p:cNvSpPr/>
          <p:nvPr/>
        </p:nvSpPr>
        <p:spPr bwMode="auto">
          <a:xfrm>
            <a:off x="6493719" y="4221088"/>
            <a:ext cx="2614785" cy="237626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 animBg="1"/>
      <p:bldP spid="11" grpId="0" animBg="1"/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96" y="1916832"/>
            <a:ext cx="6120355" cy="3186088"/>
          </a:xfrm>
          <a:prstGeom prst="rect">
            <a:avLst/>
          </a:prstGeom>
        </p:spPr>
      </p:pic>
      <p:sp>
        <p:nvSpPr>
          <p:cNvPr id="24578" name="Date Placeholder 2"/>
          <p:cNvSpPr>
            <a:spLocks noGrp="1"/>
          </p:cNvSpPr>
          <p:nvPr>
            <p:ph type="dt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E33D4D9-FDE7-436F-82E9-FFFDFBC56541}" type="datetime7">
              <a:rPr lang="en-US" sz="1400" smtClean="0"/>
              <a:pPr/>
              <a:t>Mar-23</a:t>
            </a:fld>
            <a:endParaRPr lang="en-US" sz="1400"/>
          </a:p>
        </p:txBody>
      </p:sp>
      <p:sp>
        <p:nvSpPr>
          <p:cNvPr id="24579" name="Footer Placeholder 3"/>
          <p:cNvSpPr>
            <a:spLocks noGrp="1"/>
          </p:cNvSpPr>
          <p:nvPr>
            <p:ph type="ftr" sz="quarter" idx="11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/>
              <a:t>H.S.</a:t>
            </a:r>
          </a:p>
        </p:txBody>
      </p:sp>
      <p:sp>
        <p:nvSpPr>
          <p:cNvPr id="24580" name="Slide Number Placeholder 4"/>
          <p:cNvSpPr>
            <a:spLocks noGrp="1"/>
          </p:cNvSpPr>
          <p:nvPr>
            <p:ph type="sldNum" sz="quarter" idx="12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58C43C8-57A6-4D1B-BB30-2F158B25A042}" type="slidenum">
              <a:rPr lang="en-US" sz="1400" smtClean="0"/>
              <a:pPr/>
              <a:t>20</a:t>
            </a:fld>
            <a:endParaRPr lang="en-US" sz="1400"/>
          </a:p>
        </p:txBody>
      </p:sp>
      <p:sp>
        <p:nvSpPr>
          <p:cNvPr id="24581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44624"/>
            <a:ext cx="7772400" cy="684312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dirty="0"/>
              <a:t>Model 2 and 3: Add covariates</a:t>
            </a:r>
          </a:p>
        </p:txBody>
      </p:sp>
      <p:sp>
        <p:nvSpPr>
          <p:cNvPr id="67591" name="Text Box 7"/>
          <p:cNvSpPr txBox="1">
            <a:spLocks noChangeArrowheads="1"/>
          </p:cNvSpPr>
          <p:nvPr/>
        </p:nvSpPr>
        <p:spPr bwMode="auto">
          <a:xfrm>
            <a:off x="6202066" y="2238568"/>
            <a:ext cx="283443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dirty="0"/>
              <a:t>Estimate association: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m1 is biased</a:t>
            </a:r>
            <a:r>
              <a:rPr lang="en-US" dirty="0"/>
              <a:t>, </a:t>
            </a:r>
            <a:r>
              <a:rPr lang="en-US" dirty="0">
                <a:solidFill>
                  <a:srgbClr val="008000"/>
                </a:solidFill>
              </a:rPr>
              <a:t>m2=m3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747664" y="2731213"/>
            <a:ext cx="4176346" cy="259318"/>
          </a:xfrm>
          <a:prstGeom prst="rect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TekstSylinder 11"/>
          <p:cNvSpPr txBox="1"/>
          <p:nvPr/>
        </p:nvSpPr>
        <p:spPr>
          <a:xfrm>
            <a:off x="35496" y="1086440"/>
            <a:ext cx="84144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regress </a:t>
            </a:r>
            <a:r>
              <a:rPr lang="en-US" dirty="0" err="1"/>
              <a:t>bw</a:t>
            </a:r>
            <a:r>
              <a:rPr lang="en-US" dirty="0"/>
              <a:t> gest </a:t>
            </a:r>
            <a:r>
              <a:rPr lang="en-US" dirty="0" err="1">
                <a:solidFill>
                  <a:srgbClr val="0070C0"/>
                </a:solidFill>
              </a:rPr>
              <a:t>i.</a:t>
            </a:r>
            <a:r>
              <a:rPr lang="en-US" dirty="0" err="1"/>
              <a:t>educ</a:t>
            </a:r>
            <a:r>
              <a:rPr lang="en-US" dirty="0"/>
              <a:t>	sex</a:t>
            </a:r>
            <a:r>
              <a:rPr lang="en-US" dirty="0">
                <a:solidFill>
                  <a:srgbClr val="0070C0"/>
                </a:solidFill>
              </a:rPr>
              <a:t>				</a:t>
            </a:r>
            <a:r>
              <a:rPr lang="en-US" dirty="0">
                <a:solidFill>
                  <a:srgbClr val="008000"/>
                </a:solidFill>
              </a:rPr>
              <a:t>add covariates</a:t>
            </a:r>
          </a:p>
          <a:p>
            <a:r>
              <a:rPr lang="en-US" dirty="0">
                <a:solidFill>
                  <a:srgbClr val="0070C0"/>
                </a:solidFill>
              </a:rPr>
              <a:t>estimates table </a:t>
            </a:r>
            <a:r>
              <a:rPr lang="en-US" dirty="0"/>
              <a:t>m1 m2 m3</a:t>
            </a:r>
            <a:r>
              <a:rPr lang="en-US" dirty="0">
                <a:solidFill>
                  <a:srgbClr val="0070C0"/>
                </a:solidFill>
              </a:rPr>
              <a:t>				</a:t>
            </a:r>
            <a:r>
              <a:rPr lang="en-US" dirty="0">
                <a:solidFill>
                  <a:srgbClr val="008000"/>
                </a:solidFill>
              </a:rPr>
              <a:t>compare </a:t>
            </a:r>
            <a:r>
              <a:rPr lang="en-US" dirty="0" err="1">
                <a:solidFill>
                  <a:srgbClr val="008000"/>
                </a:solidFill>
              </a:rPr>
              <a:t>coefs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6431677" y="3812847"/>
            <a:ext cx="240803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dirty="0"/>
              <a:t>m3 more precise?</a:t>
            </a:r>
          </a:p>
          <a:p>
            <a:pPr algn="ctr" eaLnBrk="1" hangingPunct="1"/>
            <a:r>
              <a:rPr lang="en-US" dirty="0"/>
              <a:t>m2: se(gest)=</a:t>
            </a:r>
            <a:r>
              <a:rPr lang="en-US" dirty="0">
                <a:solidFill>
                  <a:srgbClr val="FF0000"/>
                </a:solidFill>
              </a:rPr>
              <a:t>4.3</a:t>
            </a:r>
          </a:p>
          <a:p>
            <a:pPr algn="ctr" eaLnBrk="1" hangingPunct="1"/>
            <a:r>
              <a:rPr lang="en-US" dirty="0"/>
              <a:t>m3: se(gest)=</a:t>
            </a:r>
            <a:r>
              <a:rPr lang="en-US" dirty="0">
                <a:solidFill>
                  <a:srgbClr val="008000"/>
                </a:solidFill>
              </a:rPr>
              <a:t>4.2</a:t>
            </a:r>
          </a:p>
        </p:txBody>
      </p:sp>
      <p:sp>
        <p:nvSpPr>
          <p:cNvPr id="3" name="TekstSylinder 2"/>
          <p:cNvSpPr txBox="1"/>
          <p:nvPr/>
        </p:nvSpPr>
        <p:spPr>
          <a:xfrm>
            <a:off x="5924010" y="6328478"/>
            <a:ext cx="3263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(Robinson and Jewell 1991, (</a:t>
            </a:r>
            <a:r>
              <a:rPr lang="en-US" sz="1200" dirty="0" err="1"/>
              <a:t>VanderWeele</a:t>
            </a:r>
            <a:r>
              <a:rPr lang="en-US" sz="1200" dirty="0"/>
              <a:t> 2008))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35496" y="5229200"/>
            <a:ext cx="92881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Conclusion:</a:t>
            </a:r>
          </a:p>
          <a:p>
            <a:r>
              <a:rPr lang="en-US" sz="2800" dirty="0">
                <a:solidFill>
                  <a:srgbClr val="FF0000"/>
                </a:solidFill>
              </a:rPr>
              <a:t>m1 is biased</a:t>
            </a:r>
            <a:r>
              <a:rPr lang="en-US" sz="2800" dirty="0">
                <a:solidFill>
                  <a:srgbClr val="008000"/>
                </a:solidFill>
              </a:rPr>
              <a:t>, m2 and m3 are unbiased, but </a:t>
            </a:r>
            <a:r>
              <a:rPr lang="en-US" sz="2800" dirty="0">
                <a:solidFill>
                  <a:srgbClr val="0000FF"/>
                </a:solidFill>
              </a:rPr>
              <a:t>m3 is more precise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1" grpId="0"/>
      <p:bldP spid="11" grpId="0" animBg="1"/>
      <p:bldP spid="17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678284"/>
          </a:xfrm>
        </p:spPr>
        <p:txBody>
          <a:bodyPr/>
          <a:lstStyle/>
          <a:p>
            <a:r>
              <a:rPr lang="en-US" dirty="0"/>
              <a:t>Influence</a:t>
            </a:r>
            <a:br>
              <a:rPr lang="en-US" dirty="0"/>
            </a:br>
            <a:endParaRPr lang="en-US" sz="20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/>
          <a:lstStyle/>
          <a:p>
            <a:r>
              <a:rPr lang="en-US" dirty="0"/>
              <a:t>Measures of influence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94D8D4-D723-4E3C-8148-0CBA78484A06}" type="datetime7">
              <a:rPr lang="en-US" smtClean="0"/>
              <a:pPr>
                <a:defRPr/>
              </a:pPr>
              <a:t>Mar-23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H.S.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C7898-3D8E-4649-9149-945A60C0C0F5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 bwMode="auto">
          <a:xfrm>
            <a:off x="722313" y="5163269"/>
            <a:ext cx="7772400" cy="858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cap="all">
                <a:solidFill>
                  <a:srgbClr val="3AAFC3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3AAFC3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3AAFC3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3AAFC3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3AAFC3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3AAFC3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3AAFC3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3AAFC3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3AAFC3"/>
                </a:solidFill>
                <a:latin typeface="Arial" charset="0"/>
              </a:defRPr>
            </a:lvl9pPr>
          </a:lstStyle>
          <a:p>
            <a:r>
              <a:rPr lang="en-US" sz="2000" kern="0" dirty="0"/>
              <a:t>would normally handle </a:t>
            </a:r>
            <a:r>
              <a:rPr lang="en-US" sz="2000" kern="0" dirty="0">
                <a:solidFill>
                  <a:srgbClr val="FF0000"/>
                </a:solidFill>
              </a:rPr>
              <a:t>assumptions</a:t>
            </a:r>
            <a:r>
              <a:rPr lang="en-US" sz="2000" kern="0" dirty="0"/>
              <a:t> first</a:t>
            </a:r>
          </a:p>
        </p:txBody>
      </p:sp>
    </p:spTree>
    <p:extLst>
      <p:ext uri="{BB962C8B-B14F-4D97-AF65-F5344CB8AC3E}">
        <p14:creationId xmlns:p14="http://schemas.microsoft.com/office/powerpoint/2010/main" val="2239211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Date Placeholder 2"/>
          <p:cNvSpPr>
            <a:spLocks noGrp="1"/>
          </p:cNvSpPr>
          <p:nvPr>
            <p:ph type="dt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A9D1C05-50AE-49C2-AE96-5AEC43039BB3}" type="datetime7">
              <a:rPr lang="en-US" sz="1400" smtClean="0"/>
              <a:pPr/>
              <a:t>Mar-23</a:t>
            </a:fld>
            <a:endParaRPr lang="en-US" sz="1400"/>
          </a:p>
        </p:txBody>
      </p:sp>
      <p:sp>
        <p:nvSpPr>
          <p:cNvPr id="55299" name="Footer Placeholder 3"/>
          <p:cNvSpPr>
            <a:spLocks noGrp="1"/>
          </p:cNvSpPr>
          <p:nvPr>
            <p:ph type="ftr" sz="quarter" idx="11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/>
              <a:t>H.S.</a:t>
            </a:r>
          </a:p>
        </p:txBody>
      </p:sp>
      <p:sp>
        <p:nvSpPr>
          <p:cNvPr id="55300" name="Slide Number Placeholder 4"/>
          <p:cNvSpPr>
            <a:spLocks noGrp="1"/>
          </p:cNvSpPr>
          <p:nvPr>
            <p:ph type="sldNum" sz="quarter" idx="12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3A1DFDC-4BD6-45EC-BFEA-006BCC6324C9}" type="slidenum">
              <a:rPr lang="en-US" sz="1400" smtClean="0"/>
              <a:pPr/>
              <a:t>22</a:t>
            </a:fld>
            <a:endParaRPr lang="en-US" sz="1400"/>
          </a:p>
        </p:txBody>
      </p:sp>
      <p:sp>
        <p:nvSpPr>
          <p:cNvPr id="55301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Influence idea </a:t>
            </a:r>
            <a:r>
              <a:rPr lang="en-US" sz="1800" dirty="0"/>
              <a:t>(different data)</a:t>
            </a:r>
          </a:p>
        </p:txBody>
      </p:sp>
      <p:pic>
        <p:nvPicPr>
          <p:cNvPr id="141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03" y="971681"/>
            <a:ext cx="7590949" cy="5553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kstSylinder 6"/>
          <p:cNvSpPr txBox="1"/>
          <p:nvPr/>
        </p:nvSpPr>
        <p:spPr>
          <a:xfrm rot="20760000">
            <a:off x="5919451" y="2132348"/>
            <a:ext cx="1671933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sz="1600" dirty="0">
                <a:latin typeface="+mn-lt"/>
              </a:rPr>
              <a:t>delta beta*se=-6.8</a:t>
            </a:r>
          </a:p>
        </p:txBody>
      </p:sp>
    </p:spTree>
    <p:extLst>
      <p:ext uri="{BB962C8B-B14F-4D97-AF65-F5344CB8AC3E}">
        <p14:creationId xmlns:p14="http://schemas.microsoft.com/office/powerpoint/2010/main" val="17342242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Date Placeholder 3"/>
          <p:cNvSpPr>
            <a:spLocks noGrp="1"/>
          </p:cNvSpPr>
          <p:nvPr>
            <p:ph type="dt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199CABE-5325-471C-B01F-A250B78CA4B7}" type="datetime7">
              <a:rPr lang="en-US" sz="1400" smtClean="0"/>
              <a:pPr/>
              <a:t>Mar-23</a:t>
            </a:fld>
            <a:endParaRPr lang="en-US" sz="1400"/>
          </a:p>
        </p:txBody>
      </p:sp>
      <p:sp>
        <p:nvSpPr>
          <p:cNvPr id="56323" name="Footer Placeholder 4"/>
          <p:cNvSpPr>
            <a:spLocks noGrp="1"/>
          </p:cNvSpPr>
          <p:nvPr>
            <p:ph type="ftr" sz="quarter" idx="11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/>
              <a:t>H.S.</a:t>
            </a:r>
          </a:p>
        </p:txBody>
      </p:sp>
      <p:sp>
        <p:nvSpPr>
          <p:cNvPr id="56324" name="Slide Number Placeholder 5"/>
          <p:cNvSpPr>
            <a:spLocks noGrp="1"/>
          </p:cNvSpPr>
          <p:nvPr>
            <p:ph type="sldNum" sz="quarter" idx="12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89460B2-BDAC-4CD0-BF62-55598F04925C}" type="slidenum">
              <a:rPr lang="en-US" sz="1400" smtClean="0"/>
              <a:pPr/>
              <a:t>23</a:t>
            </a:fld>
            <a:endParaRPr lang="en-US" sz="1400"/>
          </a:p>
        </p:txBody>
      </p:sp>
      <p:sp>
        <p:nvSpPr>
          <p:cNvPr id="563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/>
              <a:t>Measures of influence</a:t>
            </a:r>
            <a:endParaRPr lang="en-US"/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005263"/>
            <a:ext cx="5254352" cy="2547937"/>
          </a:xfrm>
        </p:spPr>
        <p:txBody>
          <a:bodyPr/>
          <a:lstStyle/>
          <a:p>
            <a:pPr eaLnBrk="1" hangingPunct="1"/>
            <a:r>
              <a:rPr lang="nb-NO" dirty="0" err="1"/>
              <a:t>Measure</a:t>
            </a:r>
            <a:r>
              <a:rPr lang="nb-NO" dirty="0"/>
              <a:t> </a:t>
            </a:r>
            <a:r>
              <a:rPr lang="nb-NO" dirty="0" err="1"/>
              <a:t>change</a:t>
            </a:r>
            <a:r>
              <a:rPr lang="nb-NO" dirty="0"/>
              <a:t> in:</a:t>
            </a:r>
          </a:p>
          <a:p>
            <a:pPr lvl="1" eaLnBrk="1" hangingPunct="1"/>
            <a:r>
              <a:rPr lang="nb-NO" dirty="0" err="1"/>
              <a:t>Coefficients</a:t>
            </a:r>
            <a:r>
              <a:rPr lang="nb-NO" dirty="0"/>
              <a:t> (beta)</a:t>
            </a:r>
          </a:p>
          <a:p>
            <a:pPr lvl="2" eaLnBrk="1" hangingPunct="1"/>
            <a:r>
              <a:rPr lang="nb-NO" dirty="0">
                <a:solidFill>
                  <a:srgbClr val="009900"/>
                </a:solidFill>
              </a:rPr>
              <a:t>Delta beta </a:t>
            </a:r>
            <a:r>
              <a:rPr lang="nb-NO" sz="1600" dirty="0">
                <a:solidFill>
                  <a:schemeClr val="tx1"/>
                </a:solidFill>
              </a:rPr>
              <a:t>(</a:t>
            </a:r>
            <a:r>
              <a:rPr lang="nb-NO" sz="1600" dirty="0" err="1">
                <a:solidFill>
                  <a:schemeClr val="tx1"/>
                </a:solidFill>
              </a:rPr>
              <a:t>scaled</a:t>
            </a:r>
            <a:r>
              <a:rPr lang="nb-NO" sz="1600" dirty="0">
                <a:solidFill>
                  <a:schemeClr val="tx1"/>
                </a:solidFill>
              </a:rPr>
              <a:t> by se(</a:t>
            </a:r>
            <a:r>
              <a:rPr lang="nb-NO" sz="1600" dirty="0" err="1">
                <a:solidFill>
                  <a:schemeClr val="tx1"/>
                </a:solidFill>
              </a:rPr>
              <a:t>coeff</a:t>
            </a:r>
            <a:r>
              <a:rPr lang="nb-NO" sz="1600" dirty="0">
                <a:solidFill>
                  <a:schemeClr val="tx1"/>
                </a:solidFill>
              </a:rPr>
              <a:t>))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48486" name="Text Box 6"/>
          <p:cNvSpPr txBox="1">
            <a:spLocks noChangeArrowheads="1"/>
          </p:cNvSpPr>
          <p:nvPr/>
        </p:nvSpPr>
        <p:spPr bwMode="auto">
          <a:xfrm>
            <a:off x="5724525" y="1412875"/>
            <a:ext cx="34067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/>
              <a:t>Remove obs 1, see change</a:t>
            </a:r>
          </a:p>
          <a:p>
            <a:r>
              <a:rPr lang="nb-NO"/>
              <a:t>remove  obs 2, see change</a:t>
            </a:r>
            <a:endParaRPr lang="en-US"/>
          </a:p>
        </p:txBody>
      </p:sp>
      <p:pic>
        <p:nvPicPr>
          <p:cNvPr id="56328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908050"/>
            <a:ext cx="5329238" cy="307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8488" name="Line 8"/>
          <p:cNvSpPr>
            <a:spLocks noChangeShapeType="1"/>
          </p:cNvSpPr>
          <p:nvPr/>
        </p:nvSpPr>
        <p:spPr bwMode="auto">
          <a:xfrm flipH="1" flipV="1">
            <a:off x="1258888" y="1196975"/>
            <a:ext cx="4465637" cy="431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8489" name="Line 9"/>
          <p:cNvSpPr>
            <a:spLocks noChangeShapeType="1"/>
          </p:cNvSpPr>
          <p:nvPr/>
        </p:nvSpPr>
        <p:spPr bwMode="auto">
          <a:xfrm flipH="1">
            <a:off x="1692275" y="2060575"/>
            <a:ext cx="4032250" cy="7921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kstSylinder 10"/>
          <p:cNvSpPr txBox="1"/>
          <p:nvPr/>
        </p:nvSpPr>
        <p:spPr>
          <a:xfrm>
            <a:off x="6515415" y="2507412"/>
            <a:ext cx="208903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One delta-beta</a:t>
            </a:r>
          </a:p>
          <a:p>
            <a:pPr algn="ctr"/>
            <a:r>
              <a:rPr lang="en-US" dirty="0"/>
              <a:t>per observation</a:t>
            </a:r>
          </a:p>
          <a:p>
            <a:pPr algn="ctr"/>
            <a:r>
              <a:rPr lang="en-US" dirty="0"/>
              <a:t>(per covariate,</a:t>
            </a:r>
          </a:p>
          <a:p>
            <a:pPr algn="ctr"/>
            <a:r>
              <a:rPr lang="en-US" dirty="0"/>
              <a:t>the </a:t>
            </a:r>
            <a:r>
              <a:rPr lang="en-US" dirty="0">
                <a:solidFill>
                  <a:srgbClr val="0000FF"/>
                </a:solidFill>
              </a:rPr>
              <a:t>exposure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9120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8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8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8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8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8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6" grpId="0"/>
      <p:bldP spid="148488" grpId="0" animBg="1"/>
      <p:bldP spid="148489" grpId="0" animBg="1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3212976"/>
            <a:ext cx="7772400" cy="3340224"/>
          </a:xfrm>
        </p:spPr>
        <p:txBody>
          <a:bodyPr/>
          <a:lstStyle/>
          <a:p>
            <a:pPr marL="0" indent="0" algn="ctr">
              <a:buNone/>
            </a:pPr>
            <a:r>
              <a:rPr lang="en-US" i="1" dirty="0"/>
              <a:t>Syntax:</a:t>
            </a:r>
          </a:p>
          <a:p>
            <a:pPr marL="0" indent="0" algn="ctr">
              <a:buNone/>
            </a:pPr>
            <a:r>
              <a:rPr lang="en-US" i="1" dirty="0"/>
              <a:t>“</a:t>
            </a:r>
            <a:r>
              <a:rPr lang="en-US" i="1" dirty="0">
                <a:solidFill>
                  <a:srgbClr val="0000FF"/>
                </a:solidFill>
              </a:rPr>
              <a:t>Influence of outliers</a:t>
            </a:r>
            <a:r>
              <a:rPr lang="en-US" i="1" dirty="0"/>
              <a:t>” 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379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1552469"/>
            <a:ext cx="6912768" cy="506206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684312"/>
          </a:xfrm>
        </p:spPr>
        <p:txBody>
          <a:bodyPr/>
          <a:lstStyle/>
          <a:p>
            <a:r>
              <a:rPr lang="en-US" dirty="0"/>
              <a:t>Delta-beta </a:t>
            </a:r>
            <a:r>
              <a:rPr lang="en-US" sz="2400" dirty="0"/>
              <a:t>for gestational age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3B260B-6446-45D1-956C-E5DAB65BFF2F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C7898-3D8E-4649-9149-945A60C0C0F5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6" name="TekstSylinder 5"/>
          <p:cNvSpPr txBox="1"/>
          <p:nvPr/>
        </p:nvSpPr>
        <p:spPr>
          <a:xfrm>
            <a:off x="539552" y="836712"/>
            <a:ext cx="66967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0066FF"/>
                </a:solidFill>
                <a:latin typeface="+mn-lt"/>
              </a:rPr>
              <a:t>dfbeta</a:t>
            </a:r>
            <a:r>
              <a:rPr lang="en-US" dirty="0">
                <a:solidFill>
                  <a:srgbClr val="0066FF"/>
                </a:solidFill>
                <a:latin typeface="+mn-lt"/>
              </a:rPr>
              <a:t>(</a:t>
            </a:r>
            <a:r>
              <a:rPr lang="en-US" dirty="0">
                <a:latin typeface="+mn-lt"/>
              </a:rPr>
              <a:t>gest</a:t>
            </a:r>
            <a:r>
              <a:rPr lang="en-US" dirty="0">
                <a:solidFill>
                  <a:srgbClr val="0066FF"/>
                </a:solidFill>
                <a:latin typeface="+mn-lt"/>
              </a:rPr>
              <a:t>)</a:t>
            </a:r>
            <a:r>
              <a:rPr lang="en-US" dirty="0">
                <a:solidFill>
                  <a:srgbClr val="00B0F0"/>
                </a:solidFill>
                <a:latin typeface="+mn-lt"/>
              </a:rPr>
              <a:t>			</a:t>
            </a:r>
            <a:r>
              <a:rPr lang="en-US" dirty="0">
                <a:solidFill>
                  <a:srgbClr val="008000"/>
                </a:solidFill>
                <a:latin typeface="+mn-lt"/>
              </a:rPr>
              <a:t>create delta-beta</a:t>
            </a:r>
          </a:p>
          <a:p>
            <a:r>
              <a:rPr lang="en-US" dirty="0">
                <a:solidFill>
                  <a:srgbClr val="0066FF"/>
                </a:solidFill>
                <a:latin typeface="+mn-lt"/>
              </a:rPr>
              <a:t>scatter</a:t>
            </a:r>
            <a:r>
              <a:rPr lang="en-US" dirty="0">
                <a:solidFill>
                  <a:srgbClr val="00B0F0"/>
                </a:solidFill>
                <a:latin typeface="+mn-lt"/>
              </a:rPr>
              <a:t> </a:t>
            </a:r>
            <a:r>
              <a:rPr lang="en-US" dirty="0">
                <a:latin typeface="+mn-lt"/>
              </a:rPr>
              <a:t>_dfbeta_1 id		</a:t>
            </a:r>
            <a:r>
              <a:rPr lang="en-US" dirty="0">
                <a:solidFill>
                  <a:srgbClr val="008000"/>
                </a:solidFill>
                <a:latin typeface="+mn-lt"/>
              </a:rPr>
              <a:t>plot </a:t>
            </a:r>
            <a:r>
              <a:rPr lang="en-US" dirty="0" err="1">
                <a:solidFill>
                  <a:srgbClr val="008000"/>
                </a:solidFill>
                <a:latin typeface="+mn-lt"/>
              </a:rPr>
              <a:t>vs</a:t>
            </a:r>
            <a:r>
              <a:rPr lang="en-US" dirty="0">
                <a:solidFill>
                  <a:srgbClr val="008000"/>
                </a:solidFill>
                <a:latin typeface="+mn-lt"/>
              </a:rPr>
              <a:t> id-variable</a:t>
            </a:r>
          </a:p>
        </p:txBody>
      </p:sp>
      <p:sp>
        <p:nvSpPr>
          <p:cNvPr id="8" name="Rounded Rectangle 8"/>
          <p:cNvSpPr>
            <a:spLocks noChangeArrowheads="1"/>
          </p:cNvSpPr>
          <p:nvPr/>
        </p:nvSpPr>
        <p:spPr bwMode="auto">
          <a:xfrm>
            <a:off x="962608" y="2633704"/>
            <a:ext cx="665583" cy="209184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Rounded Rectangle 8"/>
          <p:cNvSpPr>
            <a:spLocks noChangeArrowheads="1"/>
          </p:cNvSpPr>
          <p:nvPr/>
        </p:nvSpPr>
        <p:spPr bwMode="auto">
          <a:xfrm>
            <a:off x="1865840" y="5158789"/>
            <a:ext cx="605075" cy="209184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TekstSylinder 6"/>
          <p:cNvSpPr txBox="1"/>
          <p:nvPr/>
        </p:nvSpPr>
        <p:spPr>
          <a:xfrm>
            <a:off x="6948264" y="869811"/>
            <a:ext cx="22060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OBS</a:t>
            </a:r>
            <a:endParaRPr lang="en-US" dirty="0"/>
          </a:p>
          <a:p>
            <a:pPr algn="ctr"/>
            <a:r>
              <a:rPr lang="en-US" dirty="0"/>
              <a:t>variable specific</a:t>
            </a: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7236296" y="4359275"/>
            <a:ext cx="1944217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2000" dirty="0">
                <a:latin typeface="+mn-lt"/>
              </a:rPr>
              <a:t>If </a:t>
            </a:r>
            <a:r>
              <a:rPr lang="en-US" sz="2000" dirty="0" err="1">
                <a:latin typeface="+mn-lt"/>
              </a:rPr>
              <a:t>obs</a:t>
            </a:r>
            <a:r>
              <a:rPr lang="en-US" sz="2000" dirty="0">
                <a:latin typeface="+mn-lt"/>
              </a:rPr>
              <a:t> nr 370 is removed, beta will change   </a:t>
            </a:r>
          </a:p>
          <a:p>
            <a:pPr algn="ctr"/>
            <a:r>
              <a:rPr lang="en-US" sz="2000" dirty="0">
                <a:latin typeface="+mn-lt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+mn-lt"/>
              </a:rPr>
              <a:t>2 </a:t>
            </a:r>
            <a:r>
              <a:rPr lang="en-US" sz="2000" dirty="0" err="1">
                <a:solidFill>
                  <a:srgbClr val="FF0000"/>
                </a:solidFill>
                <a:latin typeface="+mn-lt"/>
              </a:rPr>
              <a:t>se’s</a:t>
            </a:r>
            <a:r>
              <a:rPr lang="en-US" sz="2000" dirty="0">
                <a:solidFill>
                  <a:srgbClr val="FF0000"/>
                </a:solidFill>
                <a:latin typeface="+mn-lt"/>
              </a:rPr>
              <a:t>=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  <a:latin typeface="+mn-lt"/>
              </a:rPr>
              <a:t>2*4.2≈8 gr</a:t>
            </a:r>
          </a:p>
        </p:txBody>
      </p:sp>
      <p:cxnSp>
        <p:nvCxnSpPr>
          <p:cNvPr id="13" name="Straight Arrow Connector 11"/>
          <p:cNvCxnSpPr>
            <a:cxnSpLocks noChangeShapeType="1"/>
            <a:stCxn id="11" idx="1"/>
            <a:endCxn id="9" idx="3"/>
          </p:cNvCxnSpPr>
          <p:nvPr/>
        </p:nvCxnSpPr>
        <p:spPr bwMode="auto">
          <a:xfrm flipH="1">
            <a:off x="2470915" y="5174883"/>
            <a:ext cx="4765381" cy="8849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141529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7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6DB18E99-FEC3-4C06-A562-225D56EA96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2447" y="2749308"/>
            <a:ext cx="6089873" cy="2623908"/>
          </a:xfrm>
          <a:prstGeom prst="rect">
            <a:avLst/>
          </a:prstGeom>
        </p:spPr>
      </p:pic>
      <p:sp>
        <p:nvSpPr>
          <p:cNvPr id="32770" name="Date Placeholder 3"/>
          <p:cNvSpPr>
            <a:spLocks noGrp="1"/>
          </p:cNvSpPr>
          <p:nvPr>
            <p:ph type="dt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950598F-3B06-4FFA-9A49-EC5B3E37BF3F}" type="datetime7">
              <a:rPr lang="en-US" sz="1400" smtClean="0"/>
              <a:pPr/>
              <a:t>Mar-23</a:t>
            </a:fld>
            <a:endParaRPr lang="en-US" sz="1400"/>
          </a:p>
        </p:txBody>
      </p:sp>
      <p:sp>
        <p:nvSpPr>
          <p:cNvPr id="32771" name="Footer Placeholder 4"/>
          <p:cNvSpPr>
            <a:spLocks noGrp="1"/>
          </p:cNvSpPr>
          <p:nvPr>
            <p:ph type="ftr" sz="quarter" idx="11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/>
              <a:t>H.S.</a:t>
            </a:r>
          </a:p>
        </p:txBody>
      </p:sp>
      <p:sp>
        <p:nvSpPr>
          <p:cNvPr id="32772" name="Slide Number Placeholder 5"/>
          <p:cNvSpPr>
            <a:spLocks noGrp="1"/>
          </p:cNvSpPr>
          <p:nvPr>
            <p:ph type="sldNum" sz="quarter" idx="12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6F8531A-6FAD-45F6-9A66-A772936BCDE7}" type="slidenum">
              <a:rPr lang="en-US" sz="1400" smtClean="0"/>
              <a:pPr/>
              <a:t>26</a:t>
            </a:fld>
            <a:endParaRPr lang="en-US" sz="1400"/>
          </a:p>
        </p:txBody>
      </p:sp>
      <p:sp>
        <p:nvSpPr>
          <p:cNvPr id="327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err="1"/>
              <a:t>Removing</a:t>
            </a:r>
            <a:r>
              <a:rPr lang="nb-NO" dirty="0"/>
              <a:t> </a:t>
            </a:r>
            <a:r>
              <a:rPr lang="nb-NO" dirty="0" err="1"/>
              <a:t>outliers</a:t>
            </a:r>
            <a:endParaRPr lang="nb-NO" dirty="0"/>
          </a:p>
        </p:txBody>
      </p:sp>
      <p:sp>
        <p:nvSpPr>
          <p:cNvPr id="2" name="TekstSylinder 1"/>
          <p:cNvSpPr txBox="1"/>
          <p:nvPr/>
        </p:nvSpPr>
        <p:spPr>
          <a:xfrm>
            <a:off x="611560" y="908720"/>
            <a:ext cx="592181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regress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err="1"/>
              <a:t>bw</a:t>
            </a:r>
            <a:r>
              <a:rPr lang="en-US" dirty="0"/>
              <a:t> gest </a:t>
            </a:r>
            <a:r>
              <a:rPr lang="en-US" dirty="0" err="1">
                <a:solidFill>
                  <a:srgbClr val="0066FF"/>
                </a:solidFill>
              </a:rPr>
              <a:t>i.</a:t>
            </a:r>
            <a:r>
              <a:rPr lang="en-US" dirty="0" err="1"/>
              <a:t>educ</a:t>
            </a:r>
            <a:r>
              <a:rPr lang="en-US" dirty="0"/>
              <a:t> sex </a:t>
            </a:r>
            <a:r>
              <a:rPr lang="en-US" dirty="0">
                <a:solidFill>
                  <a:srgbClr val="FF0000"/>
                </a:solidFill>
              </a:rPr>
              <a:t>if id!=370</a:t>
            </a:r>
          </a:p>
          <a:p>
            <a:r>
              <a:rPr lang="en-US" dirty="0" err="1">
                <a:solidFill>
                  <a:srgbClr val="0066FF"/>
                </a:solidFill>
              </a:rPr>
              <a:t>est</a:t>
            </a:r>
            <a:r>
              <a:rPr lang="en-US" dirty="0">
                <a:solidFill>
                  <a:srgbClr val="0066FF"/>
                </a:solidFill>
              </a:rPr>
              <a:t> store</a:t>
            </a:r>
            <a:r>
              <a:rPr lang="en-US" dirty="0"/>
              <a:t> drop1</a:t>
            </a:r>
          </a:p>
          <a:p>
            <a:r>
              <a:rPr lang="en-US" dirty="0">
                <a:solidFill>
                  <a:srgbClr val="0066FF"/>
                </a:solidFill>
              </a:rPr>
              <a:t>regress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err="1"/>
              <a:t>bw</a:t>
            </a:r>
            <a:r>
              <a:rPr lang="en-US" dirty="0"/>
              <a:t> gest </a:t>
            </a:r>
            <a:r>
              <a:rPr lang="en-US" dirty="0" err="1">
                <a:solidFill>
                  <a:srgbClr val="0066FF"/>
                </a:solidFill>
              </a:rPr>
              <a:t>i.</a:t>
            </a:r>
            <a:r>
              <a:rPr lang="en-US" dirty="0" err="1"/>
              <a:t>educ</a:t>
            </a:r>
            <a:r>
              <a:rPr lang="en-US" dirty="0"/>
              <a:t> sex </a:t>
            </a:r>
            <a:r>
              <a:rPr lang="en-US" dirty="0">
                <a:solidFill>
                  <a:srgbClr val="FF0000"/>
                </a:solidFill>
              </a:rPr>
              <a:t>if id!=370 &amp; id!=62</a:t>
            </a:r>
          </a:p>
          <a:p>
            <a:r>
              <a:rPr lang="en-US" dirty="0" err="1">
                <a:solidFill>
                  <a:srgbClr val="0066FF"/>
                </a:solidFill>
              </a:rPr>
              <a:t>est</a:t>
            </a:r>
            <a:r>
              <a:rPr lang="en-US" dirty="0">
                <a:solidFill>
                  <a:srgbClr val="0066FF"/>
                </a:solidFill>
              </a:rPr>
              <a:t> store</a:t>
            </a:r>
            <a:r>
              <a:rPr lang="en-US" dirty="0"/>
              <a:t> drop2</a:t>
            </a:r>
          </a:p>
          <a:p>
            <a:r>
              <a:rPr lang="en-US" dirty="0" err="1">
                <a:solidFill>
                  <a:srgbClr val="0066FF"/>
                </a:solidFill>
              </a:rPr>
              <a:t>est</a:t>
            </a:r>
            <a:r>
              <a:rPr lang="en-US" dirty="0">
                <a:solidFill>
                  <a:srgbClr val="0066FF"/>
                </a:solidFill>
              </a:rPr>
              <a:t> table </a:t>
            </a:r>
            <a:r>
              <a:rPr lang="en-US" dirty="0"/>
              <a:t>full drop1 drop2,</a:t>
            </a:r>
            <a:r>
              <a:rPr lang="en-US" dirty="0">
                <a:solidFill>
                  <a:srgbClr val="008000"/>
                </a:solidFill>
              </a:rPr>
              <a:t> b(%8.0f)</a:t>
            </a: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3294682" y="3524864"/>
            <a:ext cx="2357438" cy="313775"/>
          </a:xfrm>
          <a:prstGeom prst="rect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TekstSylinder 3"/>
          <p:cNvSpPr txBox="1"/>
          <p:nvPr/>
        </p:nvSpPr>
        <p:spPr>
          <a:xfrm>
            <a:off x="539552" y="5078794"/>
            <a:ext cx="602915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008000"/>
                </a:solidFill>
              </a:rPr>
              <a:t>Conclusion:</a:t>
            </a:r>
          </a:p>
          <a:p>
            <a:pPr algn="ctr"/>
            <a:r>
              <a:rPr lang="en-US" sz="2800" dirty="0">
                <a:solidFill>
                  <a:srgbClr val="FF0000"/>
                </a:solidFill>
              </a:rPr>
              <a:t>Outlier 370 had a large effect</a:t>
            </a:r>
          </a:p>
          <a:p>
            <a:pPr algn="ctr"/>
            <a:r>
              <a:rPr lang="en-US" sz="2800" dirty="0">
                <a:solidFill>
                  <a:srgbClr val="FF9900"/>
                </a:solidFill>
              </a:rPr>
              <a:t>Outlier 62 had a small effect on the “se”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9B603C-6B3E-4789-AB99-DF82EDE77A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0704" y="3835305"/>
            <a:ext cx="2143125" cy="313775"/>
          </a:xfrm>
          <a:prstGeom prst="rect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882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Assumptions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94D8D4-D723-4E3C-8148-0CBA78484A06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C7898-3D8E-4649-9149-945A60C0C0F5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 </a:t>
            </a:r>
            <a:r>
              <a:rPr lang="en-US" sz="1800" dirty="0"/>
              <a:t>of the standard model</a:t>
            </a:r>
          </a:p>
        </p:txBody>
      </p:sp>
      <p:sp>
        <p:nvSpPr>
          <p:cNvPr id="8" name="Plassholder for innhold 7"/>
          <p:cNvSpPr>
            <a:spLocks noGrp="1"/>
          </p:cNvSpPr>
          <p:nvPr>
            <p:ph idx="1"/>
          </p:nvPr>
        </p:nvSpPr>
        <p:spPr>
          <a:xfrm>
            <a:off x="-108520" y="1066800"/>
            <a:ext cx="5976664" cy="5486400"/>
          </a:xfrm>
        </p:spPr>
        <p:txBody>
          <a:bodyPr/>
          <a:lstStyle/>
          <a:p>
            <a:pPr marL="971550" lvl="1" indent="-514350" eaLnBrk="1" hangingPunct="1">
              <a:buFont typeface="+mj-lt"/>
              <a:buAutoNum type="arabicPeriod"/>
            </a:pPr>
            <a:r>
              <a:rPr lang="en-US" sz="3200" dirty="0"/>
              <a:t>Independent residuals</a:t>
            </a:r>
          </a:p>
          <a:p>
            <a:pPr marL="971550" lvl="1" indent="-514350" eaLnBrk="1" hangingPunct="1">
              <a:buFont typeface="+mj-lt"/>
              <a:buAutoNum type="arabicPeriod"/>
            </a:pPr>
            <a:r>
              <a:rPr lang="en-US" sz="3200" dirty="0"/>
              <a:t>No interactions</a:t>
            </a:r>
          </a:p>
          <a:p>
            <a:pPr marL="971550" lvl="1" indent="-514350" eaLnBrk="1" hangingPunct="1">
              <a:buFont typeface="+mj-lt"/>
              <a:buAutoNum type="arabicPeriod"/>
            </a:pPr>
            <a:r>
              <a:rPr lang="en-US" sz="3200" dirty="0"/>
              <a:t>Linear effects</a:t>
            </a:r>
          </a:p>
          <a:p>
            <a:pPr marL="971550" lvl="1" indent="-514350" eaLnBrk="1" hangingPunct="1">
              <a:buFont typeface="+mj-lt"/>
              <a:buAutoNum type="arabicPeriod"/>
            </a:pPr>
            <a:r>
              <a:rPr lang="en-US" sz="3200" dirty="0"/>
              <a:t>Constant residual variance</a:t>
            </a:r>
          </a:p>
          <a:p>
            <a:endParaRPr lang="en-US" sz="3200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E3F92B-D899-41FC-A87A-8E2F3D54C080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62A169-C28C-4DAE-AD86-799A7935B873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9" name="TekstSylinder 8"/>
          <p:cNvSpPr txBox="1"/>
          <p:nvPr/>
        </p:nvSpPr>
        <p:spPr>
          <a:xfrm>
            <a:off x="6169038" y="1124520"/>
            <a:ext cx="15520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  <a:latin typeface="+mn-lt"/>
              </a:rPr>
              <a:t>discuss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6169038" y="1640185"/>
            <a:ext cx="25074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  <a:latin typeface="+mn-lt"/>
              </a:rPr>
              <a:t>test in model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6169038" y="2852936"/>
            <a:ext cx="17331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  <a:latin typeface="+mn-lt"/>
              </a:rPr>
              <a:t>plot, test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6169038" y="2276872"/>
            <a:ext cx="2257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  <a:latin typeface="+mn-lt"/>
              </a:rPr>
              <a:t>add splines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C34DF9CF-2872-4984-8BC4-80C3BB73FE01}"/>
              </a:ext>
            </a:extLst>
          </p:cNvPr>
          <p:cNvSpPr txBox="1"/>
          <p:nvPr/>
        </p:nvSpPr>
        <p:spPr>
          <a:xfrm>
            <a:off x="899592" y="4316452"/>
            <a:ext cx="6840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When will the </a:t>
            </a:r>
          </a:p>
          <a:p>
            <a:pPr algn="ctr"/>
            <a:r>
              <a:rPr lang="en-US" dirty="0">
                <a:solidFill>
                  <a:srgbClr val="FF0000"/>
                </a:solidFill>
                <a:latin typeface="+mn-lt"/>
              </a:rPr>
              <a:t>birth weight of one child </a:t>
            </a:r>
          </a:p>
          <a:p>
            <a:pPr algn="ctr"/>
            <a:r>
              <a:rPr lang="en-US" dirty="0">
                <a:latin typeface="+mn-lt"/>
              </a:rPr>
              <a:t>depend on </a:t>
            </a:r>
          </a:p>
          <a:p>
            <a:pPr algn="ctr"/>
            <a:r>
              <a:rPr lang="en-US" dirty="0">
                <a:solidFill>
                  <a:srgbClr val="FF0000"/>
                </a:solidFill>
                <a:latin typeface="+mn-lt"/>
              </a:rPr>
              <a:t>the birth weight of another</a:t>
            </a:r>
            <a:r>
              <a:rPr lang="en-US" dirty="0">
                <a:latin typeface="+mn-lt"/>
              </a:rPr>
              <a:t>?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A64B2FBA-A840-462E-90AD-0AFAD01E6705}"/>
              </a:ext>
            </a:extLst>
          </p:cNvPr>
          <p:cNvSpPr txBox="1"/>
          <p:nvPr/>
        </p:nvSpPr>
        <p:spPr>
          <a:xfrm>
            <a:off x="2474253" y="3717032"/>
            <a:ext cx="36872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Dependent residuals?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34EAA08-9ECD-4A9B-85A9-56523EC59B64}"/>
              </a:ext>
            </a:extLst>
          </p:cNvPr>
          <p:cNvSpPr txBox="1"/>
          <p:nvPr/>
        </p:nvSpPr>
        <p:spPr>
          <a:xfrm>
            <a:off x="3275856" y="5909210"/>
            <a:ext cx="18117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Siblings, twins</a:t>
            </a:r>
          </a:p>
        </p:txBody>
      </p:sp>
    </p:spTree>
    <p:extLst>
      <p:ext uri="{BB962C8B-B14F-4D97-AF65-F5344CB8AC3E}">
        <p14:creationId xmlns:p14="http://schemas.microsoft.com/office/powerpoint/2010/main" val="398711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3" grpId="0"/>
      <p:bldP spid="2" grpId="0"/>
      <p:bldP spid="3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704" y="404663"/>
            <a:ext cx="5539280" cy="3672409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Dependent residuals</a:t>
            </a:r>
          </a:p>
          <a:p>
            <a:pPr lvl="1" eaLnBrk="1" hangingPunct="1">
              <a:buFontTx/>
              <a:buNone/>
              <a:defRPr/>
            </a:pPr>
            <a:r>
              <a:rPr lang="en-US" dirty="0">
                <a:solidFill>
                  <a:srgbClr val="008000"/>
                </a:solidFill>
              </a:rPr>
              <a:t>,</a:t>
            </a:r>
            <a:r>
              <a:rPr lang="en-US" dirty="0" err="1">
                <a:solidFill>
                  <a:srgbClr val="008000"/>
                </a:solidFill>
              </a:rPr>
              <a:t>vce</a:t>
            </a:r>
            <a:r>
              <a:rPr lang="en-US" dirty="0">
                <a:solidFill>
                  <a:srgbClr val="008000"/>
                </a:solidFill>
              </a:rPr>
              <a:t>(cluster</a:t>
            </a:r>
            <a:r>
              <a:rPr lang="en-US" dirty="0">
                <a:solidFill>
                  <a:srgbClr val="009900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var</a:t>
            </a:r>
            <a:r>
              <a:rPr lang="en-US" dirty="0">
                <a:solidFill>
                  <a:srgbClr val="009900"/>
                </a:solidFill>
              </a:rPr>
              <a:t>) or mixed models</a:t>
            </a:r>
          </a:p>
          <a:p>
            <a:pPr eaLnBrk="1" hangingPunct="1">
              <a:defRPr/>
            </a:pPr>
            <a:r>
              <a:rPr lang="en-US" dirty="0"/>
              <a:t>Interactions</a:t>
            </a:r>
          </a:p>
          <a:p>
            <a:pPr marL="457200" lvl="1" indent="0" eaLnBrk="1" hangingPunct="1">
              <a:buNone/>
              <a:defRPr/>
            </a:pPr>
            <a:r>
              <a:rPr lang="en-US" dirty="0">
                <a:solidFill>
                  <a:srgbClr val="009900"/>
                </a:solidFill>
              </a:rPr>
              <a:t>Add interaction term</a:t>
            </a:r>
          </a:p>
          <a:p>
            <a:pPr eaLnBrk="1" hangingPunct="1">
              <a:defRPr/>
            </a:pPr>
            <a:r>
              <a:rPr lang="en-US" dirty="0"/>
              <a:t>Non linear effects</a:t>
            </a:r>
          </a:p>
          <a:p>
            <a:pPr lvl="1" eaLnBrk="1" hangingPunct="1">
              <a:buFontTx/>
              <a:buNone/>
              <a:defRPr/>
            </a:pPr>
            <a:r>
              <a:rPr lang="en-US" dirty="0">
                <a:solidFill>
                  <a:srgbClr val="009900"/>
                </a:solidFill>
              </a:rPr>
              <a:t>Add </a:t>
            </a:r>
            <a:r>
              <a:rPr lang="en-US" sz="2000" dirty="0">
                <a:solidFill>
                  <a:srgbClr val="009900"/>
                </a:solidFill>
              </a:rPr>
              <a:t>polynomial or</a:t>
            </a:r>
            <a:r>
              <a:rPr lang="en-US" dirty="0">
                <a:solidFill>
                  <a:srgbClr val="009900"/>
                </a:solidFill>
              </a:rPr>
              <a:t> spline</a:t>
            </a:r>
          </a:p>
        </p:txBody>
      </p:sp>
      <p:sp>
        <p:nvSpPr>
          <p:cNvPr id="54274" name="Date Placeholder 3"/>
          <p:cNvSpPr>
            <a:spLocks noGrp="1"/>
          </p:cNvSpPr>
          <p:nvPr>
            <p:ph type="dt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9508969-C72C-490C-B157-E36941CB3B6E}" type="datetime7">
              <a:rPr lang="en-US" sz="1400" smtClean="0"/>
              <a:pPr/>
              <a:t>Mar-23</a:t>
            </a:fld>
            <a:endParaRPr lang="en-US" sz="1400" dirty="0"/>
          </a:p>
        </p:txBody>
      </p:sp>
      <p:sp>
        <p:nvSpPr>
          <p:cNvPr id="54275" name="Footer Placeholder 4"/>
          <p:cNvSpPr>
            <a:spLocks noGrp="1"/>
          </p:cNvSpPr>
          <p:nvPr>
            <p:ph type="ftr" sz="quarter" idx="11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dirty="0"/>
              <a:t>H.S.</a:t>
            </a:r>
          </a:p>
        </p:txBody>
      </p:sp>
      <p:sp>
        <p:nvSpPr>
          <p:cNvPr id="54276" name="Slide Number Placeholder 5"/>
          <p:cNvSpPr>
            <a:spLocks noGrp="1"/>
          </p:cNvSpPr>
          <p:nvPr>
            <p:ph type="sldNum" sz="quarter" idx="12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B2C3646-BEDF-4B7B-B6C3-29B46041E9E4}" type="slidenum">
              <a:rPr lang="en-US" sz="1400" smtClean="0"/>
              <a:pPr/>
              <a:t>29</a:t>
            </a:fld>
            <a:endParaRPr lang="en-US" sz="1400" dirty="0"/>
          </a:p>
        </p:txBody>
      </p:sp>
      <p:sp>
        <p:nvSpPr>
          <p:cNvPr id="54277" name="Rectangle 2"/>
          <p:cNvSpPr>
            <a:spLocks noGrp="1" noChangeArrowheads="1"/>
          </p:cNvSpPr>
          <p:nvPr>
            <p:ph type="title"/>
          </p:nvPr>
        </p:nvSpPr>
        <p:spPr>
          <a:xfrm>
            <a:off x="5222304" y="44624"/>
            <a:ext cx="3886200" cy="879772"/>
          </a:xfrm>
        </p:spPr>
        <p:txBody>
          <a:bodyPr/>
          <a:lstStyle/>
          <a:p>
            <a:pPr eaLnBrk="1" hangingPunct="1"/>
            <a:r>
              <a:rPr lang="en-US" dirty="0"/>
              <a:t>If violations </a:t>
            </a:r>
            <a:br>
              <a:rPr lang="en-US" dirty="0"/>
            </a:br>
            <a:r>
              <a:rPr lang="en-US" dirty="0"/>
              <a:t>of assumptions</a:t>
            </a:r>
          </a:p>
        </p:txBody>
      </p:sp>
      <p:pic>
        <p:nvPicPr>
          <p:cNvPr id="14746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1689100"/>
            <a:ext cx="3536950" cy="258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46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4270375"/>
            <a:ext cx="3536950" cy="258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5400" y="4841776"/>
            <a:ext cx="5393184" cy="603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3000">
                <a:solidFill>
                  <a:srgbClr val="154987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600">
                <a:solidFill>
                  <a:srgbClr val="154987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154987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54987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kern="0" dirty="0"/>
              <a:t>Non-constant variance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67800" y="5373216"/>
            <a:ext cx="5393184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3000">
                <a:solidFill>
                  <a:srgbClr val="154987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600">
                <a:solidFill>
                  <a:srgbClr val="154987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154987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54987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9pPr>
          </a:lstStyle>
          <a:p>
            <a:pPr lvl="1" eaLnBrk="1" hangingPunct="1">
              <a:buFontTx/>
              <a:buNone/>
              <a:defRPr/>
            </a:pPr>
            <a:r>
              <a:rPr lang="en-US" kern="0" dirty="0">
                <a:solidFill>
                  <a:srgbClr val="009900"/>
                </a:solidFill>
              </a:rPr>
              <a:t>Use robust variance estimation</a:t>
            </a:r>
          </a:p>
          <a:p>
            <a:pPr lvl="1" eaLnBrk="1" hangingPunct="1">
              <a:buFontTx/>
              <a:buNone/>
              <a:defRPr/>
            </a:pPr>
            <a:r>
              <a:rPr lang="en-US" kern="0" dirty="0">
                <a:solidFill>
                  <a:srgbClr val="0066FF"/>
                </a:solidFill>
              </a:rPr>
              <a:t>regress</a:t>
            </a:r>
            <a:r>
              <a:rPr lang="en-US" kern="0" dirty="0">
                <a:solidFill>
                  <a:srgbClr val="009900"/>
                </a:solidFill>
              </a:rPr>
              <a:t> </a:t>
            </a:r>
            <a:r>
              <a:rPr lang="en-US" kern="0" dirty="0">
                <a:solidFill>
                  <a:schemeClr val="tx1"/>
                </a:solidFill>
              </a:rPr>
              <a:t>y x,</a:t>
            </a:r>
            <a:r>
              <a:rPr lang="en-US" kern="0" dirty="0">
                <a:solidFill>
                  <a:srgbClr val="009900"/>
                </a:solidFill>
              </a:rPr>
              <a:t> robust</a:t>
            </a:r>
          </a:p>
        </p:txBody>
      </p:sp>
      <p:sp>
        <p:nvSpPr>
          <p:cNvPr id="2" name="Pil høyre 1"/>
          <p:cNvSpPr/>
          <p:nvPr/>
        </p:nvSpPr>
        <p:spPr bwMode="auto">
          <a:xfrm>
            <a:off x="4572000" y="2924944"/>
            <a:ext cx="720080" cy="288032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Pil høyre 11"/>
          <p:cNvSpPr/>
          <p:nvPr/>
        </p:nvSpPr>
        <p:spPr bwMode="auto">
          <a:xfrm>
            <a:off x="4572000" y="5013176"/>
            <a:ext cx="720080" cy="288032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710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 bldLvl="2"/>
      <p:bldP spid="9" grpId="0" build="p" bldLvl="2"/>
      <p:bldP spid="10" grpId="0" build="p" bldLvl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Interaction</a:t>
            </a:r>
            <a:br>
              <a:rPr lang="nb-NO" dirty="0"/>
            </a:br>
            <a:r>
              <a:rPr lang="nb-NO" sz="2000" dirty="0" err="1"/>
              <a:t>only</a:t>
            </a:r>
            <a:r>
              <a:rPr lang="nb-NO" sz="2000" dirty="0"/>
              <a:t> linear </a:t>
            </a:r>
            <a:r>
              <a:rPr lang="nb-NO" sz="2000" dirty="0" err="1"/>
              <a:t>effects</a:t>
            </a:r>
            <a:endParaRPr lang="nb-NO" sz="20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94D8D4-D723-4E3C-8148-0CBA78484A06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C7898-3D8E-4649-9149-945A60C0C0F5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8745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Interaction</a:t>
            </a:r>
            <a:endParaRPr lang="en-US" sz="1600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251520" y="1066800"/>
            <a:ext cx="8568952" cy="5486400"/>
          </a:xfrm>
        </p:spPr>
        <p:txBody>
          <a:bodyPr/>
          <a:lstStyle/>
          <a:p>
            <a:r>
              <a:rPr lang="en-US" dirty="0"/>
              <a:t>Interaction: </a:t>
            </a:r>
            <a:r>
              <a:rPr lang="en-US" dirty="0">
                <a:solidFill>
                  <a:srgbClr val="FF0000"/>
                </a:solidFill>
              </a:rPr>
              <a:t>combined</a:t>
            </a:r>
            <a:r>
              <a:rPr lang="en-US" dirty="0"/>
              <a:t> effect of two variables</a:t>
            </a:r>
          </a:p>
          <a:p>
            <a:r>
              <a:rPr lang="en-US" dirty="0"/>
              <a:t>Example</a:t>
            </a:r>
          </a:p>
          <a:p>
            <a:pPr marL="457200" lvl="1" indent="0">
              <a:buNone/>
            </a:pPr>
            <a:r>
              <a:rPr lang="en-US" sz="2000" dirty="0"/>
              <a:t>y= b</a:t>
            </a:r>
            <a:r>
              <a:rPr lang="en-US" sz="2000" baseline="-25000" dirty="0"/>
              <a:t>0</a:t>
            </a:r>
            <a:r>
              <a:rPr lang="en-US" sz="2000" dirty="0"/>
              <a:t>+b</a:t>
            </a:r>
            <a:r>
              <a:rPr lang="en-US" sz="2000" baseline="-25000" dirty="0"/>
              <a:t>1</a:t>
            </a:r>
            <a:r>
              <a:rPr lang="en-US" sz="2000" dirty="0"/>
              <a:t>x+b</a:t>
            </a:r>
            <a:r>
              <a:rPr lang="en-US" sz="2000" baseline="-25000" dirty="0"/>
              <a:t>2</a:t>
            </a:r>
            <a:r>
              <a:rPr lang="en-US" sz="2000" dirty="0"/>
              <a:t>sex		</a:t>
            </a:r>
            <a:r>
              <a:rPr lang="en-US" sz="2000" dirty="0">
                <a:solidFill>
                  <a:srgbClr val="008000"/>
                </a:solidFill>
              </a:rPr>
              <a:t>effect of x does not depend on sex</a:t>
            </a:r>
          </a:p>
          <a:p>
            <a:pPr marL="457200" lvl="1" indent="0">
              <a:buNone/>
            </a:pPr>
            <a:r>
              <a:rPr lang="en-US" sz="2000" dirty="0"/>
              <a:t>y= b</a:t>
            </a:r>
            <a:r>
              <a:rPr lang="en-US" sz="2000" baseline="-25000" dirty="0"/>
              <a:t>0</a:t>
            </a:r>
            <a:r>
              <a:rPr lang="en-US" sz="2000" dirty="0"/>
              <a:t>+b</a:t>
            </a:r>
            <a:r>
              <a:rPr lang="en-US" sz="2000" baseline="-25000" dirty="0"/>
              <a:t>1</a:t>
            </a:r>
            <a:r>
              <a:rPr lang="en-US" sz="2000" dirty="0"/>
              <a:t>x+b</a:t>
            </a:r>
            <a:r>
              <a:rPr lang="en-US" sz="2000" baseline="-25000" dirty="0"/>
              <a:t>2</a:t>
            </a:r>
            <a:r>
              <a:rPr lang="en-US" sz="2000" dirty="0"/>
              <a:t>sex+ b</a:t>
            </a:r>
            <a:r>
              <a:rPr lang="en-US" sz="2000" baseline="-25000" dirty="0"/>
              <a:t>3</a:t>
            </a:r>
            <a:r>
              <a:rPr lang="en-US" sz="2000" dirty="0"/>
              <a:t>x∙sex	</a:t>
            </a:r>
            <a:r>
              <a:rPr lang="en-US" sz="2000" dirty="0">
                <a:solidFill>
                  <a:srgbClr val="008000"/>
                </a:solidFill>
              </a:rPr>
              <a:t>effect of x depends on sex (interaction)</a:t>
            </a:r>
          </a:p>
          <a:p>
            <a:r>
              <a:rPr lang="en-US" dirty="0"/>
              <a:t>Test 	</a:t>
            </a:r>
          </a:p>
          <a:p>
            <a:pPr lvl="1"/>
            <a:r>
              <a:rPr lang="en-US" sz="2200" dirty="0"/>
              <a:t>Interaction if b</a:t>
            </a:r>
            <a:r>
              <a:rPr lang="en-US" sz="2200" baseline="-25000" dirty="0"/>
              <a:t>3</a:t>
            </a:r>
            <a:r>
              <a:rPr lang="en-US" sz="2200" dirty="0"/>
              <a:t>≠0</a:t>
            </a:r>
          </a:p>
          <a:p>
            <a:r>
              <a:rPr lang="en-US" sz="2400" dirty="0"/>
              <a:t>Scale</a:t>
            </a:r>
          </a:p>
          <a:p>
            <a:pPr lvl="1"/>
            <a:r>
              <a:rPr lang="en-US" sz="2000" dirty="0"/>
              <a:t>Linear models			</a:t>
            </a:r>
            <a:r>
              <a:rPr lang="en-US" sz="2000" dirty="0">
                <a:solidFill>
                  <a:srgbClr val="008000"/>
                </a:solidFill>
              </a:rPr>
              <a:t>additive</a:t>
            </a:r>
          </a:p>
          <a:p>
            <a:pPr lvl="1"/>
            <a:r>
              <a:rPr lang="en-US" sz="2000" dirty="0"/>
              <a:t>Logistic, Poisson, Cox		</a:t>
            </a:r>
            <a:r>
              <a:rPr lang="en-US" sz="2000" dirty="0">
                <a:solidFill>
                  <a:srgbClr val="008000"/>
                </a:solidFill>
              </a:rPr>
              <a:t>multiplicative 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Interaction is scale dependent</a:t>
            </a:r>
          </a:p>
          <a:p>
            <a:pPr lvl="2"/>
            <a:r>
              <a:rPr lang="en-US" sz="1800" i="1" dirty="0">
                <a:solidFill>
                  <a:schemeClr val="tx1"/>
                </a:solidFill>
              </a:rPr>
              <a:t>No interaction on the additive scale implies interaction on other scales 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009F7E-BADF-4A51-86FF-0F8744F7AF13}" type="datetime7">
              <a:rPr lang="en-US" smtClean="0"/>
              <a:pPr>
                <a:defRPr/>
              </a:pPr>
              <a:t>Mar-23</a:t>
            </a:fld>
            <a:endParaRPr lang="en-US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H.S.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C7898-3D8E-4649-9149-945A60C0C0F5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3359DFCA-ECE5-4711-BCC1-B912F26EC333}"/>
              </a:ext>
            </a:extLst>
          </p:cNvPr>
          <p:cNvCxnSpPr/>
          <p:nvPr/>
        </p:nvCxnSpPr>
        <p:spPr bwMode="auto">
          <a:xfrm flipV="1">
            <a:off x="2771800" y="2996952"/>
            <a:ext cx="216024" cy="7920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030313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3212976"/>
            <a:ext cx="7772400" cy="3340224"/>
          </a:xfrm>
        </p:spPr>
        <p:txBody>
          <a:bodyPr/>
          <a:lstStyle/>
          <a:p>
            <a:pPr marL="0" indent="0" algn="ctr">
              <a:buNone/>
            </a:pPr>
            <a:r>
              <a:rPr lang="en-US" i="1" dirty="0"/>
              <a:t>Syntax</a:t>
            </a:r>
          </a:p>
          <a:p>
            <a:pPr marL="0" indent="0" algn="ctr">
              <a:buNone/>
            </a:pPr>
            <a:r>
              <a:rPr lang="en-US" i="1" dirty="0"/>
              <a:t>“</a:t>
            </a:r>
            <a:r>
              <a:rPr lang="en-US" i="1" dirty="0">
                <a:solidFill>
                  <a:srgbClr val="0000FF"/>
                </a:solidFill>
              </a:rPr>
              <a:t>Interaction</a:t>
            </a:r>
            <a:r>
              <a:rPr lang="en-US" i="1" dirty="0"/>
              <a:t>”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2830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44624"/>
            <a:ext cx="7772400" cy="609600"/>
          </a:xfrm>
        </p:spPr>
        <p:txBody>
          <a:bodyPr/>
          <a:lstStyle/>
          <a:p>
            <a:r>
              <a:rPr lang="en-US" dirty="0"/>
              <a:t>Interaction </a:t>
            </a:r>
            <a:r>
              <a:rPr lang="en-US" sz="1800" dirty="0"/>
              <a:t>(only linear effects)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7504" y="836713"/>
            <a:ext cx="8350696" cy="863780"/>
          </a:xfrm>
        </p:spPr>
        <p:txBody>
          <a:bodyPr/>
          <a:lstStyle/>
          <a:p>
            <a:r>
              <a:rPr lang="en-US" dirty="0"/>
              <a:t>Add interaction terms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Show results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54B5A1-76C3-4953-B0E6-FEA12FEDDB95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sp>
        <p:nvSpPr>
          <p:cNvPr id="7" name="TekstSylinder 6"/>
          <p:cNvSpPr txBox="1"/>
          <p:nvPr/>
        </p:nvSpPr>
        <p:spPr>
          <a:xfrm>
            <a:off x="511849" y="1300698"/>
            <a:ext cx="78694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66FF"/>
                </a:solidFill>
                <a:latin typeface="+mn-lt"/>
              </a:rPr>
              <a:t>regress </a:t>
            </a:r>
            <a:r>
              <a:rPr lang="en-US" sz="2000" dirty="0" err="1">
                <a:solidFill>
                  <a:srgbClr val="0066FF"/>
                </a:solidFill>
                <a:latin typeface="+mn-lt"/>
              </a:rPr>
              <a:t>bw</a:t>
            </a:r>
            <a:r>
              <a:rPr lang="en-US" sz="2000" dirty="0">
                <a:solidFill>
                  <a:srgbClr val="0066FF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rgbClr val="0066FF"/>
                </a:solidFill>
                <a:latin typeface="+mn-lt"/>
              </a:rPr>
              <a:t>c.</a:t>
            </a:r>
            <a:r>
              <a:rPr lang="en-US" sz="2000" dirty="0" err="1">
                <a:latin typeface="+mn-lt"/>
              </a:rPr>
              <a:t>gest</a:t>
            </a:r>
            <a:r>
              <a:rPr lang="en-US" sz="2000" dirty="0">
                <a:latin typeface="+mn-lt"/>
              </a:rPr>
              <a:t>##</a:t>
            </a:r>
            <a:r>
              <a:rPr lang="en-US" sz="2000" dirty="0" err="1">
                <a:solidFill>
                  <a:srgbClr val="0066FF"/>
                </a:solidFill>
                <a:latin typeface="+mn-lt"/>
              </a:rPr>
              <a:t>i.</a:t>
            </a:r>
            <a:r>
              <a:rPr lang="en-US" sz="2000" dirty="0" err="1">
                <a:latin typeface="+mn-lt"/>
              </a:rPr>
              <a:t>sex</a:t>
            </a:r>
            <a:r>
              <a:rPr lang="en-US" sz="2000" dirty="0">
                <a:solidFill>
                  <a:srgbClr val="00B0F0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rgbClr val="0066FF"/>
                </a:solidFill>
                <a:latin typeface="+mn-lt"/>
              </a:rPr>
              <a:t>i.</a:t>
            </a:r>
            <a:r>
              <a:rPr lang="en-US" sz="2000" dirty="0" err="1">
                <a:latin typeface="+mn-lt"/>
              </a:rPr>
              <a:t>educ</a:t>
            </a:r>
            <a:r>
              <a:rPr lang="en-US" sz="2000" dirty="0">
                <a:latin typeface="+mn-lt"/>
              </a:rPr>
              <a:t>		</a:t>
            </a:r>
            <a:r>
              <a:rPr lang="en-US" sz="2000" dirty="0">
                <a:solidFill>
                  <a:srgbClr val="008000"/>
                </a:solidFill>
                <a:latin typeface="+mn-lt"/>
              </a:rPr>
              <a:t>main + gest-sex interaction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511849" y="2852936"/>
            <a:ext cx="72412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66FF"/>
                </a:solidFill>
                <a:latin typeface="+mn-lt"/>
              </a:rPr>
              <a:t>margins,</a:t>
            </a:r>
            <a:r>
              <a:rPr lang="en-US" sz="2000" dirty="0">
                <a:solidFill>
                  <a:srgbClr val="00B0F0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rgbClr val="008000"/>
                </a:solidFill>
                <a:latin typeface="+mn-lt"/>
              </a:rPr>
              <a:t>dydx</a:t>
            </a:r>
            <a:r>
              <a:rPr lang="en-US" sz="2000" dirty="0">
                <a:solidFill>
                  <a:srgbClr val="008000"/>
                </a:solidFill>
                <a:latin typeface="+mn-lt"/>
              </a:rPr>
              <a:t>(</a:t>
            </a:r>
            <a:r>
              <a:rPr lang="en-US" sz="2000" dirty="0">
                <a:latin typeface="+mn-lt"/>
              </a:rPr>
              <a:t>gest</a:t>
            </a:r>
            <a:r>
              <a:rPr lang="en-US" sz="2000" dirty="0">
                <a:solidFill>
                  <a:srgbClr val="008000"/>
                </a:solidFill>
                <a:latin typeface="+mn-lt"/>
              </a:rPr>
              <a:t>) at(</a:t>
            </a:r>
            <a:r>
              <a:rPr lang="en-US" sz="2000" dirty="0">
                <a:latin typeface="+mn-lt"/>
              </a:rPr>
              <a:t>sex</a:t>
            </a:r>
            <a:r>
              <a:rPr lang="en-US" sz="2000" dirty="0">
                <a:solidFill>
                  <a:srgbClr val="008000"/>
                </a:solidFill>
                <a:latin typeface="+mn-lt"/>
              </a:rPr>
              <a:t>=0)</a:t>
            </a:r>
            <a:r>
              <a:rPr lang="en-US" sz="2000" dirty="0">
                <a:solidFill>
                  <a:srgbClr val="00B0F0"/>
                </a:solidFill>
                <a:latin typeface="+mn-lt"/>
              </a:rPr>
              <a:t>		</a:t>
            </a:r>
            <a:r>
              <a:rPr lang="en-US" sz="2000" dirty="0">
                <a:solidFill>
                  <a:srgbClr val="008000"/>
                </a:solidFill>
                <a:latin typeface="+mn-lt"/>
              </a:rPr>
              <a:t>effect of gest for boys</a:t>
            </a:r>
          </a:p>
          <a:p>
            <a:r>
              <a:rPr lang="en-US" sz="2000" dirty="0">
                <a:solidFill>
                  <a:srgbClr val="0066FF"/>
                </a:solidFill>
                <a:latin typeface="+mn-lt"/>
              </a:rPr>
              <a:t>margins,</a:t>
            </a:r>
            <a:r>
              <a:rPr lang="en-US" sz="2000" dirty="0">
                <a:solidFill>
                  <a:srgbClr val="00B0F0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rgbClr val="008000"/>
                </a:solidFill>
                <a:latin typeface="+mn-lt"/>
              </a:rPr>
              <a:t>dydx</a:t>
            </a:r>
            <a:r>
              <a:rPr lang="en-US" sz="2000" dirty="0">
                <a:solidFill>
                  <a:srgbClr val="008000"/>
                </a:solidFill>
                <a:latin typeface="+mn-lt"/>
              </a:rPr>
              <a:t>(</a:t>
            </a:r>
            <a:r>
              <a:rPr lang="en-US" sz="2000" dirty="0">
                <a:latin typeface="+mn-lt"/>
              </a:rPr>
              <a:t>gest</a:t>
            </a:r>
            <a:r>
              <a:rPr lang="en-US" sz="2000" dirty="0">
                <a:solidFill>
                  <a:srgbClr val="008000"/>
                </a:solidFill>
                <a:latin typeface="+mn-lt"/>
              </a:rPr>
              <a:t>) at(</a:t>
            </a:r>
            <a:r>
              <a:rPr lang="en-US" sz="2000" dirty="0">
                <a:latin typeface="+mn-lt"/>
              </a:rPr>
              <a:t>sex</a:t>
            </a:r>
            <a:r>
              <a:rPr lang="en-US" sz="2000" dirty="0">
                <a:solidFill>
                  <a:srgbClr val="008000"/>
                </a:solidFill>
                <a:latin typeface="+mn-lt"/>
              </a:rPr>
              <a:t>=1)</a:t>
            </a:r>
            <a:r>
              <a:rPr lang="en-US" sz="2000" dirty="0">
                <a:solidFill>
                  <a:srgbClr val="00B0F0"/>
                </a:solidFill>
                <a:latin typeface="+mn-lt"/>
              </a:rPr>
              <a:t>		</a:t>
            </a:r>
            <a:r>
              <a:rPr lang="en-US" sz="2000" dirty="0">
                <a:solidFill>
                  <a:srgbClr val="008000"/>
                </a:solidFill>
                <a:latin typeface="+mn-lt"/>
              </a:rPr>
              <a:t>effect of gest for girls</a:t>
            </a:r>
          </a:p>
        </p:txBody>
      </p:sp>
    </p:spTree>
    <p:extLst>
      <p:ext uri="{BB962C8B-B14F-4D97-AF65-F5344CB8AC3E}">
        <p14:creationId xmlns:p14="http://schemas.microsoft.com/office/powerpoint/2010/main" val="370063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Non-linear</a:t>
            </a:r>
            <a:r>
              <a:rPr lang="nb-NO" dirty="0"/>
              <a:t> </a:t>
            </a:r>
            <a:r>
              <a:rPr lang="nb-NO" dirty="0" err="1"/>
              <a:t>effects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94D8D4-D723-4E3C-8148-0CBA78484A06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C7898-3D8E-4649-9149-945A60C0C0F5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>
          <a:xfrm>
            <a:off x="685800" y="-27384"/>
            <a:ext cx="7772400" cy="762000"/>
          </a:xfrm>
        </p:spPr>
        <p:txBody>
          <a:bodyPr/>
          <a:lstStyle/>
          <a:p>
            <a:r>
              <a:rPr lang="en-US" dirty="0"/>
              <a:t>Smoothers </a:t>
            </a:r>
            <a:r>
              <a:rPr lang="en-US" sz="1800" dirty="0"/>
              <a:t>in regressions</a:t>
            </a:r>
          </a:p>
        </p:txBody>
      </p:sp>
      <p:sp>
        <p:nvSpPr>
          <p:cNvPr id="8" name="Plassholder for innhold 7"/>
          <p:cNvSpPr>
            <a:spLocks noGrp="1"/>
          </p:cNvSpPr>
          <p:nvPr>
            <p:ph idx="1"/>
          </p:nvPr>
        </p:nvSpPr>
        <p:spPr>
          <a:xfrm>
            <a:off x="72008" y="734616"/>
            <a:ext cx="4495800" cy="1110208"/>
          </a:xfrm>
        </p:spPr>
        <p:txBody>
          <a:bodyPr/>
          <a:lstStyle/>
          <a:p>
            <a:r>
              <a:rPr lang="en-US" dirty="0"/>
              <a:t>Polynomials</a:t>
            </a:r>
          </a:p>
          <a:p>
            <a:pPr lvl="1"/>
            <a:r>
              <a:rPr lang="en-US" dirty="0"/>
              <a:t>x, x</a:t>
            </a:r>
            <a:r>
              <a:rPr lang="en-US" baseline="30000" dirty="0"/>
              <a:t>2, </a:t>
            </a:r>
            <a:r>
              <a:rPr lang="en-US" dirty="0"/>
              <a:t>x</a:t>
            </a:r>
            <a:r>
              <a:rPr lang="en-US" baseline="30000" dirty="0"/>
              <a:t>3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AE3F92B-D899-41FC-A87A-8E2F3D54C080}" type="datetime7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Mar-23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62A169-C28C-4DAE-AD86-799A7935B87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cxnSp>
        <p:nvCxnSpPr>
          <p:cNvPr id="10" name="Rett linje 9"/>
          <p:cNvCxnSpPr/>
          <p:nvPr/>
        </p:nvCxnSpPr>
        <p:spPr bwMode="auto">
          <a:xfrm flipV="1">
            <a:off x="5292080" y="1146174"/>
            <a:ext cx="648072" cy="36004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Frihåndsform 12"/>
          <p:cNvSpPr/>
          <p:nvPr/>
        </p:nvSpPr>
        <p:spPr bwMode="auto">
          <a:xfrm>
            <a:off x="7194620" y="1155171"/>
            <a:ext cx="834013" cy="381891"/>
          </a:xfrm>
          <a:custGeom>
            <a:avLst/>
            <a:gdLst>
              <a:gd name="connsiteX0" fmla="*/ 0 w 834013"/>
              <a:gd name="connsiteY0" fmla="*/ 381891 h 381891"/>
              <a:gd name="connsiteX1" fmla="*/ 331595 w 834013"/>
              <a:gd name="connsiteY1" fmla="*/ 53 h 381891"/>
              <a:gd name="connsiteX2" fmla="*/ 552659 w 834013"/>
              <a:gd name="connsiteY2" fmla="*/ 351746 h 381891"/>
              <a:gd name="connsiteX3" fmla="*/ 834013 w 834013"/>
              <a:gd name="connsiteY3" fmla="*/ 40247 h 38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4013" h="381891">
                <a:moveTo>
                  <a:pt x="0" y="381891"/>
                </a:moveTo>
                <a:cubicBezTo>
                  <a:pt x="119742" y="193484"/>
                  <a:pt x="239485" y="5077"/>
                  <a:pt x="331595" y="53"/>
                </a:cubicBezTo>
                <a:cubicBezTo>
                  <a:pt x="423705" y="-4971"/>
                  <a:pt x="468923" y="345047"/>
                  <a:pt x="552659" y="351746"/>
                </a:cubicBezTo>
                <a:cubicBezTo>
                  <a:pt x="636395" y="358445"/>
                  <a:pt x="735204" y="199346"/>
                  <a:pt x="834013" y="40247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4" name="Frihåndsform 13"/>
          <p:cNvSpPr/>
          <p:nvPr/>
        </p:nvSpPr>
        <p:spPr bwMode="auto">
          <a:xfrm>
            <a:off x="6219774" y="1124744"/>
            <a:ext cx="512466" cy="341979"/>
          </a:xfrm>
          <a:custGeom>
            <a:avLst/>
            <a:gdLst>
              <a:gd name="connsiteX0" fmla="*/ 0 w 512466"/>
              <a:gd name="connsiteY0" fmla="*/ 341979 h 341979"/>
              <a:gd name="connsiteX1" fmla="*/ 291403 w 512466"/>
              <a:gd name="connsiteY1" fmla="*/ 335 h 341979"/>
              <a:gd name="connsiteX2" fmla="*/ 512466 w 512466"/>
              <a:gd name="connsiteY2" fmla="*/ 291737 h 341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2466" h="341979">
                <a:moveTo>
                  <a:pt x="0" y="341979"/>
                </a:moveTo>
                <a:cubicBezTo>
                  <a:pt x="102996" y="175344"/>
                  <a:pt x="205992" y="8709"/>
                  <a:pt x="291403" y="335"/>
                </a:cubicBezTo>
                <a:cubicBezTo>
                  <a:pt x="376814" y="-8039"/>
                  <a:pt x="444640" y="141849"/>
                  <a:pt x="512466" y="291737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5" name="Frihåndsform 24"/>
          <p:cNvSpPr/>
          <p:nvPr/>
        </p:nvSpPr>
        <p:spPr bwMode="auto">
          <a:xfrm>
            <a:off x="5496448" y="2132856"/>
            <a:ext cx="2049864" cy="778209"/>
          </a:xfrm>
          <a:custGeom>
            <a:avLst/>
            <a:gdLst>
              <a:gd name="connsiteX0" fmla="*/ 0 w 2049864"/>
              <a:gd name="connsiteY0" fmla="*/ 935255 h 935255"/>
              <a:gd name="connsiteX1" fmla="*/ 612950 w 2049864"/>
              <a:gd name="connsiteY1" fmla="*/ 824723 h 935255"/>
              <a:gd name="connsiteX2" fmla="*/ 1085222 w 2049864"/>
              <a:gd name="connsiteY2" fmla="*/ 483079 h 935255"/>
              <a:gd name="connsiteX3" fmla="*/ 1326383 w 2049864"/>
              <a:gd name="connsiteY3" fmla="*/ 81145 h 935255"/>
              <a:gd name="connsiteX4" fmla="*/ 1708220 w 2049864"/>
              <a:gd name="connsiteY4" fmla="*/ 20855 h 935255"/>
              <a:gd name="connsiteX5" fmla="*/ 2049864 w 2049864"/>
              <a:gd name="connsiteY5" fmla="*/ 342402 h 935255"/>
              <a:gd name="connsiteX6" fmla="*/ 2049864 w 2049864"/>
              <a:gd name="connsiteY6" fmla="*/ 342402 h 935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49864" h="935255">
                <a:moveTo>
                  <a:pt x="0" y="935255"/>
                </a:moveTo>
                <a:cubicBezTo>
                  <a:pt x="216040" y="917670"/>
                  <a:pt x="432080" y="900086"/>
                  <a:pt x="612950" y="824723"/>
                </a:cubicBezTo>
                <a:cubicBezTo>
                  <a:pt x="793820" y="749360"/>
                  <a:pt x="966317" y="607009"/>
                  <a:pt x="1085222" y="483079"/>
                </a:cubicBezTo>
                <a:cubicBezTo>
                  <a:pt x="1204127" y="359149"/>
                  <a:pt x="1222550" y="158182"/>
                  <a:pt x="1326383" y="81145"/>
                </a:cubicBezTo>
                <a:cubicBezTo>
                  <a:pt x="1430216" y="4108"/>
                  <a:pt x="1587640" y="-22688"/>
                  <a:pt x="1708220" y="20855"/>
                </a:cubicBezTo>
                <a:cubicBezTo>
                  <a:pt x="1828800" y="64398"/>
                  <a:pt x="2049864" y="342402"/>
                  <a:pt x="2049864" y="342402"/>
                </a:cubicBezTo>
                <a:lnTo>
                  <a:pt x="2049864" y="342402"/>
                </a:ln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4" name="Plassholder for innhold 7"/>
          <p:cNvSpPr txBox="1">
            <a:spLocks/>
          </p:cNvSpPr>
          <p:nvPr/>
        </p:nvSpPr>
        <p:spPr bwMode="auto">
          <a:xfrm>
            <a:off x="72008" y="3429000"/>
            <a:ext cx="4495800" cy="1605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3000">
                <a:solidFill>
                  <a:srgbClr val="154987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600">
                <a:solidFill>
                  <a:srgbClr val="154987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154987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54987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15498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Splines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15498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cubic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linear</a:t>
            </a:r>
          </a:p>
        </p:txBody>
      </p:sp>
      <p:sp>
        <p:nvSpPr>
          <p:cNvPr id="35" name="Plassholder for innhold 7"/>
          <p:cNvSpPr txBox="1">
            <a:spLocks/>
          </p:cNvSpPr>
          <p:nvPr/>
        </p:nvSpPr>
        <p:spPr bwMode="auto">
          <a:xfrm>
            <a:off x="72008" y="1975520"/>
            <a:ext cx="5364088" cy="1165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3000">
                <a:solidFill>
                  <a:srgbClr val="154987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600">
                <a:solidFill>
                  <a:srgbClr val="154987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154987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54987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15498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Fractional polynomials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15498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(2 of 8)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15498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x</a:t>
            </a:r>
            <a:r>
              <a:rPr kumimoji="0" lang="en-US" sz="2600" b="0" i="0" u="none" strike="noStrike" kern="0" cap="none" spc="0" normalizeH="0" baseline="30000" noProof="0" dirty="0">
                <a:ln>
                  <a:noFill/>
                </a:ln>
                <a:solidFill>
                  <a:srgbClr val="15498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-2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15498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x</a:t>
            </a:r>
            <a:r>
              <a:rPr kumimoji="0" lang="en-US" sz="2600" b="0" i="0" u="none" strike="noStrike" kern="0" cap="none" spc="0" normalizeH="0" baseline="30000" noProof="0" dirty="0">
                <a:ln>
                  <a:noFill/>
                </a:ln>
                <a:solidFill>
                  <a:srgbClr val="15498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-1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15498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x</a:t>
            </a:r>
            <a:r>
              <a:rPr kumimoji="0" lang="en-US" sz="2600" b="0" i="0" u="none" strike="noStrike" kern="0" cap="none" spc="0" normalizeH="0" baseline="30000" noProof="0" dirty="0">
                <a:ln>
                  <a:noFill/>
                </a:ln>
                <a:solidFill>
                  <a:srgbClr val="15498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-0.5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15498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log(x), x</a:t>
            </a:r>
            <a:r>
              <a:rPr kumimoji="0" lang="en-US" sz="2600" b="0" i="0" u="none" strike="noStrike" kern="0" cap="none" spc="0" normalizeH="0" baseline="30000" noProof="0" dirty="0">
                <a:ln>
                  <a:noFill/>
                </a:ln>
                <a:solidFill>
                  <a:srgbClr val="15498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0.5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15498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x, x</a:t>
            </a:r>
            <a:r>
              <a:rPr kumimoji="0" lang="en-US" sz="2600" b="0" i="0" u="none" strike="noStrike" kern="0" cap="none" spc="0" normalizeH="0" baseline="30000" noProof="0" dirty="0">
                <a:ln>
                  <a:noFill/>
                </a:ln>
                <a:solidFill>
                  <a:srgbClr val="15498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15498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x</a:t>
            </a:r>
            <a:r>
              <a:rPr kumimoji="0" lang="en-US" sz="2600" b="0" i="0" u="none" strike="noStrike" kern="0" cap="none" spc="0" normalizeH="0" baseline="30000" noProof="0" dirty="0">
                <a:ln>
                  <a:noFill/>
                </a:ln>
                <a:solidFill>
                  <a:srgbClr val="15498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endParaRPr kumimoji="0" lang="en-US" sz="2600" b="0" i="0" u="none" strike="noStrike" kern="0" cap="none" spc="0" normalizeH="0" baseline="0" noProof="0" dirty="0">
              <a:ln>
                <a:noFill/>
              </a:ln>
              <a:solidFill>
                <a:srgbClr val="15498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1" name="Rett linje 10"/>
          <p:cNvCxnSpPr/>
          <p:nvPr/>
        </p:nvCxnSpPr>
        <p:spPr bwMode="auto">
          <a:xfrm>
            <a:off x="5868144" y="3905200"/>
            <a:ext cx="0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Rett linje 30"/>
          <p:cNvCxnSpPr/>
          <p:nvPr/>
        </p:nvCxnSpPr>
        <p:spPr bwMode="auto">
          <a:xfrm>
            <a:off x="6588224" y="3905200"/>
            <a:ext cx="0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Rett linje 36"/>
          <p:cNvCxnSpPr/>
          <p:nvPr/>
        </p:nvCxnSpPr>
        <p:spPr bwMode="auto">
          <a:xfrm>
            <a:off x="7308304" y="3905200"/>
            <a:ext cx="0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Frihåndsform 14"/>
          <p:cNvSpPr/>
          <p:nvPr/>
        </p:nvSpPr>
        <p:spPr bwMode="auto">
          <a:xfrm>
            <a:off x="5878270" y="4016311"/>
            <a:ext cx="720969" cy="316927"/>
          </a:xfrm>
          <a:custGeom>
            <a:avLst/>
            <a:gdLst>
              <a:gd name="connsiteX0" fmla="*/ 0 w 720969"/>
              <a:gd name="connsiteY0" fmla="*/ 316927 h 316927"/>
              <a:gd name="connsiteX1" fmla="*/ 272562 w 720969"/>
              <a:gd name="connsiteY1" fmla="*/ 403 h 316927"/>
              <a:gd name="connsiteX2" fmla="*/ 720969 w 720969"/>
              <a:gd name="connsiteY2" fmla="*/ 264173 h 316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0969" h="316927">
                <a:moveTo>
                  <a:pt x="0" y="316927"/>
                </a:moveTo>
                <a:cubicBezTo>
                  <a:pt x="76200" y="163061"/>
                  <a:pt x="152401" y="9195"/>
                  <a:pt x="272562" y="403"/>
                </a:cubicBezTo>
                <a:cubicBezTo>
                  <a:pt x="392723" y="-8389"/>
                  <a:pt x="556846" y="127892"/>
                  <a:pt x="720969" y="264173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6" name="Frihåndsform 15"/>
          <p:cNvSpPr/>
          <p:nvPr/>
        </p:nvSpPr>
        <p:spPr bwMode="auto">
          <a:xfrm>
            <a:off x="6590447" y="4192561"/>
            <a:ext cx="720969" cy="326480"/>
          </a:xfrm>
          <a:custGeom>
            <a:avLst/>
            <a:gdLst>
              <a:gd name="connsiteX0" fmla="*/ 0 w 720969"/>
              <a:gd name="connsiteY0" fmla="*/ 87923 h 326480"/>
              <a:gd name="connsiteX1" fmla="*/ 413239 w 720969"/>
              <a:gd name="connsiteY1" fmla="*/ 325315 h 326480"/>
              <a:gd name="connsiteX2" fmla="*/ 720969 w 720969"/>
              <a:gd name="connsiteY2" fmla="*/ 0 h 32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0969" h="326480">
                <a:moveTo>
                  <a:pt x="0" y="87923"/>
                </a:moveTo>
                <a:cubicBezTo>
                  <a:pt x="146539" y="213946"/>
                  <a:pt x="293078" y="339969"/>
                  <a:pt x="413239" y="325315"/>
                </a:cubicBezTo>
                <a:cubicBezTo>
                  <a:pt x="533400" y="310661"/>
                  <a:pt x="627184" y="155330"/>
                  <a:pt x="720969" y="0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cxnSp>
        <p:nvCxnSpPr>
          <p:cNvPr id="18" name="Rett linje 17"/>
          <p:cNvCxnSpPr/>
          <p:nvPr/>
        </p:nvCxnSpPr>
        <p:spPr bwMode="auto">
          <a:xfrm flipV="1">
            <a:off x="7308304" y="3904035"/>
            <a:ext cx="142561" cy="29731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Rett linje 38"/>
          <p:cNvCxnSpPr/>
          <p:nvPr/>
        </p:nvCxnSpPr>
        <p:spPr bwMode="auto">
          <a:xfrm flipV="1">
            <a:off x="5712472" y="4333239"/>
            <a:ext cx="169365" cy="29204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kstSylinder 22"/>
          <p:cNvSpPr txBox="1"/>
          <p:nvPr/>
        </p:nvSpPr>
        <p:spPr>
          <a:xfrm>
            <a:off x="5951765" y="4553272"/>
            <a:ext cx="423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40" name="TekstSylinder 39"/>
          <p:cNvSpPr txBox="1"/>
          <p:nvPr/>
        </p:nvSpPr>
        <p:spPr>
          <a:xfrm>
            <a:off x="6724597" y="4553272"/>
            <a:ext cx="423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2</a:t>
            </a:r>
          </a:p>
        </p:txBody>
      </p:sp>
      <p:cxnSp>
        <p:nvCxnSpPr>
          <p:cNvPr id="42" name="Rett linje 41"/>
          <p:cNvCxnSpPr>
            <a:stCxn id="15" idx="1"/>
          </p:cNvCxnSpPr>
          <p:nvPr/>
        </p:nvCxnSpPr>
        <p:spPr bwMode="auto">
          <a:xfrm flipH="1">
            <a:off x="5709361" y="4016714"/>
            <a:ext cx="441471" cy="60856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Rett linje 42"/>
          <p:cNvCxnSpPr>
            <a:stCxn id="15" idx="1"/>
            <a:endCxn id="16" idx="1"/>
          </p:cNvCxnSpPr>
          <p:nvPr/>
        </p:nvCxnSpPr>
        <p:spPr bwMode="auto">
          <a:xfrm>
            <a:off x="6150832" y="4016714"/>
            <a:ext cx="852854" cy="50116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Rett linje 45"/>
          <p:cNvCxnSpPr>
            <a:stCxn id="16" idx="1"/>
          </p:cNvCxnSpPr>
          <p:nvPr/>
        </p:nvCxnSpPr>
        <p:spPr bwMode="auto">
          <a:xfrm flipV="1">
            <a:off x="7003686" y="3904035"/>
            <a:ext cx="437392" cy="61384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Rett linje 54"/>
          <p:cNvCxnSpPr>
            <a:cxnSpLocks/>
          </p:cNvCxnSpPr>
          <p:nvPr/>
        </p:nvCxnSpPr>
        <p:spPr bwMode="auto">
          <a:xfrm>
            <a:off x="0" y="4482708"/>
            <a:ext cx="493204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6" name="TekstSylinder 55"/>
          <p:cNvSpPr txBox="1"/>
          <p:nvPr/>
        </p:nvSpPr>
        <p:spPr>
          <a:xfrm>
            <a:off x="3419872" y="4509120"/>
            <a:ext cx="12811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estimates</a:t>
            </a:r>
          </a:p>
        </p:txBody>
      </p:sp>
      <p:sp>
        <p:nvSpPr>
          <p:cNvPr id="57" name="TekstSylinder 56"/>
          <p:cNvSpPr txBox="1"/>
          <p:nvPr/>
        </p:nvSpPr>
        <p:spPr>
          <a:xfrm>
            <a:off x="3419872" y="4001299"/>
            <a:ext cx="12682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only plots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3120711" y="6309320"/>
            <a:ext cx="59877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Govindarajulu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Malloy et al. 2009, Binder,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Sauerbrei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et al. 2013,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Kahan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Rushton et al. 2016)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53C8DFA9-F222-4DB5-9AF9-70975F436B1B}"/>
              </a:ext>
            </a:extLst>
          </p:cNvPr>
          <p:cNvSpPr txBox="1"/>
          <p:nvPr/>
        </p:nvSpPr>
        <p:spPr>
          <a:xfrm>
            <a:off x="5604422" y="3645024"/>
            <a:ext cx="5517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knots</a:t>
            </a:r>
          </a:p>
        </p:txBody>
      </p: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00145599-38FE-43B2-8B2B-F6D1114B2FD5}"/>
              </a:ext>
            </a:extLst>
          </p:cNvPr>
          <p:cNvGrpSpPr/>
          <p:nvPr/>
        </p:nvGrpSpPr>
        <p:grpSpPr>
          <a:xfrm>
            <a:off x="5220072" y="1916832"/>
            <a:ext cx="2592288" cy="1296144"/>
            <a:chOff x="5220072" y="1916832"/>
            <a:chExt cx="2592288" cy="1296144"/>
          </a:xfrm>
        </p:grpSpPr>
        <p:cxnSp>
          <p:nvCxnSpPr>
            <p:cNvPr id="12" name="Rett linje 11">
              <a:extLst>
                <a:ext uri="{FF2B5EF4-FFF2-40B4-BE49-F238E27FC236}">
                  <a16:creationId xmlns:a16="http://schemas.microsoft.com/office/drawing/2014/main" id="{437C2873-0232-4534-854A-53D43510C7E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36096" y="1916832"/>
              <a:ext cx="0" cy="10801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Rett linje 18">
              <a:extLst>
                <a:ext uri="{FF2B5EF4-FFF2-40B4-BE49-F238E27FC236}">
                  <a16:creationId xmlns:a16="http://schemas.microsoft.com/office/drawing/2014/main" id="{CA300D3D-C597-4DD7-9AF0-24B39F9A6F15}"/>
                </a:ext>
              </a:extLst>
            </p:cNvPr>
            <p:cNvCxnSpPr/>
            <p:nvPr/>
          </p:nvCxnSpPr>
          <p:spPr bwMode="auto">
            <a:xfrm>
              <a:off x="5436096" y="2996952"/>
              <a:ext cx="237626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0" name="TekstSylinder 19">
              <a:extLst>
                <a:ext uri="{FF2B5EF4-FFF2-40B4-BE49-F238E27FC236}">
                  <a16:creationId xmlns:a16="http://schemas.microsoft.com/office/drawing/2014/main" id="{F96BB5FF-C144-48DF-AFA8-FCCF91BEF0CE}"/>
                </a:ext>
              </a:extLst>
            </p:cNvPr>
            <p:cNvSpPr txBox="1"/>
            <p:nvPr/>
          </p:nvSpPr>
          <p:spPr>
            <a:xfrm>
              <a:off x="5220072" y="2348880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y</a:t>
              </a:r>
            </a:p>
          </p:txBody>
        </p:sp>
        <p:sp>
          <p:nvSpPr>
            <p:cNvPr id="36" name="TekstSylinder 35">
              <a:extLst>
                <a:ext uri="{FF2B5EF4-FFF2-40B4-BE49-F238E27FC236}">
                  <a16:creationId xmlns:a16="http://schemas.microsoft.com/office/drawing/2014/main" id="{BE0EE247-B5CD-4412-8CBC-FDAA604A6B7E}"/>
                </a:ext>
              </a:extLst>
            </p:cNvPr>
            <p:cNvSpPr txBox="1"/>
            <p:nvPr/>
          </p:nvSpPr>
          <p:spPr>
            <a:xfrm>
              <a:off x="6516216" y="2935977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x</a:t>
              </a:r>
            </a:p>
          </p:txBody>
        </p:sp>
      </p:grpSp>
      <p:grpSp>
        <p:nvGrpSpPr>
          <p:cNvPr id="38" name="Gruppe 37">
            <a:extLst>
              <a:ext uri="{FF2B5EF4-FFF2-40B4-BE49-F238E27FC236}">
                <a16:creationId xmlns:a16="http://schemas.microsoft.com/office/drawing/2014/main" id="{F97CA994-9739-4FF3-AC05-1837AA092551}"/>
              </a:ext>
            </a:extLst>
          </p:cNvPr>
          <p:cNvGrpSpPr/>
          <p:nvPr/>
        </p:nvGrpSpPr>
        <p:grpSpPr>
          <a:xfrm>
            <a:off x="5220072" y="3922023"/>
            <a:ext cx="2592288" cy="1307177"/>
            <a:chOff x="5220072" y="1905799"/>
            <a:chExt cx="2592288" cy="1307177"/>
          </a:xfrm>
        </p:grpSpPr>
        <p:cxnSp>
          <p:nvCxnSpPr>
            <p:cNvPr id="41" name="Rett linje 40">
              <a:extLst>
                <a:ext uri="{FF2B5EF4-FFF2-40B4-BE49-F238E27FC236}">
                  <a16:creationId xmlns:a16="http://schemas.microsoft.com/office/drawing/2014/main" id="{CF952EAA-C17E-4523-828F-B26B0A81BBF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36096" y="1905799"/>
              <a:ext cx="0" cy="109115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Rett linje 43">
              <a:extLst>
                <a:ext uri="{FF2B5EF4-FFF2-40B4-BE49-F238E27FC236}">
                  <a16:creationId xmlns:a16="http://schemas.microsoft.com/office/drawing/2014/main" id="{B39E1260-0319-4699-815A-C8E57C2E8515}"/>
                </a:ext>
              </a:extLst>
            </p:cNvPr>
            <p:cNvCxnSpPr/>
            <p:nvPr/>
          </p:nvCxnSpPr>
          <p:spPr bwMode="auto">
            <a:xfrm>
              <a:off x="5436096" y="2996952"/>
              <a:ext cx="237626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5" name="TekstSylinder 44">
              <a:extLst>
                <a:ext uri="{FF2B5EF4-FFF2-40B4-BE49-F238E27FC236}">
                  <a16:creationId xmlns:a16="http://schemas.microsoft.com/office/drawing/2014/main" id="{736A1298-4878-4719-9FCC-CE8C030D7342}"/>
                </a:ext>
              </a:extLst>
            </p:cNvPr>
            <p:cNvSpPr txBox="1"/>
            <p:nvPr/>
          </p:nvSpPr>
          <p:spPr>
            <a:xfrm>
              <a:off x="5220072" y="2348880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y</a:t>
              </a:r>
            </a:p>
          </p:txBody>
        </p:sp>
        <p:sp>
          <p:nvSpPr>
            <p:cNvPr id="47" name="TekstSylinder 46">
              <a:extLst>
                <a:ext uri="{FF2B5EF4-FFF2-40B4-BE49-F238E27FC236}">
                  <a16:creationId xmlns:a16="http://schemas.microsoft.com/office/drawing/2014/main" id="{1A0EEF41-2D58-4508-ACB1-E42FB3A221E5}"/>
                </a:ext>
              </a:extLst>
            </p:cNvPr>
            <p:cNvSpPr txBox="1"/>
            <p:nvPr/>
          </p:nvSpPr>
          <p:spPr>
            <a:xfrm>
              <a:off x="6516216" y="2935977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x</a:t>
              </a:r>
            </a:p>
          </p:txBody>
        </p:sp>
      </p:grpSp>
      <p:sp>
        <p:nvSpPr>
          <p:cNvPr id="48" name="TekstSylinder 47">
            <a:extLst>
              <a:ext uri="{FF2B5EF4-FFF2-40B4-BE49-F238E27FC236}">
                <a16:creationId xmlns:a16="http://schemas.microsoft.com/office/drawing/2014/main" id="{6050585C-8C85-40CC-958D-C34671F19F84}"/>
              </a:ext>
            </a:extLst>
          </p:cNvPr>
          <p:cNvSpPr txBox="1"/>
          <p:nvPr/>
        </p:nvSpPr>
        <p:spPr>
          <a:xfrm>
            <a:off x="5419978" y="5518973"/>
            <a:ext cx="26084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Polynomials: 	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global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Splines:		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local</a:t>
            </a:r>
          </a:p>
        </p:txBody>
      </p:sp>
    </p:spTree>
    <p:extLst>
      <p:ext uri="{BB962C8B-B14F-4D97-AF65-F5344CB8AC3E}">
        <p14:creationId xmlns:p14="http://schemas.microsoft.com/office/powerpoint/2010/main" val="545918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3" grpId="0" animBg="1"/>
      <p:bldP spid="14" grpId="0" animBg="1"/>
      <p:bldP spid="25" grpId="0" animBg="1"/>
      <p:bldP spid="34" grpId="0"/>
      <p:bldP spid="35" grpId="0"/>
      <p:bldP spid="15" grpId="0" animBg="1"/>
      <p:bldP spid="16" grpId="0" animBg="1"/>
      <p:bldP spid="23" grpId="0"/>
      <p:bldP spid="40" grpId="0"/>
      <p:bldP spid="56" grpId="0"/>
      <p:bldP spid="57" grpId="0"/>
      <p:bldP spid="3" grpId="0"/>
      <p:bldP spid="4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3212976"/>
            <a:ext cx="7772400" cy="3340224"/>
          </a:xfrm>
        </p:spPr>
        <p:txBody>
          <a:bodyPr/>
          <a:lstStyle/>
          <a:p>
            <a:pPr marL="0" indent="0" algn="ctr">
              <a:buNone/>
            </a:pPr>
            <a:r>
              <a:rPr lang="en-US" i="1" dirty="0"/>
              <a:t>Syntax</a:t>
            </a:r>
          </a:p>
          <a:p>
            <a:pPr marL="0" indent="0" algn="ctr">
              <a:buNone/>
            </a:pPr>
            <a:r>
              <a:rPr lang="en-US" i="1" dirty="0"/>
              <a:t>“</a:t>
            </a:r>
            <a:r>
              <a:rPr lang="en-US" i="1" dirty="0">
                <a:solidFill>
                  <a:srgbClr val="0000FF"/>
                </a:solidFill>
              </a:rPr>
              <a:t>Linear effect</a:t>
            </a:r>
            <a:r>
              <a:rPr lang="en-US" i="1" dirty="0"/>
              <a:t>”</a:t>
            </a:r>
          </a:p>
          <a:p>
            <a:pPr marL="0" indent="0" algn="ctr">
              <a:buNone/>
            </a:pPr>
            <a:r>
              <a:rPr lang="en-US" i="1" dirty="0"/>
              <a:t>Using polynomials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7D7EBCB-2E36-4506-903C-EB4CB1B843A4}" type="datetime7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Mar-23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F92782-F6CD-444F-8EBB-0DCBE25A9DA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0271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44624"/>
            <a:ext cx="7772400" cy="540296"/>
          </a:xfrm>
          <a:solidFill>
            <a:schemeClr val="bg1"/>
          </a:solidFill>
        </p:spPr>
        <p:txBody>
          <a:bodyPr/>
          <a:lstStyle/>
          <a:p>
            <a:r>
              <a:rPr lang="en-US" dirty="0"/>
              <a:t>3.order polynomial</a:t>
            </a:r>
          </a:p>
        </p:txBody>
      </p:sp>
      <p:sp>
        <p:nvSpPr>
          <p:cNvPr id="8" name="Plassholder for innhold 7"/>
          <p:cNvSpPr>
            <a:spLocks noGrp="1"/>
          </p:cNvSpPr>
          <p:nvPr>
            <p:ph idx="1"/>
          </p:nvPr>
        </p:nvSpPr>
        <p:spPr>
          <a:xfrm>
            <a:off x="107504" y="476672"/>
            <a:ext cx="8350696" cy="6076528"/>
          </a:xfrm>
        </p:spPr>
        <p:txBody>
          <a:bodyPr/>
          <a:lstStyle/>
          <a:p>
            <a:r>
              <a:rPr lang="en-US" dirty="0"/>
              <a:t>3.order polynomial</a:t>
            </a:r>
          </a:p>
          <a:p>
            <a:pPr lvl="6"/>
            <a:endParaRPr lang="en-US" dirty="0"/>
          </a:p>
          <a:p>
            <a:pPr lvl="4"/>
            <a:endParaRPr lang="en-US" dirty="0"/>
          </a:p>
          <a:p>
            <a:r>
              <a:rPr lang="en-US" dirty="0"/>
              <a:t>Plot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3C221B-6DA2-4B38-A4EE-F53597C6E17E}" type="datetime7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Mar-23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H.S.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35C7898-3D8E-4649-9149-945A60C0C0F5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251520" y="2204864"/>
            <a:ext cx="86582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margins,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at(gest=(27(1)42) sex=0.5 educ=2)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predicted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bw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by gest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marginsplot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			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plot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251520" y="908720"/>
            <a:ext cx="86901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regress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bw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</a:t>
            </a:r>
            <a:r>
              <a:rPr kumimoji="0" 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c.gest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##c.gest##c.gest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i.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educ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sex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regression with polynomial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F876410D-A09F-4BC8-AEDB-7C9C03F7F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2911194"/>
            <a:ext cx="5039868" cy="3656076"/>
          </a:xfrm>
          <a:prstGeom prst="rect">
            <a:avLst/>
          </a:prstGeom>
        </p:spPr>
      </p:pic>
      <p:sp>
        <p:nvSpPr>
          <p:cNvPr id="17" name="TekstSylinder 16">
            <a:extLst>
              <a:ext uri="{FF2B5EF4-FFF2-40B4-BE49-F238E27FC236}">
                <a16:creationId xmlns:a16="http://schemas.microsoft.com/office/drawing/2014/main" id="{EACED6D0-C5F3-4589-B3C8-62BA6D478F07}"/>
              </a:ext>
            </a:extLst>
          </p:cNvPr>
          <p:cNvSpPr txBox="1"/>
          <p:nvPr/>
        </p:nvSpPr>
        <p:spPr>
          <a:xfrm>
            <a:off x="6084170" y="3573016"/>
            <a:ext cx="20954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Conclusion: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Good fit.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Clear deviations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from linearity.</a:t>
            </a:r>
          </a:p>
        </p:txBody>
      </p:sp>
    </p:spTree>
    <p:extLst>
      <p:ext uri="{BB962C8B-B14F-4D97-AF65-F5344CB8AC3E}">
        <p14:creationId xmlns:p14="http://schemas.microsoft.com/office/powerpoint/2010/main" val="3303921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26F48AD-EA9E-4B53-B0DA-DD65FC0F1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Summing up: non-linear effects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6BE9F8-E188-42F4-AEF5-EA81E1449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066800"/>
            <a:ext cx="8496944" cy="5486400"/>
          </a:xfrm>
        </p:spPr>
        <p:txBody>
          <a:bodyPr/>
          <a:lstStyle/>
          <a:p>
            <a:r>
              <a:rPr lang="en-US" dirty="0"/>
              <a:t>Capture non-linearities in continuous variable </a:t>
            </a:r>
          </a:p>
          <a:p>
            <a:pPr lvl="1"/>
            <a:r>
              <a:rPr lang="en-US" dirty="0"/>
              <a:t>Categorize, </a:t>
            </a:r>
            <a:r>
              <a:rPr lang="en-US" dirty="0">
                <a:solidFill>
                  <a:srgbClr val="FF0000"/>
                </a:solidFill>
              </a:rPr>
              <a:t>lose precision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Polynomials or splines</a:t>
            </a:r>
          </a:p>
          <a:p>
            <a:r>
              <a:rPr lang="en-US" dirty="0"/>
              <a:t>Continuous exposure </a:t>
            </a:r>
          </a:p>
          <a:p>
            <a:pPr lvl="1"/>
            <a:r>
              <a:rPr lang="en-US" dirty="0"/>
              <a:t>Replace by </a:t>
            </a:r>
            <a:r>
              <a:rPr lang="en-US" dirty="0">
                <a:solidFill>
                  <a:srgbClr val="0000FF"/>
                </a:solidFill>
              </a:rPr>
              <a:t>3.order polynomial</a:t>
            </a:r>
            <a:r>
              <a:rPr lang="en-US" dirty="0">
                <a:solidFill>
                  <a:srgbClr val="008000"/>
                </a:solidFill>
              </a:rPr>
              <a:t>: good fit</a:t>
            </a:r>
          </a:p>
          <a:p>
            <a:r>
              <a:rPr lang="en-US" dirty="0"/>
              <a:t>Continuous confounder</a:t>
            </a:r>
          </a:p>
          <a:p>
            <a:pPr lvl="1"/>
            <a:r>
              <a:rPr lang="en-US" dirty="0"/>
              <a:t>Keep linear </a:t>
            </a:r>
            <a:r>
              <a:rPr lang="en-US" sz="1800" dirty="0"/>
              <a:t>(</a:t>
            </a:r>
            <a:r>
              <a:rPr lang="en-US" sz="1800" dirty="0">
                <a:solidFill>
                  <a:srgbClr val="FF0000"/>
                </a:solidFill>
              </a:rPr>
              <a:t>unless non-linear in </a:t>
            </a:r>
            <a:r>
              <a:rPr lang="en-US" sz="1800" b="1" dirty="0">
                <a:solidFill>
                  <a:srgbClr val="FF0000"/>
                </a:solidFill>
              </a:rPr>
              <a:t>both</a:t>
            </a:r>
            <a:r>
              <a:rPr lang="en-US" sz="1800" dirty="0">
                <a:solidFill>
                  <a:srgbClr val="FF0000"/>
                </a:solidFill>
              </a:rPr>
              <a:t> exposure and outcome effect</a:t>
            </a:r>
            <a:r>
              <a:rPr lang="en-US" sz="1800" dirty="0"/>
              <a:t>)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D9FF1CB-29CE-46F3-A174-394E526F7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7D7EBCB-2E36-4506-903C-EB4CB1B843A4}" type="datetime7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Mar-23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0F2FFF2-A5C1-45D6-B186-95C45E059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H.S.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29B2947-D123-41C6-9E64-C09A3CB98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F92782-F6CD-444F-8EBB-0DCBE25A9DA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2141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3212976"/>
            <a:ext cx="7772400" cy="3340224"/>
          </a:xfrm>
        </p:spPr>
        <p:txBody>
          <a:bodyPr/>
          <a:lstStyle/>
          <a:p>
            <a:pPr marL="0" indent="0" algn="ctr">
              <a:buNone/>
            </a:pPr>
            <a:r>
              <a:rPr lang="en-US" i="1" dirty="0"/>
              <a:t>Syntax</a:t>
            </a:r>
          </a:p>
          <a:p>
            <a:pPr marL="0" indent="0" algn="ctr">
              <a:buNone/>
            </a:pPr>
            <a:r>
              <a:rPr lang="en-US" i="1" dirty="0"/>
              <a:t>“</a:t>
            </a:r>
            <a:r>
              <a:rPr lang="en-US" i="1" dirty="0">
                <a:solidFill>
                  <a:srgbClr val="0000FF"/>
                </a:solidFill>
              </a:rPr>
              <a:t>Linear effect</a:t>
            </a:r>
            <a:r>
              <a:rPr lang="en-US" i="1" dirty="0"/>
              <a:t>”</a:t>
            </a:r>
          </a:p>
          <a:p>
            <a:pPr marL="0" indent="0" algn="ctr">
              <a:buNone/>
            </a:pPr>
            <a:r>
              <a:rPr lang="en-US" i="1" dirty="0"/>
              <a:t>Using Splines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1707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44624"/>
            <a:ext cx="7772400" cy="540296"/>
          </a:xfrm>
          <a:solidFill>
            <a:schemeClr val="bg1"/>
          </a:solidFill>
        </p:spPr>
        <p:txBody>
          <a:bodyPr/>
          <a:lstStyle/>
          <a:p>
            <a:r>
              <a:rPr lang="en-US" b="1" dirty="0"/>
              <a:t>Cubic</a:t>
            </a:r>
            <a:r>
              <a:rPr lang="en-US" dirty="0"/>
              <a:t> spline</a:t>
            </a:r>
          </a:p>
        </p:txBody>
      </p:sp>
      <p:sp>
        <p:nvSpPr>
          <p:cNvPr id="8" name="Plassholder for innhold 7"/>
          <p:cNvSpPr>
            <a:spLocks noGrp="1"/>
          </p:cNvSpPr>
          <p:nvPr>
            <p:ph idx="1"/>
          </p:nvPr>
        </p:nvSpPr>
        <p:spPr>
          <a:xfrm>
            <a:off x="107504" y="476672"/>
            <a:ext cx="8350696" cy="6076528"/>
          </a:xfrm>
        </p:spPr>
        <p:txBody>
          <a:bodyPr/>
          <a:lstStyle/>
          <a:p>
            <a:r>
              <a:rPr lang="en-US" dirty="0"/>
              <a:t>Cubic spline</a:t>
            </a:r>
          </a:p>
          <a:p>
            <a:pPr lvl="6"/>
            <a:endParaRPr lang="en-US" dirty="0"/>
          </a:p>
          <a:p>
            <a:pPr lvl="4"/>
            <a:endParaRPr lang="en-US" dirty="0"/>
          </a:p>
          <a:p>
            <a:r>
              <a:rPr lang="en-US" dirty="0"/>
              <a:t>Plot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Test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3C221B-6DA2-4B38-A4EE-F53597C6E17E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C7898-3D8E-4649-9149-945A60C0C0F5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  <p:sp>
        <p:nvSpPr>
          <p:cNvPr id="6" name="TekstSylinder 5"/>
          <p:cNvSpPr txBox="1"/>
          <p:nvPr/>
        </p:nvSpPr>
        <p:spPr>
          <a:xfrm>
            <a:off x="251520" y="940658"/>
            <a:ext cx="88312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0066FF"/>
                </a:solidFill>
                <a:latin typeface="+mn-lt"/>
              </a:rPr>
              <a:t>mkspline</a:t>
            </a:r>
            <a:r>
              <a:rPr lang="en-US" sz="2000" dirty="0">
                <a:solidFill>
                  <a:srgbClr val="0066FF"/>
                </a:solidFill>
                <a:latin typeface="+mn-lt"/>
              </a:rPr>
              <a:t> </a:t>
            </a:r>
            <a:r>
              <a:rPr lang="en-US" sz="2000" dirty="0">
                <a:latin typeface="+mn-lt"/>
              </a:rPr>
              <a:t>c</a:t>
            </a:r>
            <a:r>
              <a:rPr lang="en-US" sz="2000" dirty="0">
                <a:solidFill>
                  <a:srgbClr val="0066FF"/>
                </a:solidFill>
                <a:latin typeface="+mn-lt"/>
              </a:rPr>
              <a:t>=</a:t>
            </a:r>
            <a:r>
              <a:rPr lang="en-US" sz="2000" dirty="0">
                <a:latin typeface="+mn-lt"/>
              </a:rPr>
              <a:t>gest</a:t>
            </a:r>
            <a:r>
              <a:rPr lang="en-US" sz="2000" dirty="0">
                <a:solidFill>
                  <a:srgbClr val="008000"/>
                </a:solidFill>
                <a:latin typeface="+mn-lt"/>
              </a:rPr>
              <a:t>, cubic </a:t>
            </a:r>
            <a:r>
              <a:rPr lang="en-US" sz="2000" dirty="0" err="1">
                <a:solidFill>
                  <a:srgbClr val="008000"/>
                </a:solidFill>
                <a:latin typeface="+mn-lt"/>
              </a:rPr>
              <a:t>nknots</a:t>
            </a:r>
            <a:r>
              <a:rPr lang="en-US" sz="2000" dirty="0">
                <a:solidFill>
                  <a:srgbClr val="008000"/>
                </a:solidFill>
                <a:latin typeface="+mn-lt"/>
              </a:rPr>
              <a:t>(4)</a:t>
            </a:r>
            <a:r>
              <a:rPr lang="en-US" sz="2000" dirty="0">
                <a:solidFill>
                  <a:srgbClr val="00B0F0"/>
                </a:solidFill>
                <a:latin typeface="+mn-lt"/>
              </a:rPr>
              <a:t>	</a:t>
            </a:r>
            <a:r>
              <a:rPr lang="en-US" sz="2000" dirty="0">
                <a:solidFill>
                  <a:srgbClr val="008000"/>
                </a:solidFill>
                <a:latin typeface="+mn-lt"/>
              </a:rPr>
              <a:t>make spline with 4 knots (</a:t>
            </a:r>
            <a:r>
              <a:rPr lang="en-US" sz="2000" dirty="0">
                <a:latin typeface="+mn-lt"/>
              </a:rPr>
              <a:t>c1,c2,c3</a:t>
            </a:r>
            <a:r>
              <a:rPr lang="en-US" sz="2000" dirty="0">
                <a:solidFill>
                  <a:srgbClr val="008000"/>
                </a:solidFill>
                <a:latin typeface="+mn-lt"/>
              </a:rPr>
              <a:t>)</a:t>
            </a:r>
          </a:p>
        </p:txBody>
      </p:sp>
      <p:sp>
        <p:nvSpPr>
          <p:cNvPr id="7" name="Rektangel 6"/>
          <p:cNvSpPr/>
          <p:nvPr/>
        </p:nvSpPr>
        <p:spPr>
          <a:xfrm>
            <a:off x="251520" y="2204864"/>
            <a:ext cx="86582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66FF"/>
                </a:solidFill>
                <a:latin typeface="+mn-lt"/>
              </a:rPr>
              <a:t>gen</a:t>
            </a:r>
            <a:r>
              <a:rPr lang="en-US" sz="2000" dirty="0">
                <a:solidFill>
                  <a:srgbClr val="00B0F0"/>
                </a:solidFill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igest</a:t>
            </a:r>
            <a:r>
              <a:rPr lang="en-US" sz="2000" dirty="0">
                <a:solidFill>
                  <a:srgbClr val="0066FF"/>
                </a:solidFill>
                <a:latin typeface="+mn-lt"/>
              </a:rPr>
              <a:t>=round(</a:t>
            </a:r>
            <a:r>
              <a:rPr lang="en-US" sz="2000" dirty="0">
                <a:latin typeface="+mn-lt"/>
              </a:rPr>
              <a:t>gest</a:t>
            </a:r>
            <a:r>
              <a:rPr lang="en-US" sz="2000" dirty="0">
                <a:solidFill>
                  <a:srgbClr val="0066FF"/>
                </a:solidFill>
                <a:latin typeface="+mn-lt"/>
              </a:rPr>
              <a:t>) </a:t>
            </a:r>
            <a:r>
              <a:rPr lang="en-US" sz="2000" dirty="0">
                <a:solidFill>
                  <a:srgbClr val="00B0F0"/>
                </a:solidFill>
                <a:latin typeface="+mn-lt"/>
              </a:rPr>
              <a:t>			</a:t>
            </a:r>
            <a:r>
              <a:rPr lang="en-US" sz="2000" dirty="0">
                <a:solidFill>
                  <a:srgbClr val="008000"/>
                </a:solidFill>
                <a:latin typeface="+mn-lt"/>
              </a:rPr>
              <a:t>integer values of gest </a:t>
            </a:r>
          </a:p>
          <a:p>
            <a:r>
              <a:rPr lang="en-US" sz="2000" dirty="0">
                <a:solidFill>
                  <a:srgbClr val="0066FF"/>
                </a:solidFill>
                <a:latin typeface="+mn-lt"/>
              </a:rPr>
              <a:t>margins,</a:t>
            </a:r>
            <a:r>
              <a:rPr lang="en-US" sz="2000" dirty="0">
                <a:solidFill>
                  <a:srgbClr val="00B0F0"/>
                </a:solidFill>
                <a:latin typeface="+mn-lt"/>
              </a:rPr>
              <a:t> </a:t>
            </a:r>
            <a:r>
              <a:rPr lang="en-US" sz="2000" dirty="0">
                <a:solidFill>
                  <a:srgbClr val="008000"/>
                </a:solidFill>
                <a:latin typeface="+mn-lt"/>
              </a:rPr>
              <a:t>over(</a:t>
            </a:r>
            <a:r>
              <a:rPr lang="en-US" sz="2000" dirty="0" err="1">
                <a:latin typeface="+mn-lt"/>
              </a:rPr>
              <a:t>igest</a:t>
            </a:r>
            <a:r>
              <a:rPr lang="en-US" sz="2000" dirty="0">
                <a:solidFill>
                  <a:srgbClr val="008000"/>
                </a:solidFill>
                <a:latin typeface="+mn-lt"/>
              </a:rPr>
              <a:t>)</a:t>
            </a:r>
            <a:r>
              <a:rPr lang="en-US" sz="2000" dirty="0">
                <a:solidFill>
                  <a:srgbClr val="00B0F0"/>
                </a:solidFill>
                <a:latin typeface="+mn-lt"/>
              </a:rPr>
              <a:t>			</a:t>
            </a:r>
            <a:r>
              <a:rPr lang="en-US" sz="2000" dirty="0">
                <a:solidFill>
                  <a:srgbClr val="008000"/>
                </a:solidFill>
                <a:latin typeface="+mn-lt"/>
              </a:rPr>
              <a:t>predicted </a:t>
            </a:r>
            <a:r>
              <a:rPr lang="en-US" sz="2000" dirty="0" err="1">
                <a:solidFill>
                  <a:srgbClr val="008000"/>
                </a:solidFill>
                <a:latin typeface="+mn-lt"/>
              </a:rPr>
              <a:t>bw</a:t>
            </a:r>
            <a:r>
              <a:rPr lang="en-US" sz="2000" dirty="0">
                <a:solidFill>
                  <a:srgbClr val="008000"/>
                </a:solidFill>
                <a:latin typeface="+mn-lt"/>
              </a:rPr>
              <a:t> by gest</a:t>
            </a:r>
          </a:p>
          <a:p>
            <a:r>
              <a:rPr lang="en-US" sz="2000" dirty="0" err="1">
                <a:solidFill>
                  <a:srgbClr val="0066FF"/>
                </a:solidFill>
                <a:latin typeface="+mn-lt"/>
              </a:rPr>
              <a:t>marginsplot</a:t>
            </a:r>
            <a:r>
              <a:rPr lang="en-US" sz="2000" dirty="0">
                <a:solidFill>
                  <a:srgbClr val="00B0F0"/>
                </a:solidFill>
                <a:latin typeface="+mn-lt"/>
              </a:rPr>
              <a:t>				</a:t>
            </a:r>
            <a:r>
              <a:rPr lang="en-US" sz="2000" dirty="0">
                <a:solidFill>
                  <a:srgbClr val="008000"/>
                </a:solidFill>
                <a:latin typeface="+mn-lt"/>
              </a:rPr>
              <a:t>plot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251520" y="1228690"/>
            <a:ext cx="72683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66FF"/>
                </a:solidFill>
                <a:latin typeface="+mn-lt"/>
              </a:rPr>
              <a:t>regress</a:t>
            </a:r>
            <a:r>
              <a:rPr lang="en-US" sz="2000" dirty="0">
                <a:solidFill>
                  <a:srgbClr val="00B0F0"/>
                </a:solidFill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bw</a:t>
            </a:r>
            <a:r>
              <a:rPr lang="en-US" sz="2000" dirty="0">
                <a:latin typeface="+mn-lt"/>
              </a:rPr>
              <a:t>   c1 c2 c3</a:t>
            </a:r>
            <a:r>
              <a:rPr lang="en-US" sz="2000" dirty="0">
                <a:solidFill>
                  <a:srgbClr val="00B0F0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rgbClr val="0066FF"/>
                </a:solidFill>
                <a:latin typeface="+mn-lt"/>
              </a:rPr>
              <a:t>i.</a:t>
            </a:r>
            <a:r>
              <a:rPr lang="en-US" sz="2000" dirty="0" err="1">
                <a:latin typeface="+mn-lt"/>
              </a:rPr>
              <a:t>educ</a:t>
            </a:r>
            <a:r>
              <a:rPr lang="en-US" sz="2000" dirty="0">
                <a:latin typeface="+mn-lt"/>
              </a:rPr>
              <a:t> sex		</a:t>
            </a:r>
            <a:r>
              <a:rPr lang="en-US" sz="2000" dirty="0">
                <a:solidFill>
                  <a:srgbClr val="008000"/>
                </a:solidFill>
                <a:latin typeface="+mn-lt"/>
              </a:rPr>
              <a:t>regression with spline</a:t>
            </a:r>
          </a:p>
        </p:txBody>
      </p:sp>
      <p:sp>
        <p:nvSpPr>
          <p:cNvPr id="14" name="Rektangel 13"/>
          <p:cNvSpPr/>
          <p:nvPr/>
        </p:nvSpPr>
        <p:spPr>
          <a:xfrm>
            <a:off x="251521" y="4685074"/>
            <a:ext cx="38164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rgbClr val="0066FF"/>
                </a:solidFill>
                <a:latin typeface="+mn-lt"/>
              </a:rPr>
              <a:t>est</a:t>
            </a:r>
            <a:r>
              <a:rPr lang="en-US" sz="2000" dirty="0">
                <a:solidFill>
                  <a:srgbClr val="0066FF"/>
                </a:solidFill>
                <a:latin typeface="+mn-lt"/>
              </a:rPr>
              <a:t> stats </a:t>
            </a:r>
            <a:r>
              <a:rPr lang="en-US" sz="2000" dirty="0">
                <a:latin typeface="+mn-lt"/>
              </a:rPr>
              <a:t>linear cs	</a:t>
            </a:r>
            <a:r>
              <a:rPr lang="en-US" sz="2000" dirty="0">
                <a:solidFill>
                  <a:srgbClr val="008000"/>
                </a:solidFill>
                <a:latin typeface="+mn-lt"/>
              </a:rPr>
              <a:t>AIC</a:t>
            </a:r>
          </a:p>
        </p:txBody>
      </p:sp>
      <p:sp>
        <p:nvSpPr>
          <p:cNvPr id="19" name="TekstSylinder 18"/>
          <p:cNvSpPr txBox="1"/>
          <p:nvPr/>
        </p:nvSpPr>
        <p:spPr>
          <a:xfrm>
            <a:off x="251520" y="1504880"/>
            <a:ext cx="72058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0066FF"/>
                </a:solidFill>
                <a:latin typeface="+mn-lt"/>
              </a:rPr>
              <a:t>est</a:t>
            </a:r>
            <a:r>
              <a:rPr lang="en-US" sz="2000" dirty="0">
                <a:solidFill>
                  <a:srgbClr val="0066FF"/>
                </a:solidFill>
                <a:latin typeface="+mn-lt"/>
              </a:rPr>
              <a:t> store </a:t>
            </a:r>
            <a:r>
              <a:rPr lang="en-US" sz="2000" dirty="0" err="1">
                <a:latin typeface="+mn-lt"/>
              </a:rPr>
              <a:t>cs</a:t>
            </a:r>
            <a:r>
              <a:rPr lang="en-US" sz="2000" dirty="0">
                <a:latin typeface="+mn-lt"/>
              </a:rPr>
              <a:t>				</a:t>
            </a:r>
            <a:r>
              <a:rPr lang="en-US" sz="2000" dirty="0">
                <a:solidFill>
                  <a:srgbClr val="008000"/>
                </a:solidFill>
                <a:latin typeface="+mn-lt"/>
              </a:rPr>
              <a:t>store estimates as </a:t>
            </a:r>
            <a:r>
              <a:rPr lang="en-US" sz="2000" dirty="0" err="1">
                <a:latin typeface="+mn-lt"/>
              </a:rPr>
              <a:t>cs</a:t>
            </a:r>
            <a:endParaRPr lang="en-US" sz="2000" dirty="0">
              <a:latin typeface="+mn-lt"/>
            </a:endParaRPr>
          </a:p>
        </p:txBody>
      </p:sp>
      <p:sp>
        <p:nvSpPr>
          <p:cNvPr id="16" name="TekstSylinder 15"/>
          <p:cNvSpPr txBox="1"/>
          <p:nvPr/>
        </p:nvSpPr>
        <p:spPr>
          <a:xfrm>
            <a:off x="2771800" y="5929184"/>
            <a:ext cx="1295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  <a:latin typeface="+mn-lt"/>
              </a:rPr>
              <a:t>better fit</a:t>
            </a:r>
          </a:p>
        </p:txBody>
      </p:sp>
      <p:pic>
        <p:nvPicPr>
          <p:cNvPr id="21" name="Bild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3315" y="2844290"/>
            <a:ext cx="5125189" cy="3753062"/>
          </a:xfrm>
          <a:prstGeom prst="rect">
            <a:avLst/>
          </a:prstGeom>
        </p:spPr>
      </p:pic>
      <p:cxnSp>
        <p:nvCxnSpPr>
          <p:cNvPr id="22" name="Rett linje 21">
            <a:extLst>
              <a:ext uri="{FF2B5EF4-FFF2-40B4-BE49-F238E27FC236}">
                <a16:creationId xmlns:a16="http://schemas.microsoft.com/office/drawing/2014/main" id="{0B3CCBFB-3134-44BB-B0F4-6EFC2F44506D}"/>
              </a:ext>
            </a:extLst>
          </p:cNvPr>
          <p:cNvCxnSpPr>
            <a:cxnSpLocks/>
          </p:cNvCxnSpPr>
          <p:nvPr/>
        </p:nvCxnSpPr>
        <p:spPr bwMode="auto">
          <a:xfrm>
            <a:off x="5631338" y="5877272"/>
            <a:ext cx="0" cy="51357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Rett linje 23">
            <a:extLst>
              <a:ext uri="{FF2B5EF4-FFF2-40B4-BE49-F238E27FC236}">
                <a16:creationId xmlns:a16="http://schemas.microsoft.com/office/drawing/2014/main" id="{CC5D2959-41C9-4BB7-9F34-1AE8A24A4068}"/>
              </a:ext>
            </a:extLst>
          </p:cNvPr>
          <p:cNvCxnSpPr>
            <a:cxnSpLocks/>
          </p:cNvCxnSpPr>
          <p:nvPr/>
        </p:nvCxnSpPr>
        <p:spPr bwMode="auto">
          <a:xfrm>
            <a:off x="6156176" y="5877272"/>
            <a:ext cx="0" cy="51357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Rett linje 24">
            <a:extLst>
              <a:ext uri="{FF2B5EF4-FFF2-40B4-BE49-F238E27FC236}">
                <a16:creationId xmlns:a16="http://schemas.microsoft.com/office/drawing/2014/main" id="{41F6A78C-2864-4BDA-A4E0-C9E0087E9A18}"/>
              </a:ext>
            </a:extLst>
          </p:cNvPr>
          <p:cNvCxnSpPr>
            <a:cxnSpLocks/>
          </p:cNvCxnSpPr>
          <p:nvPr/>
        </p:nvCxnSpPr>
        <p:spPr bwMode="auto">
          <a:xfrm>
            <a:off x="7740352" y="5877272"/>
            <a:ext cx="0" cy="51357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Rett linje 25">
            <a:extLst>
              <a:ext uri="{FF2B5EF4-FFF2-40B4-BE49-F238E27FC236}">
                <a16:creationId xmlns:a16="http://schemas.microsoft.com/office/drawing/2014/main" id="{BD231746-628F-4344-BC76-DBB9CC7BAAB4}"/>
              </a:ext>
            </a:extLst>
          </p:cNvPr>
          <p:cNvCxnSpPr>
            <a:cxnSpLocks/>
          </p:cNvCxnSpPr>
          <p:nvPr/>
        </p:nvCxnSpPr>
        <p:spPr bwMode="auto">
          <a:xfrm>
            <a:off x="8295634" y="5877272"/>
            <a:ext cx="0" cy="51357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FEFE8C9E-30FA-57E7-DABF-BEE625D342F2}"/>
              </a:ext>
            </a:extLst>
          </p:cNvPr>
          <p:cNvGrpSpPr/>
          <p:nvPr/>
        </p:nvGrpSpPr>
        <p:grpSpPr>
          <a:xfrm>
            <a:off x="179512" y="5157192"/>
            <a:ext cx="2405285" cy="1309548"/>
            <a:chOff x="78483" y="4486148"/>
            <a:chExt cx="4359866" cy="2340631"/>
          </a:xfrm>
        </p:grpSpPr>
        <p:pic>
          <p:nvPicPr>
            <p:cNvPr id="12" name="Bilde 11">
              <a:extLst>
                <a:ext uri="{FF2B5EF4-FFF2-40B4-BE49-F238E27FC236}">
                  <a16:creationId xmlns:a16="http://schemas.microsoft.com/office/drawing/2014/main" id="{0B5A8FCA-964C-BFBC-9C6C-4616A87526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483" y="4521407"/>
              <a:ext cx="2457793" cy="2305372"/>
            </a:xfrm>
            <a:prstGeom prst="rect">
              <a:avLst/>
            </a:prstGeom>
          </p:spPr>
        </p:pic>
        <p:pic>
          <p:nvPicPr>
            <p:cNvPr id="18" name="Bilde 17">
              <a:extLst>
                <a:ext uri="{FF2B5EF4-FFF2-40B4-BE49-F238E27FC236}">
                  <a16:creationId xmlns:a16="http://schemas.microsoft.com/office/drawing/2014/main" id="{CF193D49-697A-87A5-6C8A-D8E9250302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56872" y="4486148"/>
              <a:ext cx="1981477" cy="23339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0818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/>
      <p:bldP spid="14" grpId="0"/>
      <p:bldP spid="19" grpId="0"/>
      <p:bldP spid="1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-27384"/>
            <a:ext cx="7772400" cy="540296"/>
          </a:xfrm>
          <a:solidFill>
            <a:schemeClr val="bg1"/>
          </a:solidFill>
        </p:spPr>
        <p:txBody>
          <a:bodyPr/>
          <a:lstStyle/>
          <a:p>
            <a:r>
              <a:rPr lang="en-US" b="1" dirty="0"/>
              <a:t>Cubic</a:t>
            </a:r>
            <a:r>
              <a:rPr lang="en-US" dirty="0"/>
              <a:t> spline </a:t>
            </a:r>
            <a:r>
              <a:rPr lang="en-US" dirty="0">
                <a:solidFill>
                  <a:srgbClr val="FF0000"/>
                </a:solidFill>
              </a:rPr>
              <a:t>with given knots</a:t>
            </a:r>
          </a:p>
        </p:txBody>
      </p:sp>
      <p:sp>
        <p:nvSpPr>
          <p:cNvPr id="8" name="Plassholder for innhold 7"/>
          <p:cNvSpPr>
            <a:spLocks noGrp="1"/>
          </p:cNvSpPr>
          <p:nvPr>
            <p:ph idx="1"/>
          </p:nvPr>
        </p:nvSpPr>
        <p:spPr>
          <a:xfrm>
            <a:off x="107504" y="476673"/>
            <a:ext cx="8350696" cy="1296144"/>
          </a:xfrm>
        </p:spPr>
        <p:txBody>
          <a:bodyPr/>
          <a:lstStyle/>
          <a:p>
            <a:r>
              <a:rPr lang="en-US" dirty="0"/>
              <a:t>Cubic spline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3C221B-6DA2-4B38-A4EE-F53597C6E17E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C7898-3D8E-4649-9149-945A60C0C0F5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  <p:sp>
        <p:nvSpPr>
          <p:cNvPr id="6" name="TekstSylinder 5"/>
          <p:cNvSpPr txBox="1"/>
          <p:nvPr/>
        </p:nvSpPr>
        <p:spPr>
          <a:xfrm>
            <a:off x="251520" y="940658"/>
            <a:ext cx="49904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0066FF"/>
                </a:solidFill>
                <a:latin typeface="+mn-lt"/>
              </a:rPr>
              <a:t>mkspline</a:t>
            </a:r>
            <a:r>
              <a:rPr lang="en-US" sz="2000" dirty="0">
                <a:solidFill>
                  <a:srgbClr val="0066FF"/>
                </a:solidFill>
                <a:latin typeface="+mn-lt"/>
              </a:rPr>
              <a:t> </a:t>
            </a:r>
            <a:r>
              <a:rPr lang="en-US" sz="2000" dirty="0">
                <a:latin typeface="+mn-lt"/>
              </a:rPr>
              <a:t>c</a:t>
            </a:r>
            <a:r>
              <a:rPr lang="en-US" sz="2000" dirty="0">
                <a:solidFill>
                  <a:srgbClr val="0066FF"/>
                </a:solidFill>
                <a:latin typeface="+mn-lt"/>
              </a:rPr>
              <a:t>=</a:t>
            </a:r>
            <a:r>
              <a:rPr lang="en-US" sz="2000" dirty="0">
                <a:latin typeface="+mn-lt"/>
              </a:rPr>
              <a:t>gest</a:t>
            </a:r>
            <a:r>
              <a:rPr lang="en-US" sz="2000" dirty="0">
                <a:solidFill>
                  <a:srgbClr val="008000"/>
                </a:solidFill>
                <a:latin typeface="+mn-lt"/>
              </a:rPr>
              <a:t>, cubic knots(30 32 38 40)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251520" y="1228690"/>
            <a:ext cx="72683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66FF"/>
                </a:solidFill>
                <a:latin typeface="+mn-lt"/>
              </a:rPr>
              <a:t>regress</a:t>
            </a:r>
            <a:r>
              <a:rPr lang="en-US" sz="2000" dirty="0">
                <a:solidFill>
                  <a:srgbClr val="00B0F0"/>
                </a:solidFill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bw</a:t>
            </a:r>
            <a:r>
              <a:rPr lang="en-US" sz="2000" dirty="0">
                <a:latin typeface="+mn-lt"/>
              </a:rPr>
              <a:t>   c1 c2 c3</a:t>
            </a:r>
            <a:r>
              <a:rPr lang="en-US" sz="2000" dirty="0">
                <a:solidFill>
                  <a:srgbClr val="00B0F0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rgbClr val="0066FF"/>
                </a:solidFill>
                <a:latin typeface="+mn-lt"/>
              </a:rPr>
              <a:t>i.</a:t>
            </a:r>
            <a:r>
              <a:rPr lang="en-US" sz="2000" dirty="0" err="1">
                <a:latin typeface="+mn-lt"/>
              </a:rPr>
              <a:t>educ</a:t>
            </a:r>
            <a:r>
              <a:rPr lang="en-US" sz="2000" dirty="0">
                <a:latin typeface="+mn-lt"/>
              </a:rPr>
              <a:t> sex		</a:t>
            </a:r>
            <a:r>
              <a:rPr lang="en-US" sz="2000" dirty="0">
                <a:solidFill>
                  <a:srgbClr val="008000"/>
                </a:solidFill>
                <a:latin typeface="+mn-lt"/>
              </a:rPr>
              <a:t>regression with spline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7114" y="1628800"/>
            <a:ext cx="6883399" cy="5040560"/>
          </a:xfrm>
          <a:prstGeom prst="rect">
            <a:avLst/>
          </a:prstGeom>
        </p:spPr>
      </p:pic>
      <p:sp>
        <p:nvSpPr>
          <p:cNvPr id="15" name="TekstSylinder 14"/>
          <p:cNvSpPr txBox="1"/>
          <p:nvPr/>
        </p:nvSpPr>
        <p:spPr>
          <a:xfrm>
            <a:off x="395536" y="4491117"/>
            <a:ext cx="190308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rgbClr val="008000"/>
                </a:solidFill>
                <a:latin typeface="+mn-lt"/>
              </a:rPr>
              <a:t>Better fit</a:t>
            </a:r>
          </a:p>
          <a:p>
            <a:pPr algn="ctr"/>
            <a:r>
              <a:rPr lang="en-US" sz="2800" dirty="0">
                <a:solidFill>
                  <a:srgbClr val="008000"/>
                </a:solidFill>
                <a:latin typeface="+mn-lt"/>
              </a:rPr>
              <a:t>at low gest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7144076B-8631-4A6C-9B44-749D4EFE074C}"/>
              </a:ext>
            </a:extLst>
          </p:cNvPr>
          <p:cNvCxnSpPr>
            <a:cxnSpLocks/>
          </p:cNvCxnSpPr>
          <p:nvPr/>
        </p:nvCxnSpPr>
        <p:spPr bwMode="auto">
          <a:xfrm>
            <a:off x="5220072" y="5661248"/>
            <a:ext cx="0" cy="51357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004E251B-20B2-4A0F-8345-B907772B6444}"/>
              </a:ext>
            </a:extLst>
          </p:cNvPr>
          <p:cNvCxnSpPr>
            <a:cxnSpLocks/>
          </p:cNvCxnSpPr>
          <p:nvPr/>
        </p:nvCxnSpPr>
        <p:spPr bwMode="auto">
          <a:xfrm>
            <a:off x="7356456" y="5661248"/>
            <a:ext cx="0" cy="51357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026923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D7F8343E-19F1-4031-ACD3-0FF9E28B1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880" y="2132856"/>
            <a:ext cx="5593576" cy="4068157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44624"/>
            <a:ext cx="7772400" cy="540296"/>
          </a:xfrm>
          <a:solidFill>
            <a:schemeClr val="bg1"/>
          </a:solidFill>
        </p:spPr>
        <p:txBody>
          <a:bodyPr/>
          <a:lstStyle/>
          <a:p>
            <a:r>
              <a:rPr lang="en-US" b="1" dirty="0"/>
              <a:t>Linear</a:t>
            </a:r>
            <a:r>
              <a:rPr lang="en-US" dirty="0"/>
              <a:t> spline</a:t>
            </a:r>
          </a:p>
        </p:txBody>
      </p:sp>
      <p:sp>
        <p:nvSpPr>
          <p:cNvPr id="8" name="Plassholder for innhold 7"/>
          <p:cNvSpPr>
            <a:spLocks noGrp="1"/>
          </p:cNvSpPr>
          <p:nvPr>
            <p:ph idx="1"/>
          </p:nvPr>
        </p:nvSpPr>
        <p:spPr>
          <a:xfrm>
            <a:off x="107504" y="476672"/>
            <a:ext cx="8350696" cy="6076528"/>
          </a:xfrm>
        </p:spPr>
        <p:txBody>
          <a:bodyPr/>
          <a:lstStyle/>
          <a:p>
            <a:r>
              <a:rPr lang="en-US" dirty="0"/>
              <a:t>Linear spline</a:t>
            </a:r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Plot</a:t>
            </a:r>
            <a:r>
              <a:rPr lang="en-US" sz="1600" dirty="0"/>
              <a:t> (as before)</a:t>
            </a:r>
          </a:p>
          <a:p>
            <a:r>
              <a:rPr lang="en-US" dirty="0"/>
              <a:t>Test </a:t>
            </a:r>
            <a:r>
              <a:rPr lang="en-US" sz="1600" dirty="0"/>
              <a:t>(as before)</a:t>
            </a:r>
            <a:endParaRPr lang="en-US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3C221B-6DA2-4B38-A4EE-F53597C6E17E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C7898-3D8E-4649-9149-945A60C0C0F5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  <p:sp>
        <p:nvSpPr>
          <p:cNvPr id="13" name="TekstSylinder 12"/>
          <p:cNvSpPr txBox="1"/>
          <p:nvPr/>
        </p:nvSpPr>
        <p:spPr>
          <a:xfrm>
            <a:off x="251520" y="980728"/>
            <a:ext cx="88056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0066FF"/>
                </a:solidFill>
                <a:latin typeface="+mn-lt"/>
              </a:rPr>
              <a:t>mkspline</a:t>
            </a:r>
            <a:r>
              <a:rPr lang="en-US" sz="2000" dirty="0">
                <a:solidFill>
                  <a:srgbClr val="0066FF"/>
                </a:solidFill>
                <a:latin typeface="+mn-lt"/>
              </a:rPr>
              <a:t> </a:t>
            </a:r>
            <a:r>
              <a:rPr lang="en-US" sz="2000" dirty="0">
                <a:latin typeface="+mn-lt"/>
              </a:rPr>
              <a:t>l1</a:t>
            </a:r>
            <a:r>
              <a:rPr lang="en-US" sz="2000" dirty="0">
                <a:solidFill>
                  <a:srgbClr val="00B0F0"/>
                </a:solidFill>
                <a:latin typeface="+mn-lt"/>
              </a:rPr>
              <a:t> </a:t>
            </a:r>
            <a:r>
              <a:rPr lang="en-US" sz="2000" dirty="0">
                <a:solidFill>
                  <a:srgbClr val="0066FF"/>
                </a:solidFill>
                <a:latin typeface="+mn-lt"/>
              </a:rPr>
              <a:t>32 </a:t>
            </a:r>
            <a:r>
              <a:rPr lang="en-US" sz="2000" dirty="0">
                <a:latin typeface="+mn-lt"/>
              </a:rPr>
              <a:t>l2</a:t>
            </a:r>
            <a:r>
              <a:rPr lang="en-US" sz="2000" dirty="0">
                <a:solidFill>
                  <a:srgbClr val="0066FF"/>
                </a:solidFill>
                <a:latin typeface="+mn-lt"/>
              </a:rPr>
              <a:t> 38</a:t>
            </a:r>
            <a:r>
              <a:rPr lang="en-US" sz="2000" dirty="0">
                <a:solidFill>
                  <a:srgbClr val="00B0F0"/>
                </a:solidFill>
                <a:latin typeface="+mn-lt"/>
              </a:rPr>
              <a:t> </a:t>
            </a:r>
            <a:r>
              <a:rPr lang="en-US" sz="2000" dirty="0">
                <a:latin typeface="+mn-lt"/>
              </a:rPr>
              <a:t>l3</a:t>
            </a:r>
            <a:r>
              <a:rPr lang="en-US" sz="2000" dirty="0">
                <a:solidFill>
                  <a:srgbClr val="0066FF"/>
                </a:solidFill>
                <a:latin typeface="+mn-lt"/>
              </a:rPr>
              <a:t>=</a:t>
            </a:r>
            <a:r>
              <a:rPr lang="en-US" sz="2000" dirty="0">
                <a:latin typeface="+mn-lt"/>
              </a:rPr>
              <a:t>gest</a:t>
            </a:r>
            <a:r>
              <a:rPr lang="en-US" sz="2000" dirty="0">
                <a:solidFill>
                  <a:srgbClr val="00B0F0"/>
                </a:solidFill>
                <a:latin typeface="+mn-lt"/>
              </a:rPr>
              <a:t>		</a:t>
            </a:r>
            <a:r>
              <a:rPr lang="en-US" sz="2000" dirty="0">
                <a:solidFill>
                  <a:srgbClr val="008000"/>
                </a:solidFill>
                <a:latin typeface="+mn-lt"/>
              </a:rPr>
              <a:t>linear spline with knots at 32 and 38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251520" y="1268760"/>
            <a:ext cx="72683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66FF"/>
                </a:solidFill>
                <a:latin typeface="+mn-lt"/>
              </a:rPr>
              <a:t>regress</a:t>
            </a:r>
            <a:r>
              <a:rPr lang="en-US" sz="2000" dirty="0">
                <a:solidFill>
                  <a:srgbClr val="00B0F0"/>
                </a:solidFill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bw</a:t>
            </a:r>
            <a:r>
              <a:rPr lang="en-US" sz="2000" dirty="0">
                <a:latin typeface="+mn-lt"/>
              </a:rPr>
              <a:t>   l1 l2 l3</a:t>
            </a:r>
            <a:r>
              <a:rPr lang="en-US" sz="2000" dirty="0">
                <a:solidFill>
                  <a:srgbClr val="00B0F0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rgbClr val="0066FF"/>
                </a:solidFill>
                <a:latin typeface="+mn-lt"/>
              </a:rPr>
              <a:t>i.</a:t>
            </a:r>
            <a:r>
              <a:rPr lang="en-US" sz="2000" dirty="0" err="1">
                <a:latin typeface="+mn-lt"/>
              </a:rPr>
              <a:t>educ</a:t>
            </a:r>
            <a:r>
              <a:rPr lang="en-US" sz="2000" dirty="0">
                <a:latin typeface="+mn-lt"/>
              </a:rPr>
              <a:t> sex		</a:t>
            </a:r>
            <a:r>
              <a:rPr lang="en-US" sz="2000" dirty="0">
                <a:solidFill>
                  <a:srgbClr val="008000"/>
                </a:solidFill>
                <a:latin typeface="+mn-lt"/>
              </a:rPr>
              <a:t>regression with spline</a:t>
            </a:r>
          </a:p>
        </p:txBody>
      </p:sp>
      <p:sp>
        <p:nvSpPr>
          <p:cNvPr id="16" name="TekstSylinder 15"/>
          <p:cNvSpPr txBox="1"/>
          <p:nvPr/>
        </p:nvSpPr>
        <p:spPr>
          <a:xfrm>
            <a:off x="251520" y="1588730"/>
            <a:ext cx="71352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0066FF"/>
                </a:solidFill>
                <a:latin typeface="+mn-lt"/>
              </a:rPr>
              <a:t>est</a:t>
            </a:r>
            <a:r>
              <a:rPr lang="en-US" sz="2000" dirty="0">
                <a:solidFill>
                  <a:srgbClr val="0066FF"/>
                </a:solidFill>
                <a:latin typeface="+mn-lt"/>
              </a:rPr>
              <a:t> store </a:t>
            </a:r>
            <a:r>
              <a:rPr lang="en-US" sz="2000" dirty="0">
                <a:latin typeface="+mn-lt"/>
              </a:rPr>
              <a:t>ls				</a:t>
            </a:r>
            <a:r>
              <a:rPr lang="en-US" sz="2000" dirty="0">
                <a:solidFill>
                  <a:srgbClr val="008000"/>
                </a:solidFill>
                <a:latin typeface="+mn-lt"/>
              </a:rPr>
              <a:t>store estimates as </a:t>
            </a:r>
            <a:r>
              <a:rPr lang="en-US" sz="2000" dirty="0">
                <a:latin typeface="+mn-lt"/>
              </a:rPr>
              <a:t>ls</a:t>
            </a:r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id="{599BAB3B-1A74-4653-B4C6-B595D5C1B96B}"/>
              </a:ext>
            </a:extLst>
          </p:cNvPr>
          <p:cNvGrpSpPr/>
          <p:nvPr/>
        </p:nvGrpSpPr>
        <p:grpSpPr>
          <a:xfrm>
            <a:off x="35496" y="5085184"/>
            <a:ext cx="2592288" cy="1730565"/>
            <a:chOff x="35496" y="5085184"/>
            <a:chExt cx="2592288" cy="1730565"/>
          </a:xfrm>
        </p:grpSpPr>
        <p:pic>
          <p:nvPicPr>
            <p:cNvPr id="7" name="Bilde 6">
              <a:extLst>
                <a:ext uri="{FF2B5EF4-FFF2-40B4-BE49-F238E27FC236}">
                  <a16:creationId xmlns:a16="http://schemas.microsoft.com/office/drawing/2014/main" id="{AE7306EE-0DE0-479A-8DDE-601834C640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0138"/>
            <a:stretch/>
          </p:blipFill>
          <p:spPr>
            <a:xfrm>
              <a:off x="1133128" y="5085184"/>
              <a:ext cx="1494656" cy="1730565"/>
            </a:xfrm>
            <a:prstGeom prst="rect">
              <a:avLst/>
            </a:prstGeom>
          </p:spPr>
        </p:pic>
        <p:pic>
          <p:nvPicPr>
            <p:cNvPr id="18" name="Bild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496" y="5085184"/>
              <a:ext cx="1266470" cy="1516757"/>
            </a:xfrm>
            <a:prstGeom prst="rect">
              <a:avLst/>
            </a:prstGeom>
          </p:spPr>
        </p:pic>
      </p:grpSp>
      <p:sp>
        <p:nvSpPr>
          <p:cNvPr id="15" name="TekstSylinder 14"/>
          <p:cNvSpPr txBox="1"/>
          <p:nvPr/>
        </p:nvSpPr>
        <p:spPr>
          <a:xfrm>
            <a:off x="2555776" y="5855504"/>
            <a:ext cx="938077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  <a:latin typeface="+mn-lt"/>
              </a:rPr>
              <a:t>best fit</a:t>
            </a:r>
          </a:p>
        </p:txBody>
      </p:sp>
      <p:sp>
        <p:nvSpPr>
          <p:cNvPr id="21" name="TekstSylinder 20"/>
          <p:cNvSpPr txBox="1"/>
          <p:nvPr/>
        </p:nvSpPr>
        <p:spPr>
          <a:xfrm>
            <a:off x="4349824" y="6093296"/>
            <a:ext cx="432663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+mn-lt"/>
              </a:rPr>
              <a:t>Different from categorical gest!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FB47B8B6-E7CC-4AFB-8C99-ED33086E60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96" y="1957189"/>
            <a:ext cx="2741481" cy="1610433"/>
          </a:xfrm>
          <a:prstGeom prst="rect">
            <a:avLst/>
          </a:prstGeom>
        </p:spPr>
      </p:pic>
      <p:sp>
        <p:nvSpPr>
          <p:cNvPr id="22" name="TekstSylinder 21">
            <a:extLst>
              <a:ext uri="{FF2B5EF4-FFF2-40B4-BE49-F238E27FC236}">
                <a16:creationId xmlns:a16="http://schemas.microsoft.com/office/drawing/2014/main" id="{32861726-C5E3-422C-8D6F-F835CC2B7B1C}"/>
              </a:ext>
            </a:extLst>
          </p:cNvPr>
          <p:cNvSpPr txBox="1"/>
          <p:nvPr/>
        </p:nvSpPr>
        <p:spPr>
          <a:xfrm>
            <a:off x="2555776" y="6165304"/>
            <a:ext cx="1151277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  <a:latin typeface="+mn-lt"/>
              </a:rPr>
              <a:t>2.best fit</a:t>
            </a:r>
          </a:p>
        </p:txBody>
      </p:sp>
    </p:spTree>
    <p:extLst>
      <p:ext uri="{BB962C8B-B14F-4D97-AF65-F5344CB8AC3E}">
        <p14:creationId xmlns:p14="http://schemas.microsoft.com/office/powerpoint/2010/main" val="2667556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9" grpId="0"/>
      <p:bldP spid="16" grpId="0"/>
      <p:bldP spid="15" grpId="0" animBg="1"/>
      <p:bldP spid="21" grpId="0" animBg="1"/>
      <p:bldP spid="2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26F48AD-EA9E-4B53-B0DA-DD65FC0F1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Summing up: non-linear effects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6BE9F8-E188-42F4-AEF5-EA81E1449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066800"/>
            <a:ext cx="8496944" cy="5486400"/>
          </a:xfrm>
        </p:spPr>
        <p:txBody>
          <a:bodyPr/>
          <a:lstStyle/>
          <a:p>
            <a:r>
              <a:rPr lang="en-US" dirty="0"/>
              <a:t>Capture non-linearities in continuous variable </a:t>
            </a:r>
          </a:p>
          <a:p>
            <a:pPr lvl="1"/>
            <a:r>
              <a:rPr lang="en-US" dirty="0"/>
              <a:t>Categorize, </a:t>
            </a:r>
            <a:r>
              <a:rPr lang="en-US" dirty="0">
                <a:solidFill>
                  <a:srgbClr val="FF0000"/>
                </a:solidFill>
              </a:rPr>
              <a:t>lose precision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Fractional polynomials or splines </a:t>
            </a:r>
            <a:r>
              <a:rPr lang="en-US" sz="1800" dirty="0">
                <a:solidFill>
                  <a:srgbClr val="008000"/>
                </a:solidFill>
              </a:rPr>
              <a:t>are better</a:t>
            </a:r>
          </a:p>
          <a:p>
            <a:r>
              <a:rPr lang="en-US" dirty="0"/>
              <a:t>Continuous exposure </a:t>
            </a:r>
          </a:p>
          <a:p>
            <a:pPr lvl="1"/>
            <a:r>
              <a:rPr lang="en-US" dirty="0"/>
              <a:t>Replace by </a:t>
            </a:r>
            <a:r>
              <a:rPr lang="en-US" dirty="0">
                <a:solidFill>
                  <a:srgbClr val="0000FF"/>
                </a:solidFill>
              </a:rPr>
              <a:t>cubic spline</a:t>
            </a:r>
            <a:r>
              <a:rPr lang="en-US" dirty="0">
                <a:solidFill>
                  <a:srgbClr val="008000"/>
                </a:solidFill>
              </a:rPr>
              <a:t>: good fit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only plot</a:t>
            </a:r>
          </a:p>
          <a:p>
            <a:pPr lvl="1"/>
            <a:r>
              <a:rPr lang="en-US" dirty="0"/>
              <a:t>Replace by </a:t>
            </a:r>
            <a:r>
              <a:rPr lang="en-US" dirty="0">
                <a:solidFill>
                  <a:srgbClr val="0000FF"/>
                </a:solidFill>
              </a:rPr>
              <a:t>linear spline</a:t>
            </a:r>
            <a:r>
              <a:rPr lang="en-US" dirty="0"/>
              <a:t>: </a:t>
            </a:r>
            <a:r>
              <a:rPr lang="en-US" dirty="0">
                <a:solidFill>
                  <a:srgbClr val="008000"/>
                </a:solidFill>
              </a:rPr>
              <a:t>good fit, estimates</a:t>
            </a:r>
          </a:p>
          <a:p>
            <a:r>
              <a:rPr lang="en-US" dirty="0"/>
              <a:t>Continuous confounder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Keep linear </a:t>
            </a:r>
            <a:r>
              <a:rPr lang="en-US" sz="1800" dirty="0"/>
              <a:t>(</a:t>
            </a:r>
            <a:r>
              <a:rPr lang="en-US" sz="1800" dirty="0">
                <a:solidFill>
                  <a:srgbClr val="FF0000"/>
                </a:solidFill>
              </a:rPr>
              <a:t>unless non-linear in </a:t>
            </a:r>
            <a:r>
              <a:rPr lang="en-US" sz="1800" b="1" dirty="0">
                <a:solidFill>
                  <a:srgbClr val="FF0000"/>
                </a:solidFill>
              </a:rPr>
              <a:t>both</a:t>
            </a:r>
            <a:r>
              <a:rPr lang="en-US" sz="1800" dirty="0">
                <a:solidFill>
                  <a:srgbClr val="FF0000"/>
                </a:solidFill>
              </a:rPr>
              <a:t> exposure and outcome effect</a:t>
            </a:r>
            <a:r>
              <a:rPr lang="en-US" sz="1800" dirty="0"/>
              <a:t>)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D9FF1CB-29CE-46F3-A174-394E526F7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0F2FFF2-A5C1-45D6-B186-95C45E059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29B2947-D123-41C6-9E64-C09A3CB98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54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Constant</a:t>
            </a:r>
            <a:r>
              <a:rPr lang="nb-NO" dirty="0"/>
              <a:t> residual </a:t>
            </a:r>
            <a:r>
              <a:rPr lang="nb-NO" dirty="0" err="1"/>
              <a:t>variance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94D8D4-D723-4E3C-8148-0CBA78484A06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C7898-3D8E-4649-9149-945A60C0C0F5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8335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95113F5-D76D-407D-A944-6852A9943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195" y="1600115"/>
            <a:ext cx="5029309" cy="3657770"/>
          </a:xfrm>
          <a:prstGeom prst="rect">
            <a:avLst/>
          </a:prstGeom>
        </p:spPr>
      </p:pic>
      <p:sp>
        <p:nvSpPr>
          <p:cNvPr id="53250" name="Date Placeholder 3"/>
          <p:cNvSpPr>
            <a:spLocks noGrp="1"/>
          </p:cNvSpPr>
          <p:nvPr>
            <p:ph type="dt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4B9E0C0-A196-4C44-B0F2-C30645B0ED77}" type="datetime7">
              <a:rPr lang="en-US" sz="1400" smtClean="0"/>
              <a:pPr/>
              <a:t>Mar-23</a:t>
            </a:fld>
            <a:endParaRPr lang="en-US" sz="1400"/>
          </a:p>
        </p:txBody>
      </p:sp>
      <p:sp>
        <p:nvSpPr>
          <p:cNvPr id="53251" name="Footer Placeholder 4"/>
          <p:cNvSpPr>
            <a:spLocks noGrp="1"/>
          </p:cNvSpPr>
          <p:nvPr>
            <p:ph type="ftr" sz="quarter" idx="11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/>
              <a:t>H.S.</a:t>
            </a:r>
          </a:p>
        </p:txBody>
      </p:sp>
      <p:sp>
        <p:nvSpPr>
          <p:cNvPr id="53252" name="Slide Number Placeholder 5"/>
          <p:cNvSpPr>
            <a:spLocks noGrp="1"/>
          </p:cNvSpPr>
          <p:nvPr>
            <p:ph type="sldNum" sz="quarter" idx="12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BF6EF67-DCBB-4090-8FC0-492E6D582DE8}" type="slidenum">
              <a:rPr lang="en-US" sz="1400" smtClean="0"/>
              <a:pPr/>
              <a:t>45</a:t>
            </a:fld>
            <a:endParaRPr lang="en-US" sz="1400"/>
          </a:p>
        </p:txBody>
      </p:sp>
      <p:sp>
        <p:nvSpPr>
          <p:cNvPr id="53253" name="Rectangle 4"/>
          <p:cNvSpPr>
            <a:spLocks noGrp="1" noChangeArrowheads="1"/>
          </p:cNvSpPr>
          <p:nvPr>
            <p:ph type="title"/>
          </p:nvPr>
        </p:nvSpPr>
        <p:spPr>
          <a:xfrm>
            <a:off x="179512" y="152400"/>
            <a:ext cx="8784976" cy="540296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dirty="0"/>
              <a:t>Test constant residual variance</a:t>
            </a:r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0" y="764704"/>
            <a:ext cx="8728993" cy="5400599"/>
          </a:xfrm>
        </p:spPr>
        <p:txBody>
          <a:bodyPr/>
          <a:lstStyle/>
          <a:p>
            <a:pPr eaLnBrk="1" hangingPunct="1"/>
            <a:r>
              <a:rPr lang="en-US" dirty="0"/>
              <a:t>Constant variance: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Plot</a:t>
            </a:r>
          </a:p>
          <a:p>
            <a:pPr marL="457200" lvl="1" indent="0" eaLnBrk="1" hangingPunct="1">
              <a:buNone/>
            </a:pPr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Test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534859" y="4509120"/>
            <a:ext cx="16257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66FF"/>
                </a:solidFill>
              </a:rPr>
              <a:t>estat</a:t>
            </a:r>
            <a:r>
              <a:rPr lang="en-US" dirty="0">
                <a:solidFill>
                  <a:srgbClr val="0066FF"/>
                </a:solidFill>
              </a:rPr>
              <a:t> </a:t>
            </a:r>
            <a:r>
              <a:rPr lang="en-US" dirty="0" err="1">
                <a:solidFill>
                  <a:srgbClr val="0066FF"/>
                </a:solidFill>
              </a:rPr>
              <a:t>hettest</a:t>
            </a:r>
            <a:endParaRPr lang="en-US" dirty="0">
              <a:solidFill>
                <a:srgbClr val="0066FF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07658" y="2636912"/>
            <a:ext cx="1021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66FF"/>
                </a:solidFill>
              </a:rPr>
              <a:t>rvfplot</a:t>
            </a:r>
            <a:endParaRPr lang="en-US" dirty="0"/>
          </a:p>
        </p:txBody>
      </p:sp>
      <p:grpSp>
        <p:nvGrpSpPr>
          <p:cNvPr id="13" name="Gruppe 12"/>
          <p:cNvGrpSpPr/>
          <p:nvPr/>
        </p:nvGrpSpPr>
        <p:grpSpPr>
          <a:xfrm>
            <a:off x="4828838" y="1916832"/>
            <a:ext cx="3991634" cy="2520280"/>
            <a:chOff x="4828838" y="2276872"/>
            <a:chExt cx="3991634" cy="1440160"/>
          </a:xfrm>
        </p:grpSpPr>
        <p:cxnSp>
          <p:nvCxnSpPr>
            <p:cNvPr id="10" name="Rett linje 9"/>
            <p:cNvCxnSpPr/>
            <p:nvPr/>
          </p:nvCxnSpPr>
          <p:spPr bwMode="auto">
            <a:xfrm flipV="1">
              <a:off x="4828838" y="2276872"/>
              <a:ext cx="3991634" cy="504056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Rett linje 16"/>
            <p:cNvCxnSpPr/>
            <p:nvPr/>
          </p:nvCxnSpPr>
          <p:spPr bwMode="auto">
            <a:xfrm>
              <a:off x="4828838" y="3429000"/>
              <a:ext cx="3991634" cy="288032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5" name="TekstSylinder 14"/>
          <p:cNvSpPr txBox="1"/>
          <p:nvPr/>
        </p:nvSpPr>
        <p:spPr>
          <a:xfrm>
            <a:off x="4003019" y="879103"/>
            <a:ext cx="4725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plot residual versus predicted (fitted)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342C2847-963D-4E64-A942-B601B92E636B}"/>
              </a:ext>
            </a:extLst>
          </p:cNvPr>
          <p:cNvSpPr txBox="1"/>
          <p:nvPr/>
        </p:nvSpPr>
        <p:spPr>
          <a:xfrm>
            <a:off x="5580112" y="5402842"/>
            <a:ext cx="29338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+mn-lt"/>
              </a:rPr>
              <a:t>some heteroscedasticity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08192951-EFA6-4644-9DA5-D36C2B2973E3}"/>
              </a:ext>
            </a:extLst>
          </p:cNvPr>
          <p:cNvSpPr txBox="1"/>
          <p:nvPr/>
        </p:nvSpPr>
        <p:spPr>
          <a:xfrm>
            <a:off x="534859" y="5034694"/>
            <a:ext cx="29754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154987"/>
                </a:solidFill>
                <a:latin typeface="+mn-lt"/>
              </a:rPr>
              <a:t>or,</a:t>
            </a:r>
          </a:p>
          <a:p>
            <a:r>
              <a:rPr lang="en-US" sz="2000" dirty="0">
                <a:solidFill>
                  <a:srgbClr val="154987"/>
                </a:solidFill>
                <a:latin typeface="+mn-lt"/>
              </a:rPr>
              <a:t>compare se-s</a:t>
            </a:r>
          </a:p>
          <a:p>
            <a:r>
              <a:rPr lang="en-US" sz="2000" dirty="0">
                <a:solidFill>
                  <a:srgbClr val="154987"/>
                </a:solidFill>
                <a:latin typeface="+mn-lt"/>
              </a:rPr>
              <a:t>with and without “robust”</a:t>
            </a:r>
          </a:p>
        </p:txBody>
      </p:sp>
    </p:spTree>
    <p:extLst>
      <p:ext uri="{BB962C8B-B14F-4D97-AF65-F5344CB8AC3E}">
        <p14:creationId xmlns:p14="http://schemas.microsoft.com/office/powerpoint/2010/main" val="1251347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15" grpId="0"/>
      <p:bldP spid="4" grpId="0"/>
      <p:bldP spid="1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3212976"/>
            <a:ext cx="7772400" cy="3340224"/>
          </a:xfrm>
        </p:spPr>
        <p:txBody>
          <a:bodyPr/>
          <a:lstStyle/>
          <a:p>
            <a:pPr marL="0" indent="0" algn="ctr">
              <a:buNone/>
            </a:pPr>
            <a:r>
              <a:rPr lang="en-US" i="1" dirty="0"/>
              <a:t>Syntax :</a:t>
            </a:r>
          </a:p>
          <a:p>
            <a:pPr marL="0" indent="0" algn="ctr">
              <a:buNone/>
            </a:pPr>
            <a:r>
              <a:rPr lang="en-US" i="1" dirty="0">
                <a:solidFill>
                  <a:srgbClr val="0000FF"/>
                </a:solidFill>
              </a:rPr>
              <a:t>“Constant residual variance”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345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C9AF8E11-D584-4F7A-9B75-7D7E319D7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834" y="1382775"/>
            <a:ext cx="5327526" cy="3414377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-99392"/>
            <a:ext cx="7772400" cy="648072"/>
          </a:xfrm>
        </p:spPr>
        <p:txBody>
          <a:bodyPr/>
          <a:lstStyle/>
          <a:p>
            <a:r>
              <a:rPr lang="en-US" dirty="0"/>
              <a:t>Final model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496" y="476672"/>
            <a:ext cx="8953812" cy="1351295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/>
              <a:t>Linear spline model with robust variance estimation: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0066FF"/>
                </a:solidFill>
              </a:rPr>
              <a:t>regress</a:t>
            </a:r>
            <a:r>
              <a:rPr lang="en-US" sz="2400" dirty="0"/>
              <a:t> </a:t>
            </a:r>
            <a:r>
              <a:rPr lang="en-US" sz="2400" dirty="0" err="1">
                <a:solidFill>
                  <a:schemeClr val="tx1"/>
                </a:solidFill>
              </a:rPr>
              <a:t>bw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l1 l2 l3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rgbClr val="0066FF"/>
                </a:solidFill>
              </a:rPr>
              <a:t>i.</a:t>
            </a:r>
            <a:r>
              <a:rPr lang="en-US" sz="2400" dirty="0" err="1">
                <a:solidFill>
                  <a:schemeClr val="tx1"/>
                </a:solidFill>
              </a:rPr>
              <a:t>educ</a:t>
            </a:r>
            <a:r>
              <a:rPr lang="en-US" sz="2400" dirty="0">
                <a:solidFill>
                  <a:schemeClr val="tx1"/>
                </a:solidFill>
              </a:rPr>
              <a:t> sex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8000"/>
                </a:solidFill>
              </a:rPr>
              <a:t>robust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008000"/>
                </a:solidFill>
              </a:rPr>
              <a:t>est</a:t>
            </a:r>
            <a:r>
              <a:rPr lang="en-US" sz="2400" dirty="0">
                <a:solidFill>
                  <a:srgbClr val="008000"/>
                </a:solidFill>
              </a:rPr>
              <a:t> store </a:t>
            </a:r>
            <a:r>
              <a:rPr lang="en-US" sz="2400" dirty="0" err="1">
                <a:solidFill>
                  <a:schemeClr val="tx1"/>
                </a:solidFill>
              </a:rPr>
              <a:t>lsr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  <p:sp>
        <p:nvSpPr>
          <p:cNvPr id="9" name="Rounded Rectangle 16"/>
          <p:cNvSpPr>
            <a:spLocks noChangeArrowheads="1"/>
          </p:cNvSpPr>
          <p:nvPr/>
        </p:nvSpPr>
        <p:spPr bwMode="auto">
          <a:xfrm>
            <a:off x="4849870" y="2347931"/>
            <a:ext cx="2606523" cy="34603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TekstSylinder 9"/>
          <p:cNvSpPr txBox="1"/>
          <p:nvPr/>
        </p:nvSpPr>
        <p:spPr>
          <a:xfrm>
            <a:off x="251520" y="4797152"/>
            <a:ext cx="8812028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  <a:latin typeface="+mn-lt"/>
              </a:rPr>
              <a:t>Conclusion:</a:t>
            </a:r>
          </a:p>
          <a:p>
            <a:r>
              <a:rPr lang="en-US" dirty="0">
                <a:solidFill>
                  <a:srgbClr val="008000"/>
                </a:solidFill>
                <a:latin typeface="+mn-lt"/>
              </a:rPr>
              <a:t>At </a:t>
            </a:r>
            <a:r>
              <a:rPr lang="en-US" dirty="0">
                <a:latin typeface="+mn-lt"/>
              </a:rPr>
              <a:t>27-32 weeks </a:t>
            </a:r>
            <a:r>
              <a:rPr lang="en-US" dirty="0">
                <a:solidFill>
                  <a:srgbClr val="008000"/>
                </a:solidFill>
                <a:latin typeface="+mn-lt"/>
              </a:rPr>
              <a:t>the birth weight increases with 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104 gr per week</a:t>
            </a:r>
          </a:p>
          <a:p>
            <a:r>
              <a:rPr lang="en-US" dirty="0">
                <a:solidFill>
                  <a:srgbClr val="008000"/>
                </a:solidFill>
                <a:latin typeface="+mn-lt"/>
              </a:rPr>
              <a:t>At </a:t>
            </a:r>
            <a:r>
              <a:rPr lang="en-US" dirty="0">
                <a:latin typeface="+mn-lt"/>
              </a:rPr>
              <a:t>32-38 weeks </a:t>
            </a:r>
            <a:r>
              <a:rPr lang="en-US" dirty="0">
                <a:solidFill>
                  <a:srgbClr val="008000"/>
                </a:solidFill>
                <a:latin typeface="+mn-lt"/>
              </a:rPr>
              <a:t>the birth weight increases with 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345 gr per week</a:t>
            </a:r>
          </a:p>
          <a:p>
            <a:r>
              <a:rPr lang="en-US" dirty="0">
                <a:solidFill>
                  <a:srgbClr val="008000"/>
                </a:solidFill>
                <a:latin typeface="+mn-lt"/>
              </a:rPr>
              <a:t>At </a:t>
            </a:r>
            <a:r>
              <a:rPr lang="en-US" dirty="0">
                <a:latin typeface="+mn-lt"/>
              </a:rPr>
              <a:t>38-42 weeks </a:t>
            </a:r>
            <a:r>
              <a:rPr lang="en-US" dirty="0">
                <a:solidFill>
                  <a:srgbClr val="008000"/>
                </a:solidFill>
                <a:latin typeface="+mn-lt"/>
              </a:rPr>
              <a:t>the birth weight increases with 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  35 gr per week</a:t>
            </a:r>
          </a:p>
        </p:txBody>
      </p:sp>
      <p:sp>
        <p:nvSpPr>
          <p:cNvPr id="15" name="Rounded Rectangle 16"/>
          <p:cNvSpPr>
            <a:spLocks noChangeArrowheads="1"/>
          </p:cNvSpPr>
          <p:nvPr/>
        </p:nvSpPr>
        <p:spPr bwMode="auto">
          <a:xfrm>
            <a:off x="4848312" y="2739787"/>
            <a:ext cx="2606523" cy="34603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TekstSylinder 11"/>
          <p:cNvSpPr txBox="1"/>
          <p:nvPr/>
        </p:nvSpPr>
        <p:spPr>
          <a:xfrm>
            <a:off x="7571158" y="2326828"/>
            <a:ext cx="139333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00FF"/>
                </a:solidFill>
                <a:latin typeface="+mn-lt"/>
              </a:rPr>
              <a:t>estimates</a:t>
            </a:r>
          </a:p>
        </p:txBody>
      </p:sp>
      <p:sp>
        <p:nvSpPr>
          <p:cNvPr id="18" name="TekstSylinder 17"/>
          <p:cNvSpPr txBox="1"/>
          <p:nvPr/>
        </p:nvSpPr>
        <p:spPr>
          <a:xfrm>
            <a:off x="7668344" y="2653769"/>
            <a:ext cx="4828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+mn-lt"/>
              </a:rPr>
              <a:t>se</a:t>
            </a:r>
          </a:p>
        </p:txBody>
      </p:sp>
      <p:sp>
        <p:nvSpPr>
          <p:cNvPr id="19" name="TekstSylinder 18"/>
          <p:cNvSpPr txBox="1"/>
          <p:nvPr/>
        </p:nvSpPr>
        <p:spPr>
          <a:xfrm>
            <a:off x="7571158" y="3014970"/>
            <a:ext cx="139333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00FF"/>
                </a:solidFill>
                <a:latin typeface="+mn-lt"/>
              </a:rPr>
              <a:t>estimates</a:t>
            </a:r>
          </a:p>
        </p:txBody>
      </p:sp>
      <p:sp>
        <p:nvSpPr>
          <p:cNvPr id="20" name="TekstSylinder 19"/>
          <p:cNvSpPr txBox="1"/>
          <p:nvPr/>
        </p:nvSpPr>
        <p:spPr>
          <a:xfrm>
            <a:off x="7571158" y="3703112"/>
            <a:ext cx="139333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000FF"/>
                </a:solidFill>
                <a:latin typeface="+mn-lt"/>
              </a:rPr>
              <a:t>estimates</a:t>
            </a:r>
          </a:p>
        </p:txBody>
      </p:sp>
      <p:sp>
        <p:nvSpPr>
          <p:cNvPr id="21" name="TekstSylinder 20"/>
          <p:cNvSpPr txBox="1"/>
          <p:nvPr/>
        </p:nvSpPr>
        <p:spPr>
          <a:xfrm>
            <a:off x="7668344" y="3354914"/>
            <a:ext cx="4828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+mn-lt"/>
              </a:rPr>
              <a:t>se</a:t>
            </a:r>
          </a:p>
        </p:txBody>
      </p:sp>
      <p:sp>
        <p:nvSpPr>
          <p:cNvPr id="22" name="TekstSylinder 21"/>
          <p:cNvSpPr txBox="1"/>
          <p:nvPr/>
        </p:nvSpPr>
        <p:spPr>
          <a:xfrm>
            <a:off x="7668344" y="4056059"/>
            <a:ext cx="4828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+mn-lt"/>
              </a:rPr>
              <a:t>se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CEF1F87C-4149-195A-1FCE-FEDA8066FA38}"/>
              </a:ext>
            </a:extLst>
          </p:cNvPr>
          <p:cNvSpPr txBox="1"/>
          <p:nvPr/>
        </p:nvSpPr>
        <p:spPr>
          <a:xfrm>
            <a:off x="5845059" y="4712798"/>
            <a:ext cx="2595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solidFill>
                  <a:srgbClr val="008000"/>
                </a:solidFill>
                <a:latin typeface="+mn-lt"/>
              </a:rPr>
              <a:t>Prefer the robust model</a:t>
            </a:r>
          </a:p>
        </p:txBody>
      </p:sp>
    </p:spTree>
    <p:extLst>
      <p:ext uri="{BB962C8B-B14F-4D97-AF65-F5344CB8AC3E}">
        <p14:creationId xmlns:p14="http://schemas.microsoft.com/office/powerpoint/2010/main" val="261873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animBg="1"/>
      <p:bldP spid="10" grpId="0"/>
      <p:bldP spid="15" grpId="0" animBg="1"/>
      <p:bldP spid="12" grpId="0"/>
      <p:bldP spid="18" grpId="0"/>
      <p:bldP spid="19" grpId="0"/>
      <p:bldP spid="20" grpId="0"/>
      <p:bldP spid="21" grpId="0"/>
      <p:bldP spid="22" grpId="0"/>
      <p:bldP spid="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44624"/>
            <a:ext cx="7772400" cy="612304"/>
          </a:xfrm>
          <a:solidFill>
            <a:schemeClr val="bg1"/>
          </a:solidFill>
        </p:spPr>
        <p:txBody>
          <a:bodyPr/>
          <a:lstStyle/>
          <a:p>
            <a:r>
              <a:rPr lang="en-US" dirty="0"/>
              <a:t>Correct model for effect of education</a:t>
            </a:r>
            <a:endParaRPr lang="en-US" sz="2400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253752" y="759439"/>
            <a:ext cx="8356848" cy="710612"/>
          </a:xfrm>
        </p:spPr>
        <p:txBody>
          <a:bodyPr/>
          <a:lstStyle/>
          <a:p>
            <a:r>
              <a:rPr lang="en-US" sz="2800" dirty="0"/>
              <a:t>Interpret other covariate effects from the model?</a:t>
            </a:r>
            <a:endParaRPr lang="en-US" sz="2400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7B21E-945E-461F-87C2-607E3D379781}" type="datetime7">
              <a:rPr lang="en-US" smtClean="0">
                <a:solidFill>
                  <a:srgbClr val="000000"/>
                </a:solidFill>
              </a:rPr>
              <a:pPr/>
              <a:t>Mar-23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H.S.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48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7" name="Group 15"/>
          <p:cNvGrpSpPr>
            <a:grpSpLocks/>
          </p:cNvGrpSpPr>
          <p:nvPr/>
        </p:nvGrpSpPr>
        <p:grpSpPr bwMode="auto">
          <a:xfrm>
            <a:off x="5567139" y="2711340"/>
            <a:ext cx="1381125" cy="971550"/>
            <a:chOff x="1969" y="1270"/>
            <a:chExt cx="870" cy="612"/>
          </a:xfrm>
        </p:grpSpPr>
        <p:sp>
          <p:nvSpPr>
            <p:cNvPr id="8" name="Flowchart: Process 14"/>
            <p:cNvSpPr>
              <a:spLocks noChangeArrowheads="1"/>
            </p:cNvSpPr>
            <p:nvPr/>
          </p:nvSpPr>
          <p:spPr bwMode="auto">
            <a:xfrm>
              <a:off x="1969" y="1742"/>
              <a:ext cx="275" cy="140"/>
            </a:xfrm>
            <a:prstGeom prst="flowChartProcess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eaLnBrk="1" fontAlgn="auto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>
                  <a:solidFill>
                    <a:srgbClr val="0000FF"/>
                  </a:solidFill>
                  <a:latin typeface="Arial"/>
                </a:rPr>
                <a:t>gest</a:t>
              </a:r>
            </a:p>
          </p:txBody>
        </p:sp>
        <p:sp>
          <p:nvSpPr>
            <p:cNvPr id="9" name="Flowchart: Process 19"/>
            <p:cNvSpPr>
              <a:spLocks noChangeArrowheads="1"/>
            </p:cNvSpPr>
            <p:nvPr/>
          </p:nvSpPr>
          <p:spPr bwMode="auto">
            <a:xfrm>
              <a:off x="2653" y="1742"/>
              <a:ext cx="186" cy="140"/>
            </a:xfrm>
            <a:prstGeom prst="flowChartProcess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eaLnBrk="1" fontAlgn="auto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err="1">
                  <a:solidFill>
                    <a:srgbClr val="000000"/>
                  </a:solidFill>
                  <a:latin typeface="Arial"/>
                </a:rPr>
                <a:t>bw</a:t>
              </a:r>
              <a:endParaRPr lang="en-US" sz="1800" dirty="0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10" name="Straight Arrow Connector 27"/>
            <p:cNvCxnSpPr>
              <a:cxnSpLocks noChangeShapeType="1"/>
              <a:stCxn id="12" idx="2"/>
              <a:endCxn id="8" idx="0"/>
            </p:cNvCxnSpPr>
            <p:nvPr/>
          </p:nvCxnSpPr>
          <p:spPr bwMode="auto">
            <a:xfrm flipH="1">
              <a:off x="2107" y="1410"/>
              <a:ext cx="323" cy="332"/>
            </a:xfrm>
            <a:prstGeom prst="straightConnector1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 type="arrow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Flowchart: Process 14"/>
            <p:cNvSpPr>
              <a:spLocks noChangeArrowheads="1"/>
            </p:cNvSpPr>
            <p:nvPr/>
          </p:nvSpPr>
          <p:spPr bwMode="auto">
            <a:xfrm>
              <a:off x="2272" y="1270"/>
              <a:ext cx="315" cy="140"/>
            </a:xfrm>
            <a:prstGeom prst="flowChartProcess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eaLnBrk="1" fontAlgn="auto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err="1">
                  <a:solidFill>
                    <a:srgbClr val="FF0000"/>
                  </a:solidFill>
                  <a:latin typeface="Arial"/>
                </a:rPr>
                <a:t>educ</a:t>
              </a:r>
              <a:endParaRPr lang="en-US" sz="1800" dirty="0">
                <a:solidFill>
                  <a:srgbClr val="FF0000"/>
                </a:solidFill>
                <a:latin typeface="Arial"/>
              </a:endParaRPr>
            </a:p>
          </p:txBody>
        </p:sp>
        <p:cxnSp>
          <p:nvCxnSpPr>
            <p:cNvPr id="14" name="Straight Arrow Connector 29"/>
            <p:cNvCxnSpPr>
              <a:cxnSpLocks noChangeShapeType="1"/>
              <a:stCxn id="8" idx="3"/>
              <a:endCxn id="9" idx="1"/>
            </p:cNvCxnSpPr>
            <p:nvPr/>
          </p:nvCxnSpPr>
          <p:spPr bwMode="auto">
            <a:xfrm>
              <a:off x="2244" y="1812"/>
              <a:ext cx="409" cy="0"/>
            </a:xfrm>
            <a:prstGeom prst="straightConnector1">
              <a:avLst/>
            </a:prstGeom>
            <a:noFill/>
            <a:ln w="28575" algn="ctr">
              <a:solidFill>
                <a:srgbClr val="008000"/>
              </a:solidFill>
              <a:round/>
              <a:headEnd/>
              <a:tailEnd type="arrow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Straight Arrow Connector 29"/>
            <p:cNvCxnSpPr>
              <a:cxnSpLocks noChangeShapeType="1"/>
              <a:stCxn id="12" idx="2"/>
              <a:endCxn id="9" idx="0"/>
            </p:cNvCxnSpPr>
            <p:nvPr/>
          </p:nvCxnSpPr>
          <p:spPr bwMode="auto">
            <a:xfrm>
              <a:off x="2430" y="1410"/>
              <a:ext cx="316" cy="332"/>
            </a:xfrm>
            <a:prstGeom prst="straightConnector1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 type="arrow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8" name="TekstSylinder 17"/>
          <p:cNvSpPr txBox="1"/>
          <p:nvPr/>
        </p:nvSpPr>
        <p:spPr>
          <a:xfrm>
            <a:off x="5508104" y="3767672"/>
            <a:ext cx="15597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FF0000"/>
                </a:solidFill>
                <a:latin typeface="Arial"/>
              </a:rPr>
              <a:t>educ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FF0000"/>
                </a:solidFill>
                <a:latin typeface="Arial"/>
              </a:rPr>
              <a:t>confounder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Arial"/>
              </a:rPr>
              <a:t>adjust</a:t>
            </a:r>
          </a:p>
        </p:txBody>
      </p:sp>
      <p:sp>
        <p:nvSpPr>
          <p:cNvPr id="19" name="TekstSylinder 18"/>
          <p:cNvSpPr txBox="1"/>
          <p:nvPr/>
        </p:nvSpPr>
        <p:spPr>
          <a:xfrm>
            <a:off x="7571935" y="3754898"/>
            <a:ext cx="13205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008000"/>
                </a:solidFill>
                <a:latin typeface="Arial"/>
              </a:rPr>
              <a:t>gest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008000"/>
                </a:solidFill>
                <a:latin typeface="Arial"/>
              </a:rPr>
              <a:t>mediator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chemeClr val="tx1"/>
                </a:solidFill>
                <a:latin typeface="Arial"/>
              </a:rPr>
              <a:t>not adjust</a:t>
            </a:r>
          </a:p>
        </p:txBody>
      </p:sp>
      <p:sp>
        <p:nvSpPr>
          <p:cNvPr id="25" name="TekstSylinder 24"/>
          <p:cNvSpPr txBox="1"/>
          <p:nvPr/>
        </p:nvSpPr>
        <p:spPr>
          <a:xfrm>
            <a:off x="4644008" y="223343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0000FF"/>
                </a:solidFill>
                <a:latin typeface="Arial"/>
              </a:rPr>
              <a:t>Exposure</a:t>
            </a:r>
            <a:r>
              <a:rPr lang="en-US" sz="1800" dirty="0">
                <a:solidFill>
                  <a:srgbClr val="000000"/>
                </a:solidFill>
                <a:latin typeface="Arial"/>
              </a:rPr>
              <a:t>:</a:t>
            </a:r>
            <a:endParaRPr lang="en-US" sz="1800" dirty="0">
              <a:solidFill>
                <a:srgbClr val="0000FF"/>
              </a:solidFill>
              <a:latin typeface="Arial"/>
            </a:endParaRPr>
          </a:p>
        </p:txBody>
      </p:sp>
      <p:grpSp>
        <p:nvGrpSpPr>
          <p:cNvPr id="26" name="Group 15"/>
          <p:cNvGrpSpPr>
            <a:grpSpLocks/>
          </p:cNvGrpSpPr>
          <p:nvPr/>
        </p:nvGrpSpPr>
        <p:grpSpPr bwMode="auto">
          <a:xfrm>
            <a:off x="7524328" y="2711340"/>
            <a:ext cx="1381125" cy="971550"/>
            <a:chOff x="1969" y="1270"/>
            <a:chExt cx="870" cy="612"/>
          </a:xfrm>
        </p:grpSpPr>
        <p:sp>
          <p:nvSpPr>
            <p:cNvPr id="27" name="Flowchart: Process 14"/>
            <p:cNvSpPr>
              <a:spLocks noChangeArrowheads="1"/>
            </p:cNvSpPr>
            <p:nvPr/>
          </p:nvSpPr>
          <p:spPr bwMode="auto">
            <a:xfrm>
              <a:off x="1969" y="1742"/>
              <a:ext cx="275" cy="140"/>
            </a:xfrm>
            <a:prstGeom prst="flowChartProcess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eaLnBrk="1" fontAlgn="auto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>
                  <a:solidFill>
                    <a:srgbClr val="008000"/>
                  </a:solidFill>
                  <a:latin typeface="Arial"/>
                </a:rPr>
                <a:t>gest</a:t>
              </a:r>
            </a:p>
          </p:txBody>
        </p:sp>
        <p:sp>
          <p:nvSpPr>
            <p:cNvPr id="28" name="Flowchart: Process 19"/>
            <p:cNvSpPr>
              <a:spLocks noChangeArrowheads="1"/>
            </p:cNvSpPr>
            <p:nvPr/>
          </p:nvSpPr>
          <p:spPr bwMode="auto">
            <a:xfrm>
              <a:off x="2653" y="1742"/>
              <a:ext cx="186" cy="140"/>
            </a:xfrm>
            <a:prstGeom prst="flowChartProcess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eaLnBrk="1" fontAlgn="auto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err="1">
                  <a:solidFill>
                    <a:srgbClr val="000000"/>
                  </a:solidFill>
                  <a:latin typeface="Arial"/>
                </a:rPr>
                <a:t>bw</a:t>
              </a:r>
              <a:endParaRPr lang="en-US" sz="1800" dirty="0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29" name="Straight Arrow Connector 27"/>
            <p:cNvCxnSpPr>
              <a:cxnSpLocks noChangeShapeType="1"/>
              <a:stCxn id="30" idx="2"/>
              <a:endCxn id="27" idx="0"/>
            </p:cNvCxnSpPr>
            <p:nvPr/>
          </p:nvCxnSpPr>
          <p:spPr bwMode="auto">
            <a:xfrm flipH="1">
              <a:off x="2107" y="1410"/>
              <a:ext cx="323" cy="332"/>
            </a:xfrm>
            <a:prstGeom prst="straightConnector1">
              <a:avLst/>
            </a:prstGeom>
            <a:noFill/>
            <a:ln w="28575" algn="ctr">
              <a:solidFill>
                <a:srgbClr val="008000"/>
              </a:solidFill>
              <a:round/>
              <a:headEnd/>
              <a:tailEnd type="arrow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" name="Flowchart: Process 14"/>
            <p:cNvSpPr>
              <a:spLocks noChangeArrowheads="1"/>
            </p:cNvSpPr>
            <p:nvPr/>
          </p:nvSpPr>
          <p:spPr bwMode="auto">
            <a:xfrm>
              <a:off x="2272" y="1270"/>
              <a:ext cx="315" cy="140"/>
            </a:xfrm>
            <a:prstGeom prst="flowChartProcess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eaLnBrk="1" fontAlgn="auto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 err="1">
                  <a:solidFill>
                    <a:srgbClr val="0000FF"/>
                  </a:solidFill>
                  <a:latin typeface="Arial"/>
                </a:rPr>
                <a:t>educ</a:t>
              </a:r>
              <a:endParaRPr lang="en-US" sz="1800" dirty="0">
                <a:solidFill>
                  <a:srgbClr val="0000FF"/>
                </a:solidFill>
                <a:latin typeface="Arial"/>
              </a:endParaRPr>
            </a:p>
          </p:txBody>
        </p:sp>
        <p:cxnSp>
          <p:nvCxnSpPr>
            <p:cNvPr id="31" name="Straight Arrow Connector 29"/>
            <p:cNvCxnSpPr>
              <a:cxnSpLocks noChangeShapeType="1"/>
              <a:stCxn id="27" idx="3"/>
              <a:endCxn id="28" idx="1"/>
            </p:cNvCxnSpPr>
            <p:nvPr/>
          </p:nvCxnSpPr>
          <p:spPr bwMode="auto">
            <a:xfrm>
              <a:off x="2244" y="1812"/>
              <a:ext cx="409" cy="0"/>
            </a:xfrm>
            <a:prstGeom prst="straightConnector1">
              <a:avLst/>
            </a:prstGeom>
            <a:noFill/>
            <a:ln w="28575" algn="ctr">
              <a:solidFill>
                <a:srgbClr val="008000"/>
              </a:solidFill>
              <a:round/>
              <a:headEnd/>
              <a:tailEnd type="arrow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Straight Arrow Connector 29"/>
            <p:cNvCxnSpPr>
              <a:cxnSpLocks noChangeShapeType="1"/>
              <a:stCxn id="30" idx="2"/>
              <a:endCxn id="28" idx="0"/>
            </p:cNvCxnSpPr>
            <p:nvPr/>
          </p:nvCxnSpPr>
          <p:spPr bwMode="auto">
            <a:xfrm>
              <a:off x="2430" y="1410"/>
              <a:ext cx="316" cy="332"/>
            </a:xfrm>
            <a:prstGeom prst="straightConnector1">
              <a:avLst/>
            </a:prstGeom>
            <a:noFill/>
            <a:ln w="28575" algn="ctr">
              <a:solidFill>
                <a:srgbClr val="008000"/>
              </a:solidFill>
              <a:round/>
              <a:headEnd/>
              <a:tailEnd type="arrow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3" name="TekstSylinder 32"/>
          <p:cNvSpPr txBox="1"/>
          <p:nvPr/>
        </p:nvSpPr>
        <p:spPr>
          <a:xfrm>
            <a:off x="6804248" y="6381328"/>
            <a:ext cx="24068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00"/>
                </a:solidFill>
                <a:latin typeface="Arial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Arial"/>
              </a:rPr>
              <a:t>Westreich</a:t>
            </a:r>
            <a:r>
              <a:rPr lang="en-US" sz="1200" dirty="0">
                <a:solidFill>
                  <a:srgbClr val="000000"/>
                </a:solidFill>
                <a:latin typeface="Arial"/>
              </a:rPr>
              <a:t> and Greenland 2013)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5940152" y="2017414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000000"/>
                </a:solidFill>
                <a:latin typeface="Arial"/>
              </a:rPr>
              <a:t>final</a:t>
            </a:r>
          </a:p>
        </p:txBody>
      </p:sp>
      <p:sp>
        <p:nvSpPr>
          <p:cNvPr id="34" name="TekstSylinder 33"/>
          <p:cNvSpPr txBox="1"/>
          <p:nvPr/>
        </p:nvSpPr>
        <p:spPr>
          <a:xfrm>
            <a:off x="7668344" y="2017414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 err="1">
                <a:solidFill>
                  <a:srgbClr val="000000"/>
                </a:solidFill>
                <a:latin typeface="Arial"/>
              </a:rPr>
              <a:t>educMod</a:t>
            </a:r>
            <a:endParaRPr lang="en-US" sz="18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TekstSylinder 34"/>
          <p:cNvSpPr txBox="1"/>
          <p:nvPr/>
        </p:nvSpPr>
        <p:spPr>
          <a:xfrm>
            <a:off x="5941106" y="223343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0000FF"/>
                </a:solidFill>
                <a:latin typeface="Arial"/>
              </a:rPr>
              <a:t>gest</a:t>
            </a:r>
          </a:p>
        </p:txBody>
      </p:sp>
      <p:sp>
        <p:nvSpPr>
          <p:cNvPr id="36" name="TekstSylinder 35"/>
          <p:cNvSpPr txBox="1"/>
          <p:nvPr/>
        </p:nvSpPr>
        <p:spPr>
          <a:xfrm>
            <a:off x="7891397" y="2233438"/>
            <a:ext cx="813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 err="1">
                <a:solidFill>
                  <a:srgbClr val="0000FF"/>
                </a:solidFill>
                <a:latin typeface="Arial"/>
              </a:rPr>
              <a:t>educ</a:t>
            </a:r>
            <a:endParaRPr lang="en-US" sz="1800" dirty="0">
              <a:solidFill>
                <a:srgbClr val="0000FF"/>
              </a:solidFill>
              <a:latin typeface="Arial"/>
            </a:endParaRPr>
          </a:p>
        </p:txBody>
      </p:sp>
      <p:pic>
        <p:nvPicPr>
          <p:cNvPr id="39" name="Bilde 38">
            <a:extLst>
              <a:ext uri="{FF2B5EF4-FFF2-40B4-BE49-F238E27FC236}">
                <a16:creationId xmlns:a16="http://schemas.microsoft.com/office/drawing/2014/main" id="{420B2EA5-B409-4BF9-B03B-C50D6C6F59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36" r="33839" b="26930"/>
          <a:stretch/>
        </p:blipFill>
        <p:spPr>
          <a:xfrm>
            <a:off x="186541" y="1785374"/>
            <a:ext cx="2959226" cy="3011778"/>
          </a:xfrm>
          <a:prstGeom prst="rect">
            <a:avLst/>
          </a:prstGeom>
        </p:spPr>
      </p:pic>
      <p:pic>
        <p:nvPicPr>
          <p:cNvPr id="40" name="Bilde 39">
            <a:extLst>
              <a:ext uri="{FF2B5EF4-FFF2-40B4-BE49-F238E27FC236}">
                <a16:creationId xmlns:a16="http://schemas.microsoft.com/office/drawing/2014/main" id="{4233C3ED-EF33-4CF1-908A-2E820260DA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689" r="4046" b="26930"/>
          <a:stretch/>
        </p:blipFill>
        <p:spPr>
          <a:xfrm>
            <a:off x="2915816" y="1785373"/>
            <a:ext cx="1575469" cy="3011778"/>
          </a:xfrm>
          <a:prstGeom prst="rect">
            <a:avLst/>
          </a:prstGeom>
        </p:spPr>
      </p:pic>
      <p:sp>
        <p:nvSpPr>
          <p:cNvPr id="45" name="TekstSylinder 44">
            <a:extLst>
              <a:ext uri="{FF2B5EF4-FFF2-40B4-BE49-F238E27FC236}">
                <a16:creationId xmlns:a16="http://schemas.microsoft.com/office/drawing/2014/main" id="{FFE673BD-883E-4CFF-914B-876D53E18CE3}"/>
              </a:ext>
            </a:extLst>
          </p:cNvPr>
          <p:cNvSpPr txBox="1"/>
          <p:nvPr/>
        </p:nvSpPr>
        <p:spPr>
          <a:xfrm>
            <a:off x="251520" y="4934778"/>
            <a:ext cx="88249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8000"/>
                </a:solidFill>
              </a:rPr>
              <a:t>Conclusion:</a:t>
            </a:r>
          </a:p>
          <a:p>
            <a:pPr algn="ctr"/>
            <a:r>
              <a:rPr lang="en-US" sz="2800" dirty="0"/>
              <a:t>Effect of education is </a:t>
            </a:r>
            <a:r>
              <a:rPr lang="en-US" sz="2800" b="1" dirty="0">
                <a:solidFill>
                  <a:srgbClr val="FF0000"/>
                </a:solidFill>
              </a:rPr>
              <a:t>misleading</a:t>
            </a:r>
            <a:r>
              <a:rPr lang="en-US" sz="2800" dirty="0"/>
              <a:t> in the final model.</a:t>
            </a:r>
          </a:p>
          <a:p>
            <a:pPr algn="ctr"/>
            <a:r>
              <a:rPr lang="en-US" sz="2800" dirty="0">
                <a:solidFill>
                  <a:srgbClr val="0000FF"/>
                </a:solidFill>
              </a:rPr>
              <a:t>Need a separate model for each covariate</a:t>
            </a:r>
          </a:p>
        </p:txBody>
      </p:sp>
      <p:cxnSp>
        <p:nvCxnSpPr>
          <p:cNvPr id="46" name="Rett linje 45">
            <a:extLst>
              <a:ext uri="{FF2B5EF4-FFF2-40B4-BE49-F238E27FC236}">
                <a16:creationId xmlns:a16="http://schemas.microsoft.com/office/drawing/2014/main" id="{EA3FB5B6-AB56-4CB3-AEDA-5D9EF8628F62}"/>
              </a:ext>
            </a:extLst>
          </p:cNvPr>
          <p:cNvCxnSpPr/>
          <p:nvPr/>
        </p:nvCxnSpPr>
        <p:spPr bwMode="auto">
          <a:xfrm>
            <a:off x="2277269" y="4283570"/>
            <a:ext cx="79208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Rett linje 46">
            <a:extLst>
              <a:ext uri="{FF2B5EF4-FFF2-40B4-BE49-F238E27FC236}">
                <a16:creationId xmlns:a16="http://schemas.microsoft.com/office/drawing/2014/main" id="{B973A7E4-0FC7-43AA-86FC-B2979482651D}"/>
              </a:ext>
            </a:extLst>
          </p:cNvPr>
          <p:cNvCxnSpPr/>
          <p:nvPr/>
        </p:nvCxnSpPr>
        <p:spPr bwMode="auto">
          <a:xfrm>
            <a:off x="2277269" y="4562077"/>
            <a:ext cx="79208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0" name="TekstSylinder 49">
            <a:extLst>
              <a:ext uri="{FF2B5EF4-FFF2-40B4-BE49-F238E27FC236}">
                <a16:creationId xmlns:a16="http://schemas.microsoft.com/office/drawing/2014/main" id="{60347837-2622-469E-9CD0-BA9044AB9A22}"/>
              </a:ext>
            </a:extLst>
          </p:cNvPr>
          <p:cNvSpPr txBox="1"/>
          <p:nvPr/>
        </p:nvSpPr>
        <p:spPr>
          <a:xfrm>
            <a:off x="2335293" y="1412776"/>
            <a:ext cx="12295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Tables</a:t>
            </a:r>
          </a:p>
        </p:txBody>
      </p:sp>
      <p:sp>
        <p:nvSpPr>
          <p:cNvPr id="51" name="TekstSylinder 50">
            <a:extLst>
              <a:ext uri="{FF2B5EF4-FFF2-40B4-BE49-F238E27FC236}">
                <a16:creationId xmlns:a16="http://schemas.microsoft.com/office/drawing/2014/main" id="{C75BA766-31F0-4E2E-A642-325EB2C53DE1}"/>
              </a:ext>
            </a:extLst>
          </p:cNvPr>
          <p:cNvSpPr txBox="1"/>
          <p:nvPr/>
        </p:nvSpPr>
        <p:spPr>
          <a:xfrm>
            <a:off x="6582811" y="1412776"/>
            <a:ext cx="12295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DAGs</a:t>
            </a:r>
          </a:p>
        </p:txBody>
      </p:sp>
    </p:spTree>
    <p:extLst>
      <p:ext uri="{BB962C8B-B14F-4D97-AF65-F5344CB8AC3E}">
        <p14:creationId xmlns:p14="http://schemas.microsoft.com/office/powerpoint/2010/main" val="347650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5" grpId="0"/>
      <p:bldP spid="11" grpId="0"/>
      <p:bldP spid="34" grpId="0"/>
      <p:bldP spid="35" grpId="0"/>
      <p:bldP spid="36" grpId="0"/>
      <p:bldP spid="4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Linear regression</a:t>
            </a:r>
          </a:p>
          <a:p>
            <a:pPr lvl="1"/>
            <a:r>
              <a:rPr lang="en-US" dirty="0">
                <a:solidFill>
                  <a:srgbClr val="0066FF"/>
                </a:solidFill>
              </a:rPr>
              <a:t>help regress</a:t>
            </a:r>
          </a:p>
          <a:p>
            <a:pPr lvl="2"/>
            <a:r>
              <a:rPr lang="en-US" dirty="0"/>
              <a:t>syntax and options</a:t>
            </a:r>
          </a:p>
          <a:p>
            <a:pPr lvl="1"/>
            <a:r>
              <a:rPr lang="en-US" dirty="0">
                <a:solidFill>
                  <a:srgbClr val="0066FF"/>
                </a:solidFill>
              </a:rPr>
              <a:t>help regress </a:t>
            </a:r>
            <a:r>
              <a:rPr lang="en-US" dirty="0" err="1">
                <a:solidFill>
                  <a:srgbClr val="0066FF"/>
                </a:solidFill>
              </a:rPr>
              <a:t>postestimation</a:t>
            </a:r>
            <a:endParaRPr lang="en-US" dirty="0">
              <a:solidFill>
                <a:srgbClr val="0066FF"/>
              </a:solidFill>
            </a:endParaRPr>
          </a:p>
          <a:p>
            <a:pPr lvl="2"/>
            <a:r>
              <a:rPr lang="en-US" dirty="0" err="1"/>
              <a:t>dfbeta</a:t>
            </a:r>
            <a:endParaRPr lang="en-US" dirty="0"/>
          </a:p>
          <a:p>
            <a:pPr lvl="2"/>
            <a:r>
              <a:rPr lang="en-US" dirty="0" err="1"/>
              <a:t>estat</a:t>
            </a:r>
            <a:r>
              <a:rPr lang="en-US" dirty="0"/>
              <a:t> </a:t>
            </a:r>
            <a:r>
              <a:rPr lang="en-US" dirty="0" err="1"/>
              <a:t>hettest</a:t>
            </a:r>
            <a:endParaRPr lang="en-US" dirty="0"/>
          </a:p>
          <a:p>
            <a:pPr lvl="2"/>
            <a:r>
              <a:rPr lang="en-US" dirty="0" err="1"/>
              <a:t>rvfplot</a:t>
            </a:r>
            <a:endParaRPr lang="en-US" dirty="0"/>
          </a:p>
          <a:p>
            <a:pPr lvl="2"/>
            <a:r>
              <a:rPr lang="en-US" dirty="0"/>
              <a:t>predict</a:t>
            </a:r>
          </a:p>
          <a:p>
            <a:pPr lvl="2"/>
            <a:r>
              <a:rPr lang="en-US" dirty="0"/>
              <a:t>margins</a:t>
            </a:r>
          </a:p>
          <a:p>
            <a:pPr lvl="1"/>
            <a:r>
              <a:rPr lang="en-US" dirty="0">
                <a:solidFill>
                  <a:srgbClr val="0066FF"/>
                </a:solidFill>
              </a:rPr>
              <a:t>help factor variables</a:t>
            </a:r>
          </a:p>
          <a:p>
            <a:pPr lvl="2"/>
            <a:r>
              <a:rPr lang="en-US" dirty="0"/>
              <a:t>factor variables and interactions</a:t>
            </a:r>
          </a:p>
          <a:p>
            <a:pPr lvl="1"/>
            <a:endParaRPr lang="en-US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5DB1E8-408B-48AB-A516-CFA705783308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C7898-3D8E-4649-9149-945A60C0C0F5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299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3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468288"/>
          </a:xfrm>
        </p:spPr>
        <p:txBody>
          <a:bodyPr/>
          <a:lstStyle/>
          <a:p>
            <a:r>
              <a:rPr lang="en-US" dirty="0"/>
              <a:t>Summing up 1: Model fitting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51520" y="908720"/>
            <a:ext cx="8784976" cy="5644480"/>
          </a:xfrm>
        </p:spPr>
        <p:txBody>
          <a:bodyPr/>
          <a:lstStyle/>
          <a:p>
            <a:r>
              <a:rPr lang="en-US" sz="2800" dirty="0"/>
              <a:t>Build model</a:t>
            </a:r>
          </a:p>
          <a:p>
            <a:pPr lvl="1"/>
            <a:r>
              <a:rPr lang="en-US" sz="2400" dirty="0">
                <a:solidFill>
                  <a:srgbClr val="0066FF"/>
                </a:solidFill>
              </a:rPr>
              <a:t>regress </a:t>
            </a:r>
            <a:r>
              <a:rPr lang="en-US" sz="2400" dirty="0" err="1">
                <a:solidFill>
                  <a:schemeClr val="tx1"/>
                </a:solidFill>
              </a:rPr>
              <a:t>bw</a:t>
            </a:r>
            <a:r>
              <a:rPr lang="en-US" sz="2400" dirty="0">
                <a:solidFill>
                  <a:schemeClr val="tx1"/>
                </a:solidFill>
              </a:rPr>
              <a:t> gest			</a:t>
            </a:r>
            <a:r>
              <a:rPr lang="en-US" sz="2400" dirty="0">
                <a:solidFill>
                  <a:srgbClr val="008000"/>
                </a:solidFill>
              </a:rPr>
              <a:t>crude model</a:t>
            </a:r>
          </a:p>
          <a:p>
            <a:pPr lvl="1"/>
            <a:r>
              <a:rPr lang="en-US" sz="2400" dirty="0" err="1">
                <a:solidFill>
                  <a:srgbClr val="0066FF"/>
                </a:solidFill>
              </a:rPr>
              <a:t>est</a:t>
            </a:r>
            <a:r>
              <a:rPr lang="en-US" sz="2400" dirty="0">
                <a:solidFill>
                  <a:srgbClr val="0066FF"/>
                </a:solidFill>
              </a:rPr>
              <a:t> store </a:t>
            </a:r>
            <a:r>
              <a:rPr lang="en-US" sz="2400" dirty="0">
                <a:solidFill>
                  <a:schemeClr val="tx1"/>
                </a:solidFill>
              </a:rPr>
              <a:t>m1				</a:t>
            </a:r>
            <a:r>
              <a:rPr lang="en-US" sz="2400" dirty="0">
                <a:solidFill>
                  <a:srgbClr val="008000"/>
                </a:solidFill>
              </a:rPr>
              <a:t>store</a:t>
            </a:r>
          </a:p>
          <a:p>
            <a:pPr lvl="3"/>
            <a:endParaRPr lang="en-US" sz="1800" dirty="0">
              <a:solidFill>
                <a:srgbClr val="0066FF"/>
              </a:solidFill>
            </a:endParaRPr>
          </a:p>
          <a:p>
            <a:pPr lvl="1"/>
            <a:r>
              <a:rPr lang="en-US" sz="2400" dirty="0">
                <a:solidFill>
                  <a:srgbClr val="0066FF"/>
                </a:solidFill>
              </a:rPr>
              <a:t>regress </a:t>
            </a:r>
            <a:r>
              <a:rPr lang="en-US" sz="2400" dirty="0" err="1">
                <a:solidFill>
                  <a:schemeClr val="tx1"/>
                </a:solidFill>
              </a:rPr>
              <a:t>bw</a:t>
            </a:r>
            <a:r>
              <a:rPr lang="en-US" sz="2400" dirty="0">
                <a:solidFill>
                  <a:schemeClr val="tx1"/>
                </a:solidFill>
              </a:rPr>
              <a:t> gest </a:t>
            </a:r>
            <a:r>
              <a:rPr lang="en-US" sz="2400" dirty="0" err="1">
                <a:solidFill>
                  <a:schemeClr val="tx1"/>
                </a:solidFill>
              </a:rPr>
              <a:t>i.educ</a:t>
            </a:r>
            <a:r>
              <a:rPr lang="en-US" sz="2400" dirty="0">
                <a:solidFill>
                  <a:schemeClr val="tx1"/>
                </a:solidFill>
              </a:rPr>
              <a:t> sex</a:t>
            </a:r>
            <a:r>
              <a:rPr lang="en-US" sz="2400" dirty="0"/>
              <a:t>		</a:t>
            </a:r>
            <a:r>
              <a:rPr lang="en-US" sz="2400" dirty="0">
                <a:solidFill>
                  <a:srgbClr val="008000"/>
                </a:solidFill>
              </a:rPr>
              <a:t>full model</a:t>
            </a:r>
          </a:p>
          <a:p>
            <a:pPr lvl="1"/>
            <a:r>
              <a:rPr lang="en-US" sz="2400" dirty="0" err="1">
                <a:solidFill>
                  <a:srgbClr val="0066FF"/>
                </a:solidFill>
              </a:rPr>
              <a:t>est</a:t>
            </a:r>
            <a:r>
              <a:rPr lang="en-US" sz="2400" dirty="0">
                <a:solidFill>
                  <a:srgbClr val="0066FF"/>
                </a:solidFill>
              </a:rPr>
              <a:t> store </a:t>
            </a:r>
            <a:r>
              <a:rPr lang="en-US" sz="2400" dirty="0">
                <a:solidFill>
                  <a:schemeClr val="tx1"/>
                </a:solidFill>
              </a:rPr>
              <a:t>m2</a:t>
            </a:r>
          </a:p>
          <a:p>
            <a:pPr lvl="3"/>
            <a:endParaRPr lang="en-US" sz="1800" dirty="0">
              <a:solidFill>
                <a:schemeClr val="tx1"/>
              </a:solidFill>
            </a:endParaRPr>
          </a:p>
          <a:p>
            <a:pPr lvl="1"/>
            <a:r>
              <a:rPr lang="en-US" sz="2400" dirty="0" err="1">
                <a:solidFill>
                  <a:srgbClr val="0066FF"/>
                </a:solidFill>
              </a:rPr>
              <a:t>est</a:t>
            </a:r>
            <a:r>
              <a:rPr lang="en-US" sz="2400" dirty="0">
                <a:solidFill>
                  <a:srgbClr val="0066FF"/>
                </a:solidFill>
              </a:rPr>
              <a:t> table </a:t>
            </a:r>
            <a:r>
              <a:rPr lang="en-US" sz="2400" dirty="0">
                <a:solidFill>
                  <a:schemeClr val="tx1"/>
                </a:solidFill>
              </a:rPr>
              <a:t>m1 m2			</a:t>
            </a:r>
            <a:r>
              <a:rPr lang="en-US" sz="2400" dirty="0">
                <a:solidFill>
                  <a:srgbClr val="008000"/>
                </a:solidFill>
              </a:rPr>
              <a:t>compare coefficients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82A126-7DF7-4A93-A71D-6BFFA660358C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899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63688" y="152400"/>
            <a:ext cx="6335216" cy="468288"/>
          </a:xfrm>
          <a:solidFill>
            <a:schemeClr val="bg1"/>
          </a:solidFill>
        </p:spPr>
        <p:txBody>
          <a:bodyPr/>
          <a:lstStyle/>
          <a:p>
            <a:r>
              <a:rPr lang="en-US" dirty="0"/>
              <a:t>Summing up 2: Assumptions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51520" y="908720"/>
            <a:ext cx="8712968" cy="5644480"/>
          </a:xfrm>
        </p:spPr>
        <p:txBody>
          <a:bodyPr/>
          <a:lstStyle/>
          <a:p>
            <a:r>
              <a:rPr lang="en-US" sz="2800" dirty="0"/>
              <a:t>Independent residuals		</a:t>
            </a:r>
            <a:r>
              <a:rPr lang="en-US" sz="2800" dirty="0">
                <a:solidFill>
                  <a:srgbClr val="008000"/>
                </a:solidFill>
              </a:rPr>
              <a:t>discuss</a:t>
            </a:r>
          </a:p>
          <a:p>
            <a:r>
              <a:rPr lang="en-US" sz="2800" dirty="0"/>
              <a:t>No interaction</a:t>
            </a:r>
          </a:p>
          <a:p>
            <a:pPr lvl="1"/>
            <a:r>
              <a:rPr lang="en-US" sz="2400" dirty="0">
                <a:solidFill>
                  <a:srgbClr val="0066FF"/>
                </a:solidFill>
              </a:rPr>
              <a:t>regress bw3 </a:t>
            </a:r>
            <a:r>
              <a:rPr lang="en-US" sz="2400" dirty="0" err="1">
                <a:solidFill>
                  <a:srgbClr val="0066FF"/>
                </a:solidFill>
              </a:rPr>
              <a:t>c.</a:t>
            </a:r>
            <a:r>
              <a:rPr lang="en-US" sz="2400" dirty="0" err="1">
                <a:solidFill>
                  <a:schemeClr val="tx1"/>
                </a:solidFill>
              </a:rPr>
              <a:t>gest</a:t>
            </a:r>
            <a:r>
              <a:rPr lang="en-US" sz="2400" dirty="0">
                <a:solidFill>
                  <a:srgbClr val="0066FF"/>
                </a:solidFill>
              </a:rPr>
              <a:t>##</a:t>
            </a:r>
            <a:r>
              <a:rPr lang="en-US" sz="2400" dirty="0" err="1">
                <a:solidFill>
                  <a:srgbClr val="0066FF"/>
                </a:solidFill>
              </a:rPr>
              <a:t>i.</a:t>
            </a:r>
            <a:r>
              <a:rPr lang="en-US" sz="2400" dirty="0" err="1">
                <a:solidFill>
                  <a:schemeClr val="tx1"/>
                </a:solidFill>
              </a:rPr>
              <a:t>sex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err="1">
                <a:solidFill>
                  <a:srgbClr val="0066FF"/>
                </a:solidFill>
              </a:rPr>
              <a:t>i.</a:t>
            </a:r>
            <a:r>
              <a:rPr lang="en-US" sz="2400" dirty="0" err="1">
                <a:solidFill>
                  <a:schemeClr val="tx1"/>
                </a:solidFill>
              </a:rPr>
              <a:t>educ</a:t>
            </a:r>
            <a:r>
              <a:rPr lang="en-US" sz="2400" dirty="0"/>
              <a:t>	</a:t>
            </a:r>
            <a:r>
              <a:rPr lang="en-US" sz="2400" dirty="0">
                <a:solidFill>
                  <a:srgbClr val="008000"/>
                </a:solidFill>
              </a:rPr>
              <a:t>test interaction</a:t>
            </a:r>
          </a:p>
          <a:p>
            <a:pPr lvl="1"/>
            <a:r>
              <a:rPr lang="en-US" sz="2400" dirty="0">
                <a:solidFill>
                  <a:srgbClr val="0066FF"/>
                </a:solidFill>
              </a:rPr>
              <a:t>margins, </a:t>
            </a:r>
            <a:r>
              <a:rPr lang="en-US" sz="2400" dirty="0" err="1">
                <a:solidFill>
                  <a:srgbClr val="008000"/>
                </a:solidFill>
              </a:rPr>
              <a:t>dydx</a:t>
            </a:r>
            <a:r>
              <a:rPr lang="en-US" sz="2400" dirty="0">
                <a:solidFill>
                  <a:srgbClr val="008000"/>
                </a:solidFill>
              </a:rPr>
              <a:t>(</a:t>
            </a:r>
            <a:r>
              <a:rPr lang="en-US" sz="2400" dirty="0">
                <a:solidFill>
                  <a:schemeClr val="tx1"/>
                </a:solidFill>
              </a:rPr>
              <a:t>gest</a:t>
            </a:r>
            <a:r>
              <a:rPr lang="en-US" sz="2400" dirty="0">
                <a:solidFill>
                  <a:srgbClr val="008000"/>
                </a:solidFill>
              </a:rPr>
              <a:t>) at(</a:t>
            </a:r>
            <a:r>
              <a:rPr lang="en-US" sz="2400" dirty="0">
                <a:solidFill>
                  <a:schemeClr val="tx1"/>
                </a:solidFill>
              </a:rPr>
              <a:t>sex</a:t>
            </a:r>
            <a:r>
              <a:rPr lang="en-US" sz="2400" dirty="0">
                <a:solidFill>
                  <a:srgbClr val="008000"/>
                </a:solidFill>
              </a:rPr>
              <a:t>=0)</a:t>
            </a:r>
            <a:r>
              <a:rPr lang="en-US" sz="2400" dirty="0">
                <a:solidFill>
                  <a:srgbClr val="00B0F0"/>
                </a:solidFill>
              </a:rPr>
              <a:t>	</a:t>
            </a:r>
            <a:r>
              <a:rPr lang="en-US" sz="2400" dirty="0">
                <a:solidFill>
                  <a:srgbClr val="008000"/>
                </a:solidFill>
              </a:rPr>
              <a:t>gest for boys</a:t>
            </a:r>
          </a:p>
          <a:p>
            <a:r>
              <a:rPr lang="en-US" sz="2800" dirty="0"/>
              <a:t>Linear effects</a:t>
            </a:r>
          </a:p>
          <a:p>
            <a:pPr lvl="1"/>
            <a:r>
              <a:rPr lang="en-US" sz="2400" dirty="0" err="1">
                <a:solidFill>
                  <a:srgbClr val="0066FF"/>
                </a:solidFill>
              </a:rPr>
              <a:t>mkspline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tx1"/>
                </a:solidFill>
              </a:rPr>
              <a:t>g1</a:t>
            </a:r>
            <a:r>
              <a:rPr lang="en-US" sz="2400" dirty="0"/>
              <a:t> 38 </a:t>
            </a:r>
            <a:r>
              <a:rPr lang="en-US" sz="2400" dirty="0">
                <a:solidFill>
                  <a:schemeClr val="tx1"/>
                </a:solidFill>
              </a:rPr>
              <a:t>g2</a:t>
            </a:r>
            <a:r>
              <a:rPr lang="en-US" sz="2400" dirty="0"/>
              <a:t>			</a:t>
            </a:r>
            <a:r>
              <a:rPr lang="en-US" sz="2400" dirty="0">
                <a:solidFill>
                  <a:srgbClr val="008000"/>
                </a:solidFill>
              </a:rPr>
              <a:t>linear spline</a:t>
            </a:r>
          </a:p>
          <a:p>
            <a:pPr lvl="1"/>
            <a:r>
              <a:rPr lang="en-US" sz="2400" dirty="0">
                <a:solidFill>
                  <a:srgbClr val="0066FF"/>
                </a:solidFill>
              </a:rPr>
              <a:t>regress </a:t>
            </a:r>
            <a:r>
              <a:rPr lang="en-US" sz="2400" dirty="0" err="1">
                <a:solidFill>
                  <a:schemeClr val="tx1"/>
                </a:solidFill>
              </a:rPr>
              <a:t>bw</a:t>
            </a:r>
            <a:r>
              <a:rPr lang="en-US" sz="2400" dirty="0">
                <a:solidFill>
                  <a:schemeClr val="tx1"/>
                </a:solidFill>
              </a:rPr>
              <a:t> g1 g2 </a:t>
            </a:r>
            <a:r>
              <a:rPr lang="en-US" sz="2400" dirty="0" err="1">
                <a:solidFill>
                  <a:srgbClr val="0066FF"/>
                </a:solidFill>
              </a:rPr>
              <a:t>i.</a:t>
            </a:r>
            <a:r>
              <a:rPr lang="en-US" sz="2400" dirty="0" err="1">
                <a:solidFill>
                  <a:schemeClr val="tx1"/>
                </a:solidFill>
              </a:rPr>
              <a:t>sex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err="1">
                <a:solidFill>
                  <a:srgbClr val="0066FF"/>
                </a:solidFill>
              </a:rPr>
              <a:t>i.</a:t>
            </a:r>
            <a:r>
              <a:rPr lang="en-US" sz="2400" dirty="0" err="1">
                <a:solidFill>
                  <a:schemeClr val="tx1"/>
                </a:solidFill>
              </a:rPr>
              <a:t>educ</a:t>
            </a:r>
            <a:r>
              <a:rPr lang="en-US" sz="2400" dirty="0"/>
              <a:t>	</a:t>
            </a:r>
            <a:r>
              <a:rPr lang="en-US" sz="2400" dirty="0">
                <a:solidFill>
                  <a:srgbClr val="008000"/>
                </a:solidFill>
              </a:rPr>
              <a:t>estimate splines</a:t>
            </a:r>
          </a:p>
          <a:p>
            <a:r>
              <a:rPr lang="en-US" sz="2800" dirty="0"/>
              <a:t>Constant residual variance</a:t>
            </a:r>
          </a:p>
          <a:p>
            <a:pPr lvl="1"/>
            <a:r>
              <a:rPr lang="en-US" sz="2400" dirty="0" err="1">
                <a:solidFill>
                  <a:srgbClr val="0066FF"/>
                </a:solidFill>
              </a:rPr>
              <a:t>rvfplot</a:t>
            </a:r>
            <a:r>
              <a:rPr lang="en-US" sz="2400" dirty="0">
                <a:solidFill>
                  <a:srgbClr val="00B0F0"/>
                </a:solidFill>
              </a:rPr>
              <a:t>					</a:t>
            </a:r>
            <a:r>
              <a:rPr lang="en-US" sz="2400" dirty="0">
                <a:solidFill>
                  <a:srgbClr val="008000"/>
                </a:solidFill>
              </a:rPr>
              <a:t>residual versus fitted</a:t>
            </a:r>
          </a:p>
          <a:p>
            <a:pPr lvl="1"/>
            <a:r>
              <a:rPr lang="en-US" sz="2400" dirty="0">
                <a:solidFill>
                  <a:srgbClr val="0066FF"/>
                </a:solidFill>
              </a:rPr>
              <a:t>regress …, </a:t>
            </a:r>
            <a:r>
              <a:rPr lang="en-US" sz="2400" dirty="0">
                <a:solidFill>
                  <a:srgbClr val="008000"/>
                </a:solidFill>
              </a:rPr>
              <a:t>robust			robust variance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82A126-7DF7-4A93-A71D-6BFFA660358C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339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612304"/>
          </a:xfrm>
          <a:solidFill>
            <a:schemeClr val="bg1"/>
          </a:solidFill>
        </p:spPr>
        <p:txBody>
          <a:bodyPr/>
          <a:lstStyle/>
          <a:p>
            <a:r>
              <a:rPr lang="en-US" dirty="0"/>
              <a:t>Summing up 3: Influence of outliers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51520" y="1124744"/>
            <a:ext cx="8712968" cy="5428456"/>
          </a:xfrm>
        </p:spPr>
        <p:txBody>
          <a:bodyPr/>
          <a:lstStyle/>
          <a:p>
            <a:r>
              <a:rPr lang="en-US" sz="2800" dirty="0"/>
              <a:t>Influence</a:t>
            </a:r>
          </a:p>
          <a:p>
            <a:pPr lvl="1"/>
            <a:r>
              <a:rPr lang="en-US" sz="2400" dirty="0" err="1">
                <a:solidFill>
                  <a:srgbClr val="0066FF"/>
                </a:solidFill>
              </a:rPr>
              <a:t>dfbeta</a:t>
            </a:r>
            <a:r>
              <a:rPr lang="en-US" sz="2400" dirty="0">
                <a:solidFill>
                  <a:srgbClr val="0066FF"/>
                </a:solidFill>
              </a:rPr>
              <a:t>(</a:t>
            </a:r>
            <a:r>
              <a:rPr lang="en-US" sz="2400" dirty="0">
                <a:solidFill>
                  <a:schemeClr val="tx1"/>
                </a:solidFill>
              </a:rPr>
              <a:t>gest</a:t>
            </a:r>
            <a:r>
              <a:rPr lang="en-US" sz="2400" dirty="0">
                <a:solidFill>
                  <a:srgbClr val="0066FF"/>
                </a:solidFill>
              </a:rPr>
              <a:t>)</a:t>
            </a:r>
            <a:r>
              <a:rPr lang="en-US" sz="2400" dirty="0">
                <a:solidFill>
                  <a:srgbClr val="00B0F0"/>
                </a:solidFill>
              </a:rPr>
              <a:t>				</a:t>
            </a:r>
            <a:r>
              <a:rPr lang="en-US" sz="2400" dirty="0">
                <a:solidFill>
                  <a:srgbClr val="008000"/>
                </a:solidFill>
              </a:rPr>
              <a:t>delta-beta</a:t>
            </a:r>
          </a:p>
          <a:p>
            <a:pPr lvl="1"/>
            <a:r>
              <a:rPr lang="en-US" sz="2400" dirty="0">
                <a:solidFill>
                  <a:srgbClr val="0066FF"/>
                </a:solidFill>
              </a:rPr>
              <a:t>scatter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_dfbeta_1 id</a:t>
            </a:r>
            <a:r>
              <a:rPr lang="en-US" sz="2400" dirty="0"/>
              <a:t>			</a:t>
            </a:r>
            <a:r>
              <a:rPr lang="en-US" sz="2400" dirty="0">
                <a:solidFill>
                  <a:srgbClr val="008000"/>
                </a:solidFill>
              </a:rPr>
              <a:t>plot versus id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A9D51C-322D-4B0A-BA6D-5690F6E4181F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13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44624"/>
            <a:ext cx="7772400" cy="609600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654224"/>
            <a:ext cx="7772400" cy="5898976"/>
          </a:xfrm>
        </p:spPr>
        <p:txBody>
          <a:bodyPr/>
          <a:lstStyle/>
          <a:p>
            <a:pPr>
              <a:spcAft>
                <a:spcPts val="80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Binder H,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Sauerbrei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W, Royston P. 2013. Comparison between splines and fractional polynomials for multivariable model building with continuous covariates: A simulation study with continuous response. Stat Med 32:2262-2277.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80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Daniel R, Zhang J, Farewell D. 2020. Making apples from oranges: Comparing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noncollapsible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effect estimators and their standard errors after adjustment for different covariate sets.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Biom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J.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800"/>
              </a:spcAft>
            </a:pP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Govindarajulu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US, Malloy EJ, Ganguli B, Spiegelman D, Eisen EA. 2009. The comparison of alternative smoothing methods for fitting non-linear exposure-response relationships with cox models in a simulation study. Int J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Biostat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5.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80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Kahan BC, Rushton H, Morris TP, Daniel RM. 2016. A comparison of methods to adjust for continuous covariates in the analysis of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randomised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trials. BMC medical research methodology 16.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80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Robinson LD, Jewell NP. 1991. Some surprising results about covariate adjustment in logistic-regression models. Int Stat Rev 59:227-240.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80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Royston P, Altman DG,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Sauerbrei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W. 2006. Dichotomizing continuous predictors in multiple regression: A bad idea. Stat Med 25:127-141.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800"/>
              </a:spcAft>
            </a:pP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VanderWeele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TJ, Hernan MA, Robins JM. 2008. Causal directed acyclic graphs and the direction of unmeasured confounding bias. Epidemiology 19:720-728.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800"/>
              </a:spcAft>
            </a:pP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Westreich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D, Greenland S. 2013. The table 2 fallacy: Presenting and interpreting confounder and modifier coefficients. AJE 177:292-298.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80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Xing C, Xing GA. 2010. Adjusting for covariates in logistic regression models. Genet Epidemiol 34:937-937.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sz="1200" b="1" dirty="0"/>
          </a:p>
          <a:p>
            <a:endParaRPr lang="en-US" sz="1200" b="1" dirty="0"/>
          </a:p>
          <a:p>
            <a:endParaRPr lang="en-US" sz="1200" b="1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62310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Extra</a:t>
            </a:r>
            <a:r>
              <a:rPr lang="nb-NO" dirty="0"/>
              <a:t> material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94D8D4-D723-4E3C-8148-0CBA78484A06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C7898-3D8E-4649-9149-945A60C0C0F5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32087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deviance from linearity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79512" y="1412776"/>
            <a:ext cx="8712968" cy="280831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regress </a:t>
            </a:r>
            <a:r>
              <a:rPr lang="en-US" dirty="0">
                <a:solidFill>
                  <a:schemeClr val="tx1"/>
                </a:solidFill>
              </a:rPr>
              <a:t>y x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x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/>
              <a:t>				</a:t>
            </a:r>
            <a:r>
              <a:rPr lang="en-US" dirty="0">
                <a:solidFill>
                  <a:srgbClr val="008000"/>
                </a:solidFill>
              </a:rPr>
              <a:t>linear term</a:t>
            </a:r>
          </a:p>
          <a:p>
            <a:pPr marL="457200" lvl="1" indent="0">
              <a:buNone/>
            </a:pPr>
            <a:r>
              <a:rPr lang="en-US" dirty="0"/>
              <a:t>estimates store </a:t>
            </a:r>
            <a:r>
              <a:rPr lang="en-US" dirty="0" err="1">
                <a:solidFill>
                  <a:schemeClr val="tx1"/>
                </a:solidFill>
              </a:rPr>
              <a:t>lin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/>
              <a:t>regress </a:t>
            </a:r>
            <a:r>
              <a:rPr lang="en-US" dirty="0">
                <a:solidFill>
                  <a:schemeClr val="tx1"/>
                </a:solidFill>
              </a:rPr>
              <a:t>y f(x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) x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/>
              <a:t>			</a:t>
            </a:r>
            <a:r>
              <a:rPr lang="en-US" dirty="0">
                <a:solidFill>
                  <a:srgbClr val="008000"/>
                </a:solidFill>
              </a:rPr>
              <a:t>smoother term</a:t>
            </a:r>
          </a:p>
          <a:p>
            <a:pPr marL="457200" lvl="1" indent="0">
              <a:buNone/>
            </a:pPr>
            <a:r>
              <a:rPr lang="en-US" dirty="0"/>
              <a:t>estimates store </a:t>
            </a:r>
            <a:r>
              <a:rPr lang="en-US" dirty="0" err="1">
                <a:solidFill>
                  <a:schemeClr val="tx1"/>
                </a:solidFill>
              </a:rPr>
              <a:t>smo</a:t>
            </a:r>
            <a:r>
              <a:rPr lang="en-US" dirty="0">
                <a:solidFill>
                  <a:schemeClr val="tx1"/>
                </a:solidFill>
              </a:rPr>
              <a:t>			</a:t>
            </a:r>
            <a:r>
              <a:rPr lang="en-US" dirty="0">
                <a:solidFill>
                  <a:srgbClr val="008000"/>
                </a:solidFill>
              </a:rPr>
              <a:t>f(x</a:t>
            </a:r>
            <a:r>
              <a:rPr lang="en-US" baseline="-25000" dirty="0">
                <a:solidFill>
                  <a:srgbClr val="008000"/>
                </a:solidFill>
              </a:rPr>
              <a:t>1</a:t>
            </a:r>
            <a:r>
              <a:rPr lang="en-US" dirty="0">
                <a:solidFill>
                  <a:srgbClr val="008000"/>
                </a:solidFill>
              </a:rPr>
              <a:t>)=poly or spline</a:t>
            </a:r>
            <a:endParaRPr lang="en-US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r>
              <a:rPr lang="en-US" dirty="0"/>
              <a:t>estimates table </a:t>
            </a:r>
            <a:r>
              <a:rPr lang="en-US" dirty="0" err="1">
                <a:solidFill>
                  <a:schemeClr val="tx1"/>
                </a:solidFill>
              </a:rPr>
              <a:t>lin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smo</a:t>
            </a:r>
            <a:r>
              <a:rPr lang="en-US" dirty="0">
                <a:solidFill>
                  <a:schemeClr val="tx1"/>
                </a:solidFill>
              </a:rPr>
              <a:t>		</a:t>
            </a:r>
            <a:r>
              <a:rPr lang="en-US" dirty="0">
                <a:solidFill>
                  <a:srgbClr val="008000"/>
                </a:solidFill>
              </a:rPr>
              <a:t>LR-test or AIC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2345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5611724" y="2704"/>
            <a:ext cx="3568788" cy="762000"/>
          </a:xfrm>
        </p:spPr>
        <p:txBody>
          <a:bodyPr/>
          <a:lstStyle/>
          <a:p>
            <a:r>
              <a:rPr lang="en-US" sz="4000" dirty="0"/>
              <a:t>Table</a:t>
            </a:r>
            <a:r>
              <a:rPr lang="en-US" dirty="0"/>
              <a:t> 1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D7EBCB-2E36-4506-903C-EB4CB1B843A4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2782-F6CD-444F-8EBB-0DCBE25A9DA4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7504" y="260648"/>
            <a:ext cx="36359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Outcome: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Birth weight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504" y="1556792"/>
            <a:ext cx="4112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Exposure: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0000FF"/>
                </a:solidFill>
              </a:rPr>
              <a:t>Gestational 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504" y="3284984"/>
            <a:ext cx="20938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3AAFC3"/>
                </a:solidFill>
                <a:latin typeface="+mj-lt"/>
                <a:ea typeface="+mj-ea"/>
                <a:cs typeface="+mj-cs"/>
              </a:rPr>
              <a:t>Covariates:</a:t>
            </a:r>
            <a:r>
              <a:rPr lang="en-US" sz="2800" dirty="0"/>
              <a:t> </a:t>
            </a:r>
            <a:endParaRPr lang="en-US" sz="2800" dirty="0">
              <a:solidFill>
                <a:srgbClr val="0000FF"/>
              </a:solidFill>
            </a:endParaRPr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692696"/>
            <a:ext cx="7933501" cy="818320"/>
          </a:xfrm>
          <a:prstGeom prst="rect">
            <a:avLst/>
          </a:prstGeom>
        </p:spPr>
      </p:pic>
      <p:pic>
        <p:nvPicPr>
          <p:cNvPr id="3" name="Bil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2022701"/>
            <a:ext cx="7933501" cy="121976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3772564"/>
            <a:ext cx="7933501" cy="282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531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2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94D8D4-D723-4E3C-8148-0CBA78484A06}" type="datetime7">
              <a:rPr lang="en-US" smtClean="0"/>
              <a:pPr>
                <a:defRPr/>
              </a:pPr>
              <a:t>Mar-23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H.S.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C7898-3D8E-4649-9149-945A60C0C0F5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  <p:sp>
        <p:nvSpPr>
          <p:cNvPr id="11" name="TekstSylinder 10"/>
          <p:cNvSpPr txBox="1"/>
          <p:nvPr/>
        </p:nvSpPr>
        <p:spPr>
          <a:xfrm>
            <a:off x="6804248" y="6309320"/>
            <a:ext cx="21905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</a:t>
            </a:r>
            <a:r>
              <a:rPr lang="en-US" sz="1200" dirty="0" err="1"/>
              <a:t>Westreich</a:t>
            </a:r>
            <a:r>
              <a:rPr lang="en-US" sz="1200" dirty="0"/>
              <a:t> and Greenland 2013)</a:t>
            </a:r>
          </a:p>
        </p:txBody>
      </p:sp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4249524"/>
              </p:ext>
            </p:extLst>
          </p:nvPr>
        </p:nvGraphicFramePr>
        <p:xfrm>
          <a:off x="73729" y="1340768"/>
          <a:ext cx="9178791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egneark" r:id="rId2" imgW="12877729" imgH="799934" progId="Excel.Sheet.12">
                  <p:embed/>
                </p:oleObj>
              </mc:Choice>
              <mc:Fallback>
                <p:oleObj name="Regneark" r:id="rId2" imgW="12877729" imgH="799934" progId="Excel.Sheet.12">
                  <p:embed/>
                  <p:pic>
                    <p:nvPicPr>
                      <p:cNvPr id="12" name="Objekt 1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3729" y="1340768"/>
                        <a:ext cx="9178791" cy="5760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kstSylinder 12"/>
          <p:cNvSpPr txBox="1"/>
          <p:nvPr/>
        </p:nvSpPr>
        <p:spPr>
          <a:xfrm>
            <a:off x="1981200" y="5118283"/>
            <a:ext cx="54273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Do not show coefficients from cofactors,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they may be misleading</a:t>
            </a:r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 rotWithShape="1">
          <a:blip r:embed="rId4"/>
          <a:srcRect b="64544"/>
          <a:stretch/>
        </p:blipFill>
        <p:spPr>
          <a:xfrm>
            <a:off x="0" y="1943701"/>
            <a:ext cx="9144000" cy="1053252"/>
          </a:xfrm>
          <a:prstGeom prst="rect">
            <a:avLst/>
          </a:prstGeom>
        </p:spPr>
      </p:pic>
      <p:cxnSp>
        <p:nvCxnSpPr>
          <p:cNvPr id="9" name="Rett linje 8"/>
          <p:cNvCxnSpPr/>
          <p:nvPr/>
        </p:nvCxnSpPr>
        <p:spPr bwMode="auto">
          <a:xfrm>
            <a:off x="0" y="2924944"/>
            <a:ext cx="9144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Rett linje 13"/>
          <p:cNvCxnSpPr/>
          <p:nvPr/>
        </p:nvCxnSpPr>
        <p:spPr bwMode="auto">
          <a:xfrm>
            <a:off x="35496" y="3923008"/>
            <a:ext cx="9144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5" name="Bilde 14"/>
          <p:cNvPicPr>
            <a:picLocks noChangeAspect="1"/>
          </p:cNvPicPr>
          <p:nvPr/>
        </p:nvPicPr>
        <p:blipFill rotWithShape="1">
          <a:blip r:embed="rId4"/>
          <a:srcRect t="32127" b="31512"/>
          <a:stretch/>
        </p:blipFill>
        <p:spPr>
          <a:xfrm>
            <a:off x="0" y="2924944"/>
            <a:ext cx="9144000" cy="1080120"/>
          </a:xfrm>
          <a:prstGeom prst="rect">
            <a:avLst/>
          </a:prstGeom>
        </p:spPr>
      </p:pic>
      <p:pic>
        <p:nvPicPr>
          <p:cNvPr id="16" name="Bilde 15"/>
          <p:cNvPicPr>
            <a:picLocks noChangeAspect="1"/>
          </p:cNvPicPr>
          <p:nvPr/>
        </p:nvPicPr>
        <p:blipFill rotWithShape="1">
          <a:blip r:embed="rId4"/>
          <a:srcRect t="66064"/>
          <a:stretch/>
        </p:blipFill>
        <p:spPr>
          <a:xfrm>
            <a:off x="0" y="4005064"/>
            <a:ext cx="9144000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98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HI lys">
  <a:themeElements>
    <a:clrScheme name="FHI lys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FHI ly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>
        <a:noFill/>
      </a:spPr>
      <a:bodyPr wrap="none" rtlCol="0">
        <a:spAutoFit/>
      </a:bodyPr>
      <a:lstStyle>
        <a:defPPr algn="l">
          <a:defRPr dirty="0" smtClean="0">
            <a:latin typeface="+mn-lt"/>
          </a:defRPr>
        </a:defPPr>
      </a:lstStyle>
    </a:txDef>
  </a:objectDefaults>
  <a:extraClrSchemeLst>
    <a:extraClrScheme>
      <a:clrScheme name="FHI ly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HI ly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9_FHI lys">
  <a:themeElements>
    <a:clrScheme name="FHI lys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FHI ly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/>
      <a:lstStyle>
        <a:defPPr eaLnBrk="0" hangingPunct="0">
          <a:defRPr sz="2000" dirty="0" smtClean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wrap="none" rtlCol="0">
        <a:spAutoFit/>
      </a:bodyPr>
      <a:lstStyle>
        <a:defPPr eaLnBrk="0" hangingPunct="0">
          <a:defRPr sz="2000" dirty="0" smtClean="0">
            <a:solidFill>
              <a:schemeClr val="tx1"/>
            </a:solidFill>
            <a:latin typeface="Arial" charset="0"/>
            <a:cs typeface="+mn-cs"/>
          </a:defRPr>
        </a:defPPr>
      </a:lstStyle>
    </a:txDef>
  </a:objectDefaults>
  <a:extraClrSchemeLst>
    <a:extraClrScheme>
      <a:clrScheme name="FHI ly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HI ly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FHI lys">
  <a:themeElements>
    <a:clrScheme name="FHI lys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FHI ly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>
        <a:noFill/>
      </a:spPr>
      <a:bodyPr wrap="none" rtlCol="0">
        <a:spAutoFit/>
      </a:bodyPr>
      <a:lstStyle>
        <a:defPPr algn="l">
          <a:defRPr dirty="0" smtClean="0">
            <a:latin typeface="+mn-lt"/>
          </a:defRPr>
        </a:defPPr>
      </a:lstStyle>
    </a:txDef>
  </a:objectDefaults>
  <a:extraClrSchemeLst>
    <a:extraClrScheme>
      <a:clrScheme name="FHI ly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HI ly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FHI lys</Template>
  <TotalTime>270</TotalTime>
  <Words>3264</Words>
  <Application>Microsoft Office PowerPoint</Application>
  <PresentationFormat>Skjermfremvisning (4:3)</PresentationFormat>
  <Paragraphs>708</Paragraphs>
  <Slides>57</Slides>
  <Notes>25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3</vt:i4>
      </vt:variant>
      <vt:variant>
        <vt:lpstr>Innebygde OLE-servere</vt:lpstr>
      </vt:variant>
      <vt:variant>
        <vt:i4>3</vt:i4>
      </vt:variant>
      <vt:variant>
        <vt:lpstr>Lysbildetitler</vt:lpstr>
      </vt:variant>
      <vt:variant>
        <vt:i4>57</vt:i4>
      </vt:variant>
    </vt:vector>
  </HeadingPairs>
  <TitlesOfParts>
    <vt:vector size="67" baseType="lpstr">
      <vt:lpstr>Arial</vt:lpstr>
      <vt:lpstr>Calibri</vt:lpstr>
      <vt:lpstr>Courier New</vt:lpstr>
      <vt:lpstr>Times New Roman</vt:lpstr>
      <vt:lpstr>FHI lys</vt:lpstr>
      <vt:lpstr>9_FHI lys</vt:lpstr>
      <vt:lpstr>1_FHI lys</vt:lpstr>
      <vt:lpstr>Formel</vt:lpstr>
      <vt:lpstr>Equation</vt:lpstr>
      <vt:lpstr>Regneark</vt:lpstr>
      <vt:lpstr>Stata:  Linear Regression </vt:lpstr>
      <vt:lpstr>Introduction</vt:lpstr>
      <vt:lpstr>DAG: Gestational age and Birthweight</vt:lpstr>
      <vt:lpstr>Agenda</vt:lpstr>
      <vt:lpstr>Background</vt:lpstr>
      <vt:lpstr>Regression idea</vt:lpstr>
      <vt:lpstr>Model, measure and assumptions</vt:lpstr>
      <vt:lpstr>Purpose of regression</vt:lpstr>
      <vt:lpstr>Outcome distributions by exposure</vt:lpstr>
      <vt:lpstr>Workflow</vt:lpstr>
      <vt:lpstr>PowerPoint-presentasjon</vt:lpstr>
      <vt:lpstr>Density and scatter plots</vt:lpstr>
      <vt:lpstr>Bi-variate</vt:lpstr>
      <vt:lpstr>Bi-variate result</vt:lpstr>
      <vt:lpstr>Syntax for linear regression</vt:lpstr>
      <vt:lpstr>Factor (categorical) variables</vt:lpstr>
      <vt:lpstr>Continuous variables</vt:lpstr>
      <vt:lpstr>PowerPoint-presentasjon</vt:lpstr>
      <vt:lpstr>Model 1: outcome+exposure</vt:lpstr>
      <vt:lpstr>Model 2 and 3: Add covariates</vt:lpstr>
      <vt:lpstr>Influence </vt:lpstr>
      <vt:lpstr>Influence idea (different data)</vt:lpstr>
      <vt:lpstr>Measures of influence</vt:lpstr>
      <vt:lpstr>PowerPoint-presentasjon</vt:lpstr>
      <vt:lpstr>Delta-beta for gestational age</vt:lpstr>
      <vt:lpstr>Removing outliers</vt:lpstr>
      <vt:lpstr>Assumptions</vt:lpstr>
      <vt:lpstr>Assumptions of the standard model</vt:lpstr>
      <vt:lpstr>If violations  of assumptions</vt:lpstr>
      <vt:lpstr>Interaction only linear effects</vt:lpstr>
      <vt:lpstr>Interaction</vt:lpstr>
      <vt:lpstr>PowerPoint-presentasjon</vt:lpstr>
      <vt:lpstr>Interaction (only linear effects)</vt:lpstr>
      <vt:lpstr>Non-linear effects</vt:lpstr>
      <vt:lpstr>Smoothers in regressions</vt:lpstr>
      <vt:lpstr>PowerPoint-presentasjon</vt:lpstr>
      <vt:lpstr>3.order polynomial</vt:lpstr>
      <vt:lpstr>Summing up: non-linear effects</vt:lpstr>
      <vt:lpstr>PowerPoint-presentasjon</vt:lpstr>
      <vt:lpstr>Cubic spline</vt:lpstr>
      <vt:lpstr>Cubic spline with given knots</vt:lpstr>
      <vt:lpstr>Linear spline</vt:lpstr>
      <vt:lpstr>Summing up: non-linear effects</vt:lpstr>
      <vt:lpstr>Constant residual variance</vt:lpstr>
      <vt:lpstr>Test constant residual variance</vt:lpstr>
      <vt:lpstr>PowerPoint-presentasjon</vt:lpstr>
      <vt:lpstr>Final model</vt:lpstr>
      <vt:lpstr>Correct model for effect of education</vt:lpstr>
      <vt:lpstr>Help</vt:lpstr>
      <vt:lpstr>Summing up 1: Model fitting</vt:lpstr>
      <vt:lpstr>Summing up 2: Assumptions</vt:lpstr>
      <vt:lpstr>Summing up 3: Influence of outliers</vt:lpstr>
      <vt:lpstr>References</vt:lpstr>
      <vt:lpstr>Extra material</vt:lpstr>
      <vt:lpstr>Test deviance from linearity</vt:lpstr>
      <vt:lpstr>Table 1</vt:lpstr>
      <vt:lpstr>Table 2</vt:lpstr>
    </vt:vector>
  </TitlesOfParts>
  <Company>FHI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Stata analysis, part 2</dc:title>
  <dc:creator>hest</dc:creator>
  <cp:lastModifiedBy>Hein Stigum</cp:lastModifiedBy>
  <cp:revision>427</cp:revision>
  <dcterms:created xsi:type="dcterms:W3CDTF">2005-12-21T14:25:59Z</dcterms:created>
  <dcterms:modified xsi:type="dcterms:W3CDTF">2023-03-06T12:43:16Z</dcterms:modified>
</cp:coreProperties>
</file>