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2" r:id="rId1"/>
  </p:sldMasterIdLst>
  <p:notesMasterIdLst>
    <p:notesMasterId r:id="rId20"/>
  </p:notesMasterIdLst>
  <p:handoutMasterIdLst>
    <p:handoutMasterId r:id="rId21"/>
  </p:handoutMasterIdLst>
  <p:sldIdLst>
    <p:sldId id="421" r:id="rId2"/>
    <p:sldId id="426" r:id="rId3"/>
    <p:sldId id="444" r:id="rId4"/>
    <p:sldId id="429" r:id="rId5"/>
    <p:sldId id="433" r:id="rId6"/>
    <p:sldId id="432" r:id="rId7"/>
    <p:sldId id="434" r:id="rId8"/>
    <p:sldId id="435" r:id="rId9"/>
    <p:sldId id="436" r:id="rId10"/>
    <p:sldId id="437" r:id="rId11"/>
    <p:sldId id="438" r:id="rId12"/>
    <p:sldId id="439" r:id="rId13"/>
    <p:sldId id="440" r:id="rId14"/>
    <p:sldId id="430" r:id="rId15"/>
    <p:sldId id="441" r:id="rId16"/>
    <p:sldId id="442" r:id="rId17"/>
    <p:sldId id="443" r:id="rId18"/>
    <p:sldId id="428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66FF"/>
    <a:srgbClr val="FC2A1A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EE3DA6-C926-4EF7-90CE-240F6E42173B}" v="102" dt="2023-04-10T18:14:34.5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- aks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 autoAdjust="0"/>
    <p:restoredTop sz="92595" autoAdjust="0"/>
  </p:normalViewPr>
  <p:slideViewPr>
    <p:cSldViewPr>
      <p:cViewPr varScale="1">
        <p:scale>
          <a:sx n="113" d="100"/>
          <a:sy n="113" d="100"/>
        </p:scale>
        <p:origin x="1560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66" d="100"/>
          <a:sy n="66" d="100"/>
        </p:scale>
        <p:origin x="-994" y="5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n Stigum" userId="aae9c573-ea01-46f4-82b8-dee99d49f40d" providerId="ADAL" clId="{1DEE3DA6-C926-4EF7-90CE-240F6E42173B}"/>
    <pc:docChg chg="undo custSel delSld modSld">
      <pc:chgData name="Hein Stigum" userId="aae9c573-ea01-46f4-82b8-dee99d49f40d" providerId="ADAL" clId="{1DEE3DA6-C926-4EF7-90CE-240F6E42173B}" dt="2023-04-10T18:14:39.032" v="165" actId="47"/>
      <pc:docMkLst>
        <pc:docMk/>
      </pc:docMkLst>
      <pc:sldChg chg="modSp mod">
        <pc:chgData name="Hein Stigum" userId="aae9c573-ea01-46f4-82b8-dee99d49f40d" providerId="ADAL" clId="{1DEE3DA6-C926-4EF7-90CE-240F6E42173B}" dt="2023-04-10T15:53:32.087" v="8" actId="403"/>
        <pc:sldMkLst>
          <pc:docMk/>
          <pc:sldMk cId="0" sldId="421"/>
        </pc:sldMkLst>
        <pc:spChg chg="mod">
          <ac:chgData name="Hein Stigum" userId="aae9c573-ea01-46f4-82b8-dee99d49f40d" providerId="ADAL" clId="{1DEE3DA6-C926-4EF7-90CE-240F6E42173B}" dt="2023-04-10T15:53:32.087" v="8" actId="403"/>
          <ac:spMkLst>
            <pc:docMk/>
            <pc:sldMk cId="0" sldId="421"/>
            <ac:spMk id="10" creationId="{F95FD49E-4921-4F08-9F16-EC2218221E7A}"/>
          </ac:spMkLst>
        </pc:spChg>
      </pc:sldChg>
      <pc:sldChg chg="del">
        <pc:chgData name="Hein Stigum" userId="aae9c573-ea01-46f4-82b8-dee99d49f40d" providerId="ADAL" clId="{1DEE3DA6-C926-4EF7-90CE-240F6E42173B}" dt="2023-04-10T18:14:39.032" v="165" actId="47"/>
        <pc:sldMkLst>
          <pc:docMk/>
          <pc:sldMk cId="2124036793" sldId="427"/>
        </pc:sldMkLst>
      </pc:sldChg>
      <pc:sldChg chg="modSp">
        <pc:chgData name="Hein Stigum" userId="aae9c573-ea01-46f4-82b8-dee99d49f40d" providerId="ADAL" clId="{1DEE3DA6-C926-4EF7-90CE-240F6E42173B}" dt="2023-04-10T18:14:34.564" v="164" actId="207"/>
        <pc:sldMkLst>
          <pc:docMk/>
          <pc:sldMk cId="3780113458" sldId="428"/>
        </pc:sldMkLst>
        <pc:spChg chg="mod">
          <ac:chgData name="Hein Stigum" userId="aae9c573-ea01-46f4-82b8-dee99d49f40d" providerId="ADAL" clId="{1DEE3DA6-C926-4EF7-90CE-240F6E42173B}" dt="2023-04-10T18:14:34.564" v="164" actId="207"/>
          <ac:spMkLst>
            <pc:docMk/>
            <pc:sldMk cId="3780113458" sldId="428"/>
            <ac:spMk id="6" creationId="{DF54A303-3432-4A44-83FC-2EDE7747E32A}"/>
          </ac:spMkLst>
        </pc:spChg>
      </pc:sldChg>
      <pc:sldChg chg="modSp modAnim">
        <pc:chgData name="Hein Stigum" userId="aae9c573-ea01-46f4-82b8-dee99d49f40d" providerId="ADAL" clId="{1DEE3DA6-C926-4EF7-90CE-240F6E42173B}" dt="2023-04-10T17:46:42.050" v="103" actId="207"/>
        <pc:sldMkLst>
          <pc:docMk/>
          <pc:sldMk cId="724710992" sldId="430"/>
        </pc:sldMkLst>
        <pc:spChg chg="mod">
          <ac:chgData name="Hein Stigum" userId="aae9c573-ea01-46f4-82b8-dee99d49f40d" providerId="ADAL" clId="{1DEE3DA6-C926-4EF7-90CE-240F6E42173B}" dt="2023-04-10T17:46:42.050" v="103" actId="207"/>
          <ac:spMkLst>
            <pc:docMk/>
            <pc:sldMk cId="724710992" sldId="430"/>
            <ac:spMk id="3" creationId="{B664B279-8A16-4E05-99D7-E194BFA33A52}"/>
          </ac:spMkLst>
        </pc:spChg>
      </pc:sldChg>
      <pc:sldChg chg="addSp delSp modSp mod modAnim">
        <pc:chgData name="Hein Stigum" userId="aae9c573-ea01-46f4-82b8-dee99d49f40d" providerId="ADAL" clId="{1DEE3DA6-C926-4EF7-90CE-240F6E42173B}" dt="2023-04-10T16:50:01.519" v="30"/>
        <pc:sldMkLst>
          <pc:docMk/>
          <pc:sldMk cId="4294010257" sldId="432"/>
        </pc:sldMkLst>
        <pc:spChg chg="add del">
          <ac:chgData name="Hein Stigum" userId="aae9c573-ea01-46f4-82b8-dee99d49f40d" providerId="ADAL" clId="{1DEE3DA6-C926-4EF7-90CE-240F6E42173B}" dt="2023-04-10T16:47:40.069" v="10" actId="478"/>
          <ac:spMkLst>
            <pc:docMk/>
            <pc:sldMk cId="4294010257" sldId="432"/>
            <ac:spMk id="9" creationId="{9B6539E1-8055-B2E4-385C-EDE2CD1782A8}"/>
          </ac:spMkLst>
        </pc:spChg>
        <pc:spChg chg="add mod">
          <ac:chgData name="Hein Stigum" userId="aae9c573-ea01-46f4-82b8-dee99d49f40d" providerId="ADAL" clId="{1DEE3DA6-C926-4EF7-90CE-240F6E42173B}" dt="2023-04-10T16:48:43.520" v="20" actId="1036"/>
          <ac:spMkLst>
            <pc:docMk/>
            <pc:sldMk cId="4294010257" sldId="432"/>
            <ac:spMk id="10" creationId="{4C7072DC-B3D4-2284-3420-6EBB497A916A}"/>
          </ac:spMkLst>
        </pc:spChg>
        <pc:spChg chg="add mod">
          <ac:chgData name="Hein Stigum" userId="aae9c573-ea01-46f4-82b8-dee99d49f40d" providerId="ADAL" clId="{1DEE3DA6-C926-4EF7-90CE-240F6E42173B}" dt="2023-04-10T16:49:23.950" v="25" actId="1076"/>
          <ac:spMkLst>
            <pc:docMk/>
            <pc:sldMk cId="4294010257" sldId="432"/>
            <ac:spMk id="12" creationId="{D8E46BA8-9240-711A-8BD8-9097792D2D1C}"/>
          </ac:spMkLst>
        </pc:spChg>
        <pc:spChg chg="add mod">
          <ac:chgData name="Hein Stigum" userId="aae9c573-ea01-46f4-82b8-dee99d49f40d" providerId="ADAL" clId="{1DEE3DA6-C926-4EF7-90CE-240F6E42173B}" dt="2023-04-10T16:49:36.687" v="27" actId="1076"/>
          <ac:spMkLst>
            <pc:docMk/>
            <pc:sldMk cId="4294010257" sldId="432"/>
            <ac:spMk id="14" creationId="{BA7F6957-F402-B3B6-9A39-1B0FD6F40B9D}"/>
          </ac:spMkLst>
        </pc:spChg>
        <pc:picChg chg="mod">
          <ac:chgData name="Hein Stigum" userId="aae9c573-ea01-46f4-82b8-dee99d49f40d" providerId="ADAL" clId="{1DEE3DA6-C926-4EF7-90CE-240F6E42173B}" dt="2023-04-10T16:49:12.912" v="24" actId="1076"/>
          <ac:picMkLst>
            <pc:docMk/>
            <pc:sldMk cId="4294010257" sldId="432"/>
            <ac:picMk id="4" creationId="{3774BB5F-603B-4B54-9F0E-B24A2AA76798}"/>
          </ac:picMkLst>
        </pc:picChg>
      </pc:sldChg>
      <pc:sldChg chg="modSp">
        <pc:chgData name="Hein Stigum" userId="aae9c573-ea01-46f4-82b8-dee99d49f40d" providerId="ADAL" clId="{1DEE3DA6-C926-4EF7-90CE-240F6E42173B}" dt="2023-04-10T17:25:05.131" v="31" actId="207"/>
        <pc:sldMkLst>
          <pc:docMk/>
          <pc:sldMk cId="1725654534" sldId="437"/>
        </pc:sldMkLst>
        <pc:spChg chg="mod">
          <ac:chgData name="Hein Stigum" userId="aae9c573-ea01-46f4-82b8-dee99d49f40d" providerId="ADAL" clId="{1DEE3DA6-C926-4EF7-90CE-240F6E42173B}" dt="2023-04-10T17:25:05.131" v="31" actId="207"/>
          <ac:spMkLst>
            <pc:docMk/>
            <pc:sldMk cId="1725654534" sldId="437"/>
            <ac:spMk id="3" creationId="{322C0D66-4166-42CA-A4BD-2E0473856FEE}"/>
          </ac:spMkLst>
        </pc:spChg>
      </pc:sldChg>
      <pc:sldChg chg="modSp">
        <pc:chgData name="Hein Stigum" userId="aae9c573-ea01-46f4-82b8-dee99d49f40d" providerId="ADAL" clId="{1DEE3DA6-C926-4EF7-90CE-240F6E42173B}" dt="2023-04-10T17:43:18.372" v="52" actId="404"/>
        <pc:sldMkLst>
          <pc:docMk/>
          <pc:sldMk cId="1522417465" sldId="440"/>
        </pc:sldMkLst>
        <pc:spChg chg="mod">
          <ac:chgData name="Hein Stigum" userId="aae9c573-ea01-46f4-82b8-dee99d49f40d" providerId="ADAL" clId="{1DEE3DA6-C926-4EF7-90CE-240F6E42173B}" dt="2023-04-10T17:43:18.372" v="52" actId="404"/>
          <ac:spMkLst>
            <pc:docMk/>
            <pc:sldMk cId="1522417465" sldId="440"/>
            <ac:spMk id="9" creationId="{6BE23582-16B2-4605-803B-8955AFA05C94}"/>
          </ac:spMkLst>
        </pc:spChg>
      </pc:sldChg>
      <pc:sldChg chg="addSp modSp mod">
        <pc:chgData name="Hein Stigum" userId="aae9c573-ea01-46f4-82b8-dee99d49f40d" providerId="ADAL" clId="{1DEE3DA6-C926-4EF7-90CE-240F6E42173B}" dt="2023-04-10T18:10:39.913" v="149" actId="1037"/>
        <pc:sldMkLst>
          <pc:docMk/>
          <pc:sldMk cId="1897494447" sldId="442"/>
        </pc:sldMkLst>
        <pc:spChg chg="mod">
          <ac:chgData name="Hein Stigum" userId="aae9c573-ea01-46f4-82b8-dee99d49f40d" providerId="ADAL" clId="{1DEE3DA6-C926-4EF7-90CE-240F6E42173B}" dt="2023-04-10T18:10:39.913" v="149" actId="1037"/>
          <ac:spMkLst>
            <pc:docMk/>
            <pc:sldMk cId="1897494447" sldId="442"/>
            <ac:spMk id="3" creationId="{AB3D8E10-FCB3-4BE1-B69F-17F177278B44}"/>
          </ac:spMkLst>
        </pc:spChg>
        <pc:spChg chg="add mod">
          <ac:chgData name="Hein Stigum" userId="aae9c573-ea01-46f4-82b8-dee99d49f40d" providerId="ADAL" clId="{1DEE3DA6-C926-4EF7-90CE-240F6E42173B}" dt="2023-04-10T17:59:03.379" v="146" actId="1037"/>
          <ac:spMkLst>
            <pc:docMk/>
            <pc:sldMk cId="1897494447" sldId="442"/>
            <ac:spMk id="7" creationId="{8BBF7B06-FE9A-5FAF-F485-7CBA972DABA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67132E1-DB55-40CC-9550-03852BA26662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529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2052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30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5530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530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2BC6E1A-2B3C-4EA6-ADC8-E376B1ABE3F7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89050" y="792163"/>
            <a:ext cx="4279900" cy="3209925"/>
          </a:xfrm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914400" y="4357688"/>
            <a:ext cx="5029200" cy="4133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defTabSz="762000"/>
            <a:endParaRPr lang="nb-NO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Simulating data for linear    regression: 	30 min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Simulating data for logistic regression: 	15 min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write program for logistic data simulation: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Sparse</a:t>
            </a:r>
            <a:r>
              <a:rPr lang="en-US" baseline="0" dirty="0"/>
              <a:t> data bias, sim on logistic: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bootstrap on logistic bias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simulate power		15 min</a:t>
            </a:r>
          </a:p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BC6E1A-2B3C-4EA6-ADC8-E376B1ABE3F7}" type="slidenum">
              <a:rPr lang="nb-NO" altLang="nb-NO" smtClean="0"/>
              <a:pPr>
                <a:defRPr/>
              </a:pPr>
              <a:t>2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54439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Simulating data for linear    regression: 	30 min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Simulating data for logistic regression: 	15 min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write program for logistic data simulation: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Sparse</a:t>
            </a:r>
            <a:r>
              <a:rPr lang="en-US" baseline="0" dirty="0"/>
              <a:t> data bias, sim on logistic: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bootstrap on logistic bias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simulate power		15 min</a:t>
            </a:r>
          </a:p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BC6E1A-2B3C-4EA6-ADC8-E376B1ABE3F7}" type="slidenum">
              <a:rPr lang="nb-NO" altLang="nb-NO" smtClean="0"/>
              <a:pPr>
                <a:defRPr/>
              </a:pPr>
              <a:t>8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98904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Simulating data for linear    regression: 	30 min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Simulating data for logistic regression: 	15 min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write program for logistic data simulation: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Sparse</a:t>
            </a:r>
            <a:r>
              <a:rPr lang="en-US" baseline="0" dirty="0"/>
              <a:t> data bias, sim on logistic:</a:t>
            </a: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bootstrap on logistic bias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simulate power		15 min</a:t>
            </a:r>
          </a:p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BC6E1A-2B3C-4EA6-ADC8-E376B1ABE3F7}" type="slidenum">
              <a:rPr lang="nb-NO" altLang="nb-NO" smtClean="0"/>
              <a:pPr>
                <a:defRPr/>
              </a:pPr>
              <a:t>12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60409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54528-7E4F-44FC-859D-368FDAC865B9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E7CD9-FE30-4AB4-96B4-48DEFE830DE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172944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07CF2B-F466-48A0-9D05-06E10A34B04C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7FF63-4968-43BC-B4A5-2C4BCC247398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228088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DE574-11A0-40FF-AF28-47BC0B914E2A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54675B-D94E-4EB0-B603-0039D55ACC28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33183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7A3E8E-E125-4B03-A325-038B40E54E60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6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AABF8-446A-446F-A7BD-B423EE02F7A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35112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EED52-162F-4E59-897E-DB6F67D4EDF5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8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9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C60B5-4BCF-46DE-9834-AE0F328859E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04385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15275-73ED-487B-844E-2DE03A007338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5159C-F0A6-43A1-B1E7-98F56603BE3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841991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3FB6F4-B08E-48D1-94C2-5F22C4D5CF9E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3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4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30F4B-04B4-4F3F-8C66-89BE39CC7B9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31417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BD132-8F0C-4E6E-A8A4-5BD260C96B32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6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594B4-4BAF-4091-A0B3-AA708ED30323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21853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C31E0-9E8E-4EB7-811C-7135602B49F9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6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7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9E69E7-3111-4E30-BAE4-B5C06298CF08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464308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D0EEF-2743-4CD2-9C38-56DEE04CB369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D5A4D-9075-4044-93E5-938A23A5663D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93886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6400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6400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0366DF-5814-4BEB-9B7B-DF25F79B4594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DECF7-6568-4937-9E60-9186669E3EF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25713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/>
              <a:t>Klikk for å redigere tittelstil i malen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/>
              <a:t>Klikk for å redigere tekststiler i malen</a:t>
            </a:r>
          </a:p>
          <a:p>
            <a:pPr lvl="1"/>
            <a:r>
              <a:rPr lang="nb-NO" altLang="en-US"/>
              <a:t>Andre nivå</a:t>
            </a:r>
          </a:p>
          <a:p>
            <a:pPr lvl="2"/>
            <a:r>
              <a:rPr lang="nb-NO" altLang="en-US"/>
              <a:t>Tredje nivå</a:t>
            </a:r>
          </a:p>
          <a:p>
            <a:pPr lvl="3"/>
            <a:r>
              <a:rPr lang="nb-NO" altLang="en-US"/>
              <a:t>Fjerde nivå</a:t>
            </a:r>
          </a:p>
          <a:p>
            <a:pPr lvl="4"/>
            <a:r>
              <a:rPr lang="nb-NO" altLang="en-US"/>
              <a:t>Femte nivå</a:t>
            </a:r>
          </a:p>
        </p:txBody>
      </p:sp>
      <p:pic>
        <p:nvPicPr>
          <p:cNvPr id="1028" name="Picture 1028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713"/>
            <a:ext cx="16002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029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9144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90" name="Rectangle 103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553200"/>
            <a:ext cx="1371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662D948D-20C2-4DD6-BF86-17D06D6AF991}" type="datetime7">
              <a:rPr lang="en-US"/>
              <a:pPr>
                <a:defRPr/>
              </a:pPr>
              <a:t>Apr-23</a:t>
            </a:fld>
            <a:endParaRPr lang="nb-NO"/>
          </a:p>
        </p:txBody>
      </p:sp>
      <p:sp>
        <p:nvSpPr>
          <p:cNvPr id="169991" name="Rectangle 103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19600" y="6553200"/>
            <a:ext cx="7620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169992" name="Rectangle 103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53200"/>
            <a:ext cx="609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E1A2B0A-CA1E-4988-8209-1C4D685A1691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154987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.uio.no/helsam/forskning/aktuelt/arrangementer/andre/2023/stata-course-uio-2023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30"/>
          <p:cNvSpPr>
            <a:spLocks noGrp="1" noChangeArrowheads="1"/>
          </p:cNvSpPr>
          <p:nvPr>
            <p:ph type="dt" sz="quarter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D068D7E-241A-4100-A08F-0AD4ACA513DC}" type="datetime7">
              <a:rPr lang="en-US" altLang="en-US" sz="1400" smtClean="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Apr-23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9" name="Rectangle 1031"/>
          <p:cNvSpPr>
            <a:spLocks noGrp="1" noChangeArrowheads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H.S.</a:t>
            </a:r>
          </a:p>
        </p:txBody>
      </p:sp>
      <p:sp>
        <p:nvSpPr>
          <p:cNvPr id="4100" name="Rectangle 1032"/>
          <p:cNvSpPr>
            <a:spLocks noGrp="1" noChangeArrowheads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1193481-9D2D-4019-9D7C-EAF8AF3FC36E}" type="slidenum">
              <a:rPr lang="nb-NO" altLang="en-US" sz="1400" smtClean="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1" name="Date Placeholder 3"/>
          <p:cNvSpPr txBox="1">
            <a:spLocks noGrp="1"/>
          </p:cNvSpPr>
          <p:nvPr/>
        </p:nvSpPr>
        <p:spPr bwMode="auto">
          <a:xfrm>
            <a:off x="609600" y="6553200"/>
            <a:ext cx="1009650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7D195C-CB31-40F9-B03B-233F9259B5EC}" type="datetime7">
              <a:rPr lang="en-US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Apr-23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2" name="Footer Placeholder 4"/>
          <p:cNvSpPr txBox="1">
            <a:spLocks noGrp="1"/>
          </p:cNvSpPr>
          <p:nvPr/>
        </p:nvSpPr>
        <p:spPr bwMode="auto">
          <a:xfrm>
            <a:off x="4419600" y="6553200"/>
            <a:ext cx="512763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nb-NO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H.S.</a:t>
            </a:r>
          </a:p>
        </p:txBody>
      </p:sp>
      <p:sp>
        <p:nvSpPr>
          <p:cNvPr id="4103" name="Slide Number Placeholder 5"/>
          <p:cNvSpPr txBox="1">
            <a:spLocks noGrp="1"/>
          </p:cNvSpPr>
          <p:nvPr/>
        </p:nvSpPr>
        <p:spPr bwMode="auto">
          <a:xfrm>
            <a:off x="8101013" y="6553200"/>
            <a:ext cx="509587" cy="304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A511C51B-FA53-48DC-A6F4-7CA7FD9A2863}" type="slidenum">
              <a:rPr lang="nb-NO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  <a:buFontTx/>
                <a:buNone/>
              </a:pPr>
              <a:t>1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0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980728"/>
            <a:ext cx="7772400" cy="2448272"/>
          </a:xfrm>
        </p:spPr>
        <p:txBody>
          <a:bodyPr/>
          <a:lstStyle/>
          <a:p>
            <a:pPr eaLnBrk="1" hangingPunct="1"/>
            <a:r>
              <a:rPr lang="en-US" altLang="en-US" dirty="0"/>
              <a:t>Simulating Data </a:t>
            </a:r>
            <a:br>
              <a:rPr lang="en-US" altLang="en-US" dirty="0"/>
            </a:br>
            <a:r>
              <a:rPr lang="en-US" altLang="en-US" sz="1600" dirty="0"/>
              <a:t>and</a:t>
            </a:r>
            <a:r>
              <a:rPr lang="en-US" altLang="en-US" dirty="0"/>
              <a:t> </a:t>
            </a:r>
            <a:br>
              <a:rPr lang="en-US" altLang="en-US" dirty="0"/>
            </a:br>
            <a:r>
              <a:rPr lang="en-US" altLang="en-US" dirty="0"/>
              <a:t>Writing Programs</a:t>
            </a:r>
            <a:br>
              <a:rPr lang="nb-NO" altLang="en-US" dirty="0"/>
            </a:br>
            <a:r>
              <a:rPr lang="nb-NO" altLang="en-US" sz="1800" dirty="0"/>
              <a:t>3h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F95FD49E-4921-4F08-9F16-EC2218221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4038600"/>
            <a:ext cx="7990656" cy="227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50000"/>
              </a:spcBef>
              <a:spcAft>
                <a:spcPct val="0"/>
              </a:spcAft>
              <a:buNone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600">
                <a:solidFill>
                  <a:srgbClr val="154987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rgbClr val="154987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rgbClr val="154987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pPr eaLnBrk="1" hangingPunct="1"/>
            <a:r>
              <a:rPr lang="nb-NO" altLang="en-US" i="1" kern="0" dirty="0"/>
              <a:t>Hein Stigum</a:t>
            </a:r>
          </a:p>
          <a:p>
            <a:pPr eaLnBrk="1" hangingPunct="1"/>
            <a:r>
              <a:rPr lang="en-US" altLang="en-US" i="1" kern="0" dirty="0">
                <a:solidFill>
                  <a:srgbClr val="FF0000"/>
                </a:solidFill>
              </a:rPr>
              <a:t>Presentation, data and programs at:</a:t>
            </a:r>
          </a:p>
          <a:p>
            <a:pPr eaLnBrk="1" hangingPunct="1"/>
            <a:r>
              <a:rPr lang="en-US" sz="2400" dirty="0">
                <a:hlinkClick r:id="rId3"/>
              </a:rPr>
              <a:t>Stata Course - </a:t>
            </a:r>
            <a:r>
              <a:rPr lang="en-US" sz="2400" dirty="0" err="1">
                <a:hlinkClick r:id="rId3"/>
              </a:rPr>
              <a:t>Institutt</a:t>
            </a:r>
            <a:r>
              <a:rPr lang="en-US" sz="2400" dirty="0">
                <a:hlinkClick r:id="rId3"/>
              </a:rPr>
              <a:t> for </a:t>
            </a:r>
            <a:r>
              <a:rPr lang="en-US" sz="2400" dirty="0" err="1">
                <a:hlinkClick r:id="rId3"/>
              </a:rPr>
              <a:t>helse</a:t>
            </a:r>
            <a:r>
              <a:rPr lang="en-US" sz="2400" dirty="0">
                <a:hlinkClick r:id="rId3"/>
              </a:rPr>
              <a:t> </a:t>
            </a:r>
            <a:r>
              <a:rPr lang="en-US" sz="2400" dirty="0" err="1">
                <a:hlinkClick r:id="rId3"/>
              </a:rPr>
              <a:t>og</a:t>
            </a:r>
            <a:r>
              <a:rPr lang="en-US" sz="2400" dirty="0">
                <a:hlinkClick r:id="rId3"/>
              </a:rPr>
              <a:t> </a:t>
            </a:r>
            <a:r>
              <a:rPr lang="en-US" sz="2400" dirty="0" err="1">
                <a:hlinkClick r:id="rId3"/>
              </a:rPr>
              <a:t>samfunn</a:t>
            </a:r>
            <a:r>
              <a:rPr lang="en-US" sz="2400" dirty="0">
                <a:hlinkClick r:id="rId3"/>
              </a:rPr>
              <a:t> (uio.no)</a:t>
            </a:r>
            <a:endParaRPr lang="en-US" altLang="en-US" sz="2400" i="1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Agenda</a:t>
            </a:r>
          </a:p>
        </p:txBody>
      </p:sp>
      <p:sp>
        <p:nvSpPr>
          <p:cNvPr id="3075" name="Content Placeholder 5"/>
          <p:cNvSpPr>
            <a:spLocks noGrp="1"/>
          </p:cNvSpPr>
          <p:nvPr>
            <p:ph sz="half" idx="1"/>
          </p:nvPr>
        </p:nvSpPr>
        <p:spPr>
          <a:xfrm>
            <a:off x="467544" y="1066800"/>
            <a:ext cx="3810000" cy="2002160"/>
          </a:xfrm>
        </p:spPr>
        <p:txBody>
          <a:bodyPr/>
          <a:lstStyle/>
          <a:p>
            <a:r>
              <a:rPr lang="en-US" altLang="en-US" dirty="0"/>
              <a:t>Simulating data</a:t>
            </a:r>
          </a:p>
          <a:p>
            <a:pPr lvl="1"/>
            <a:r>
              <a:rPr lang="en-US" altLang="en-US" dirty="0"/>
              <a:t>Linear regression</a:t>
            </a:r>
          </a:p>
          <a:p>
            <a:pPr lvl="1"/>
            <a:r>
              <a:rPr lang="en-US" altLang="en-US" dirty="0"/>
              <a:t>Logistic regression</a:t>
            </a:r>
          </a:p>
          <a:p>
            <a:pPr lvl="1"/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Survival analysis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half" idx="2"/>
          </p:nvPr>
        </p:nvSpPr>
        <p:spPr>
          <a:xfrm>
            <a:off x="4355976" y="1066800"/>
            <a:ext cx="4464496" cy="5486400"/>
          </a:xfrm>
        </p:spPr>
        <p:txBody>
          <a:bodyPr/>
          <a:lstStyle/>
          <a:p>
            <a:r>
              <a:rPr lang="en-US" dirty="0"/>
              <a:t>Understand methods</a:t>
            </a:r>
          </a:p>
          <a:p>
            <a:r>
              <a:rPr lang="en-US" dirty="0"/>
              <a:t>Explore data problems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 linear effects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Interactions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Skewed distributions</a:t>
            </a:r>
          </a:p>
          <a:p>
            <a:pPr lvl="1"/>
            <a:r>
              <a:rPr lang="en-US" dirty="0"/>
              <a:t>Outliers</a:t>
            </a:r>
            <a:r>
              <a:rPr lang="en-US" sz="1800" dirty="0"/>
              <a:t> (Linear)</a:t>
            </a:r>
          </a:p>
          <a:p>
            <a:pPr lvl="1"/>
            <a:r>
              <a:rPr lang="en-US" dirty="0"/>
              <a:t>Confounding </a:t>
            </a:r>
            <a:r>
              <a:rPr lang="en-US" sz="1800" dirty="0"/>
              <a:t>(Logistic)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Missing or Selection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Measurement error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Heteroscedasticity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(Linear)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(non-constant error variance)</a:t>
            </a:r>
          </a:p>
          <a:p>
            <a:pPr lvl="1"/>
            <a:r>
              <a:rPr lang="en-US" dirty="0"/>
              <a:t>Sparse data bias</a:t>
            </a:r>
            <a:r>
              <a:rPr lang="en-US" sz="1800" dirty="0"/>
              <a:t> (Logistic)</a:t>
            </a:r>
          </a:p>
          <a:p>
            <a:pPr lvl="1"/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48" name="Date Placeholder 1"/>
          <p:cNvSpPr>
            <a:spLocks noGrp="1"/>
          </p:cNvSpPr>
          <p:nvPr>
            <p:ph type="dt" sz="half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8DD955-6020-41DF-BCA6-FA273304F825}" type="datetime7">
              <a:rPr lang="en-US" altLang="en-US" sz="1400" smtClean="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Apr-23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9" name="Footer Placeholder 2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H.S.</a:t>
            </a:r>
          </a:p>
        </p:txBody>
      </p:sp>
      <p:sp>
        <p:nvSpPr>
          <p:cNvPr id="6150" name="Slide Number Placeholder 3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9DD00B-228E-4BCC-A644-229211FACF8C}" type="slidenum">
              <a:rPr lang="nb-NO" altLang="en-US" sz="1400" smtClean="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Content Placeholder 5"/>
          <p:cNvSpPr txBox="1">
            <a:spLocks/>
          </p:cNvSpPr>
          <p:nvPr/>
        </p:nvSpPr>
        <p:spPr bwMode="auto">
          <a:xfrm>
            <a:off x="323528" y="3140968"/>
            <a:ext cx="3954016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9pPr>
          </a:lstStyle>
          <a:p>
            <a:r>
              <a:rPr lang="en-US" altLang="en-US" kern="0" dirty="0"/>
              <a:t>Programs </a:t>
            </a:r>
            <a:r>
              <a:rPr lang="en-US" altLang="en-US" sz="1800" kern="0" dirty="0"/>
              <a:t>basic</a:t>
            </a:r>
          </a:p>
          <a:p>
            <a:pPr lvl="1"/>
            <a:r>
              <a:rPr lang="en-US" altLang="en-US" kern="0" dirty="0"/>
              <a:t>Repeated simulations   </a:t>
            </a:r>
            <a:r>
              <a:rPr lang="en-US" altLang="en-US" sz="1800" kern="0" dirty="0"/>
              <a:t>“</a:t>
            </a:r>
            <a:r>
              <a:rPr lang="en-US" altLang="en-US" sz="1800" kern="0" dirty="0">
                <a:solidFill>
                  <a:srgbClr val="0033CC"/>
                </a:solidFill>
              </a:rPr>
              <a:t>simulate</a:t>
            </a:r>
            <a:r>
              <a:rPr lang="en-US" altLang="en-US" sz="1800" kern="0" dirty="0"/>
              <a:t>” command</a:t>
            </a:r>
          </a:p>
          <a:p>
            <a:pPr lvl="1"/>
            <a:r>
              <a:rPr lang="en-US" altLang="en-US" kern="0" dirty="0"/>
              <a:t>Bootstrap CI   </a:t>
            </a:r>
            <a:r>
              <a:rPr lang="en-US" altLang="en-US" sz="1800" kern="0" dirty="0"/>
              <a:t>“</a:t>
            </a:r>
            <a:r>
              <a:rPr lang="en-US" altLang="en-US" sz="1800" kern="0" dirty="0">
                <a:solidFill>
                  <a:srgbClr val="0033CC"/>
                </a:solidFill>
              </a:rPr>
              <a:t>bootstrap</a:t>
            </a:r>
            <a:r>
              <a:rPr lang="en-US" altLang="en-US" sz="1800" kern="0" dirty="0"/>
              <a:t>” prefix</a:t>
            </a:r>
          </a:p>
          <a:p>
            <a:pPr lvl="1"/>
            <a:r>
              <a:rPr lang="en-US" altLang="en-US" kern="0" dirty="0">
                <a:solidFill>
                  <a:schemeClr val="bg1">
                    <a:lumMod val="50000"/>
                  </a:schemeClr>
                </a:solidFill>
              </a:rPr>
              <a:t>Simulate power  </a:t>
            </a:r>
            <a:r>
              <a:rPr lang="en-US" altLang="en-US" sz="1800" kern="0" dirty="0"/>
              <a:t>“</a:t>
            </a:r>
            <a:r>
              <a:rPr lang="en-US" altLang="en-US" sz="1800" kern="0" dirty="0">
                <a:solidFill>
                  <a:srgbClr val="0033CC"/>
                </a:solidFill>
              </a:rPr>
              <a:t>power</a:t>
            </a:r>
            <a:r>
              <a:rPr lang="en-US" altLang="en-US" sz="1800" kern="0" dirty="0"/>
              <a:t>” command</a:t>
            </a:r>
          </a:p>
          <a:p>
            <a:pPr lvl="1"/>
            <a:endParaRPr lang="en-US" altLang="en-US" kern="0" dirty="0"/>
          </a:p>
          <a:p>
            <a:pPr lvl="1"/>
            <a:endParaRPr lang="en-US" altLang="en-US" kern="0" dirty="0"/>
          </a:p>
        </p:txBody>
      </p:sp>
    </p:spTree>
    <p:extLst>
      <p:ext uri="{BB962C8B-B14F-4D97-AF65-F5344CB8AC3E}">
        <p14:creationId xmlns:p14="http://schemas.microsoft.com/office/powerpoint/2010/main" val="122859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bldLvl="2"/>
      <p:bldP spid="5" grpId="0" build="p" bldLvl="2"/>
      <p:bldP spid="11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08E91F05-9917-4E3B-9436-EAAA0CC66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Calorie Intake and Weight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2B0C969-576C-4822-B0AE-96E57631B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7A3E8E-E125-4B03-A325-038B40E54E60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61E3887-1B7F-454F-85C5-1134EA9AF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D141B57-1F1B-415F-84F1-74C0A7015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3AABF8-446A-446F-A7BD-B423EE02F7AE}" type="slidenum">
              <a:rPr lang="nb-NO" altLang="nb-NO" smtClean="0"/>
              <a:pPr>
                <a:defRPr/>
              </a:pPr>
              <a:t>3</a:t>
            </a:fld>
            <a:endParaRPr lang="nb-NO" altLang="nb-NO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98467CB3-1F8F-45D8-8B41-F95505E33595}"/>
              </a:ext>
            </a:extLst>
          </p:cNvPr>
          <p:cNvSpPr txBox="1">
            <a:spLocks/>
          </p:cNvSpPr>
          <p:nvPr/>
        </p:nvSpPr>
        <p:spPr>
          <a:xfrm>
            <a:off x="323528" y="4149080"/>
            <a:ext cx="8496944" cy="240412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+mn-lt"/>
              </a:defRPr>
            </a:lvl9pPr>
          </a:lstStyle>
          <a:p>
            <a:r>
              <a:rPr lang="en-US" sz="2800" kern="0" dirty="0"/>
              <a:t>Simulate data from DAG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kern="0" dirty="0"/>
              <a:t>Start with “parent” variables: </a:t>
            </a:r>
            <a:r>
              <a:rPr lang="en-US" sz="2400" kern="0" dirty="0">
                <a:solidFill>
                  <a:schemeClr val="tx1"/>
                </a:solidFill>
              </a:rPr>
              <a:t>sex, age, height, gene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kern="0" dirty="0"/>
              <a:t>Exposure </a:t>
            </a:r>
            <a:r>
              <a:rPr lang="en-US" sz="2400" kern="0" dirty="0">
                <a:solidFill>
                  <a:schemeClr val="tx1"/>
                </a:solidFill>
              </a:rPr>
              <a:t>calorie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kern="0" dirty="0"/>
              <a:t>Outcome </a:t>
            </a:r>
            <a:r>
              <a:rPr lang="en-US" sz="2400" kern="0" dirty="0">
                <a:solidFill>
                  <a:schemeClr val="tx1"/>
                </a:solidFill>
              </a:rPr>
              <a:t>weight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CD75F2C-272D-4F80-AB41-0C6C41333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708" y="844826"/>
            <a:ext cx="5718588" cy="323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6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9FB1FCE8-FEEE-422C-8BF6-DEC1E40A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492896"/>
            <a:ext cx="7772400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Go to syntax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Simulating Data and Writing Programs, Examples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“Simulating data for linear regression”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2EA99BA-A5BA-4501-B147-D45F9EBAF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B92F81-7E89-4AD6-87EB-2C2240EC5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D6DB6FC-FBF4-434E-8C0F-8A3C23557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nb-NO" altLang="nb-NO" smtClean="0"/>
              <a:pPr>
                <a:defRPr/>
              </a:pPr>
              <a:t>4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004488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35BC6C-AA62-4474-8002-E2CAF86C0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Conclusion: outliers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25C3F8-D3BF-49AA-9297-AF18DEFCA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066800"/>
            <a:ext cx="8215064" cy="5486400"/>
          </a:xfrm>
        </p:spPr>
        <p:txBody>
          <a:bodyPr/>
          <a:lstStyle/>
          <a:p>
            <a:r>
              <a:rPr lang="en-US" dirty="0"/>
              <a:t>Linear regression is sensitive to outliers</a:t>
            </a:r>
          </a:p>
          <a:p>
            <a:pPr lvl="1"/>
            <a:r>
              <a:rPr lang="en-US" dirty="0"/>
              <a:t>Outliers in both </a:t>
            </a:r>
            <a:r>
              <a:rPr lang="en-US" dirty="0">
                <a:solidFill>
                  <a:srgbClr val="0066FF"/>
                </a:solidFill>
              </a:rPr>
              <a:t>X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Y</a:t>
            </a:r>
            <a:r>
              <a:rPr lang="en-US" dirty="0"/>
              <a:t> may bias the X-effect</a:t>
            </a:r>
          </a:p>
          <a:p>
            <a:pPr lvl="1"/>
            <a:r>
              <a:rPr lang="en-US" dirty="0"/>
              <a:t>Outliers in            only </a:t>
            </a:r>
            <a:r>
              <a:rPr lang="en-US" dirty="0">
                <a:solidFill>
                  <a:srgbClr val="FF0000"/>
                </a:solidFill>
              </a:rPr>
              <a:t>Y</a:t>
            </a:r>
            <a:r>
              <a:rPr lang="en-US" dirty="0"/>
              <a:t> may increase the se(X)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009900"/>
                </a:solidFill>
              </a:rPr>
              <a:t>Simulating outliers is easy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7BCCEB-BFD9-486C-A6C0-87AD6C7FE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07CF2B-F466-48A0-9D05-06E10A34B04C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F49F594-B24B-411E-ABE1-960D7F7F3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7E1650C-B814-40EC-A184-18B791928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7FF63-4968-43BC-B4A5-2C4BCC247398}" type="slidenum">
              <a:rPr lang="nb-NO" altLang="nb-NO" smtClean="0"/>
              <a:pPr>
                <a:defRPr/>
              </a:pPr>
              <a:t>5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64884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3774BB5F-603B-4B54-9F0E-B24A2AA76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1059013"/>
            <a:ext cx="4836838" cy="2827295"/>
          </a:xfrm>
          <a:prstGeom prst="rect">
            <a:avLst/>
          </a:prstGeom>
        </p:spPr>
      </p:pic>
      <p:sp>
        <p:nvSpPr>
          <p:cNvPr id="8" name="Tittel 7">
            <a:extLst>
              <a:ext uri="{FF2B5EF4-FFF2-40B4-BE49-F238E27FC236}">
                <a16:creationId xmlns:a16="http://schemas.microsoft.com/office/drawing/2014/main" id="{80553EF8-2459-40F0-9BFD-B487798E4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DAG for </a:t>
            </a:r>
            <a:r>
              <a:rPr lang="nb-NO" dirty="0" err="1"/>
              <a:t>logistic</a:t>
            </a:r>
            <a:r>
              <a:rPr lang="nb-NO" dirty="0"/>
              <a:t> </a:t>
            </a:r>
            <a:r>
              <a:rPr lang="nb-NO" dirty="0" err="1"/>
              <a:t>regression</a:t>
            </a:r>
            <a:r>
              <a:rPr lang="nb-NO" dirty="0"/>
              <a:t> data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D01C557-F9A8-461B-B4C4-EBA41774B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4149080"/>
            <a:ext cx="8496944" cy="2404120"/>
          </a:xfrm>
        </p:spPr>
        <p:txBody>
          <a:bodyPr/>
          <a:lstStyle/>
          <a:p>
            <a:r>
              <a:rPr lang="en-US" dirty="0"/>
              <a:t>Simulate data from DAG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Start with “parent” variable: </a:t>
            </a:r>
            <a:r>
              <a:rPr lang="en-US" dirty="0">
                <a:solidFill>
                  <a:schemeClr val="tx1"/>
                </a:solidFill>
              </a:rPr>
              <a:t>C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Exposure </a:t>
            </a:r>
            <a:r>
              <a:rPr lang="en-US" dirty="0">
                <a:solidFill>
                  <a:srgbClr val="0066FF"/>
                </a:solidFill>
              </a:rPr>
              <a:t>X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Outcome </a:t>
            </a:r>
            <a:r>
              <a:rPr lang="en-US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F1B64BA-E2A7-4622-9C79-A28C534FD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7A3E8E-E125-4B03-A325-038B40E54E60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83C1A50-49C5-4E5F-9050-E24CB6AD3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A3FB130-97D3-461A-B83F-66E003CDB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3AABF8-446A-446F-A7BD-B423EE02F7AE}" type="slidenum">
              <a:rPr lang="nb-NO" altLang="nb-NO" smtClean="0"/>
              <a:pPr>
                <a:defRPr/>
              </a:pPr>
              <a:t>6</a:t>
            </a:fld>
            <a:endParaRPr lang="nb-NO" altLang="nb-NO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389E02F4-D05B-4956-9EEC-167702785A04}"/>
              </a:ext>
            </a:extLst>
          </p:cNvPr>
          <p:cNvSpPr txBox="1"/>
          <p:nvPr/>
        </p:nvSpPr>
        <p:spPr>
          <a:xfrm>
            <a:off x="2627784" y="2564904"/>
            <a:ext cx="742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binary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43610344-9BA1-402C-93DD-35B283243FFB}"/>
              </a:ext>
            </a:extLst>
          </p:cNvPr>
          <p:cNvSpPr txBox="1"/>
          <p:nvPr/>
        </p:nvSpPr>
        <p:spPr>
          <a:xfrm>
            <a:off x="5761151" y="2564904"/>
            <a:ext cx="742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binary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F1342979-FE33-48CE-8614-C7F1186F3172}"/>
              </a:ext>
            </a:extLst>
          </p:cNvPr>
          <p:cNvSpPr txBox="1"/>
          <p:nvPr/>
        </p:nvSpPr>
        <p:spPr>
          <a:xfrm>
            <a:off x="4170891" y="1268760"/>
            <a:ext cx="742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66FF"/>
                </a:solidFill>
                <a:latin typeface="+mn-lt"/>
                <a:cs typeface="Times New Roman" pitchFamily="18" charset="0"/>
              </a:rPr>
              <a:t>binary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C7072DC-B3D4-2284-3420-6EBB497A916A}"/>
              </a:ext>
            </a:extLst>
          </p:cNvPr>
          <p:cNvSpPr txBox="1"/>
          <p:nvPr/>
        </p:nvSpPr>
        <p:spPr>
          <a:xfrm>
            <a:off x="4355976" y="2884874"/>
            <a:ext cx="327334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2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D8E46BA8-9240-711A-8BD8-9097792D2D1C}"/>
              </a:ext>
            </a:extLst>
          </p:cNvPr>
          <p:cNvSpPr txBox="1"/>
          <p:nvPr/>
        </p:nvSpPr>
        <p:spPr>
          <a:xfrm>
            <a:off x="5076056" y="2272605"/>
            <a:ext cx="327334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2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BA7F6957-F402-B3B6-9A39-1B0FD6F40B9D}"/>
              </a:ext>
            </a:extLst>
          </p:cNvPr>
          <p:cNvSpPr txBox="1"/>
          <p:nvPr/>
        </p:nvSpPr>
        <p:spPr>
          <a:xfrm>
            <a:off x="3577229" y="2272605"/>
            <a:ext cx="327334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9401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2" grpId="0"/>
      <p:bldP spid="11" grpId="0"/>
      <p:bldP spid="13" grpId="0"/>
      <p:bldP spid="10" grpId="0" animBg="1"/>
      <p:bldP spid="12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9FB1FCE8-FEEE-422C-8BF6-DEC1E40A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492896"/>
            <a:ext cx="7772400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Go to syntax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Simulating Data and Writing Programs, Examples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“Simulating data for logistic regression”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2EA99BA-A5BA-4501-B147-D45F9EBAF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B92F81-7E89-4AD6-87EB-2C2240EC5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D6DB6FC-FBF4-434E-8C0F-8A3C23557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nb-NO" altLang="nb-NO" smtClean="0"/>
              <a:pPr>
                <a:defRPr/>
              </a:pPr>
              <a:t>7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839190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Agenda</a:t>
            </a:r>
          </a:p>
        </p:txBody>
      </p:sp>
      <p:sp>
        <p:nvSpPr>
          <p:cNvPr id="3075" name="Content Placeholder 5"/>
          <p:cNvSpPr>
            <a:spLocks noGrp="1"/>
          </p:cNvSpPr>
          <p:nvPr>
            <p:ph sz="half" idx="1"/>
          </p:nvPr>
        </p:nvSpPr>
        <p:spPr>
          <a:xfrm>
            <a:off x="467544" y="1066800"/>
            <a:ext cx="3810000" cy="2002160"/>
          </a:xfrm>
        </p:spPr>
        <p:txBody>
          <a:bodyPr/>
          <a:lstStyle/>
          <a:p>
            <a:r>
              <a:rPr lang="en-US" altLang="en-US" dirty="0"/>
              <a:t>Simulating data</a:t>
            </a:r>
          </a:p>
          <a:p>
            <a:pPr lvl="1"/>
            <a:r>
              <a:rPr lang="en-US" altLang="en-US" dirty="0"/>
              <a:t>Linear regression</a:t>
            </a:r>
          </a:p>
          <a:p>
            <a:pPr lvl="1"/>
            <a:r>
              <a:rPr lang="en-US" altLang="en-US" dirty="0"/>
              <a:t>Logistic regression</a:t>
            </a:r>
          </a:p>
          <a:p>
            <a:pPr lvl="1"/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Survival analysis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half" idx="2"/>
          </p:nvPr>
        </p:nvSpPr>
        <p:spPr>
          <a:xfrm>
            <a:off x="4355976" y="1066800"/>
            <a:ext cx="4464496" cy="5486400"/>
          </a:xfrm>
        </p:spPr>
        <p:txBody>
          <a:bodyPr/>
          <a:lstStyle/>
          <a:p>
            <a:r>
              <a:rPr lang="en-US" dirty="0"/>
              <a:t>Understand methods</a:t>
            </a:r>
          </a:p>
          <a:p>
            <a:r>
              <a:rPr lang="en-US" dirty="0"/>
              <a:t>Explore data problems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 linear effects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Interactions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Skewed distributions</a:t>
            </a:r>
          </a:p>
          <a:p>
            <a:pPr lvl="1"/>
            <a:r>
              <a:rPr lang="en-US" dirty="0"/>
              <a:t>Outliers</a:t>
            </a:r>
            <a:r>
              <a:rPr lang="en-US" sz="1800" dirty="0"/>
              <a:t> (Linear)</a:t>
            </a:r>
          </a:p>
          <a:p>
            <a:pPr lvl="1"/>
            <a:r>
              <a:rPr lang="en-US" dirty="0"/>
              <a:t>Confounding </a:t>
            </a:r>
            <a:r>
              <a:rPr lang="en-US" sz="1800" dirty="0"/>
              <a:t>(Logistic)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Missing or Selection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Measurement error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Heteroscedasticity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(Linear)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(non-constant error variance)</a:t>
            </a:r>
          </a:p>
          <a:p>
            <a:pPr lvl="1"/>
            <a:r>
              <a:rPr lang="en-US" dirty="0"/>
              <a:t>Sparse data bias</a:t>
            </a:r>
            <a:r>
              <a:rPr lang="en-US" sz="1800" dirty="0"/>
              <a:t> (Logistic)</a:t>
            </a:r>
          </a:p>
          <a:p>
            <a:pPr lvl="1"/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48" name="Date Placeholder 1"/>
          <p:cNvSpPr>
            <a:spLocks noGrp="1"/>
          </p:cNvSpPr>
          <p:nvPr>
            <p:ph type="dt" sz="half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8DD955-6020-41DF-BCA6-FA273304F825}" type="datetime7">
              <a:rPr lang="en-US" altLang="en-US" sz="1400" smtClean="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Apr-23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9" name="Footer Placeholder 2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H.S.</a:t>
            </a:r>
          </a:p>
        </p:txBody>
      </p:sp>
      <p:sp>
        <p:nvSpPr>
          <p:cNvPr id="6150" name="Slide Number Placeholder 3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9DD00B-228E-4BCC-A644-229211FACF8C}" type="slidenum">
              <a:rPr lang="nb-NO" altLang="en-US" sz="1400" smtClean="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Content Placeholder 5"/>
          <p:cNvSpPr txBox="1">
            <a:spLocks/>
          </p:cNvSpPr>
          <p:nvPr/>
        </p:nvSpPr>
        <p:spPr bwMode="auto">
          <a:xfrm>
            <a:off x="323528" y="3140968"/>
            <a:ext cx="3954016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9pPr>
          </a:lstStyle>
          <a:p>
            <a:r>
              <a:rPr lang="en-US" altLang="en-US" kern="0" dirty="0"/>
              <a:t>Programs </a:t>
            </a:r>
            <a:r>
              <a:rPr lang="en-US" altLang="en-US" sz="1800" kern="0" dirty="0"/>
              <a:t>basic</a:t>
            </a:r>
          </a:p>
          <a:p>
            <a:pPr lvl="1"/>
            <a:r>
              <a:rPr lang="en-US" altLang="en-US" kern="0" dirty="0"/>
              <a:t>Repeated simulations   </a:t>
            </a:r>
            <a:r>
              <a:rPr lang="en-US" altLang="en-US" sz="1800" kern="0" dirty="0"/>
              <a:t>“</a:t>
            </a:r>
            <a:r>
              <a:rPr lang="en-US" altLang="en-US" sz="1800" kern="0" dirty="0">
                <a:solidFill>
                  <a:srgbClr val="0033CC"/>
                </a:solidFill>
              </a:rPr>
              <a:t>simulate</a:t>
            </a:r>
            <a:r>
              <a:rPr lang="en-US" altLang="en-US" sz="1800" kern="0" dirty="0"/>
              <a:t>” command</a:t>
            </a:r>
          </a:p>
          <a:p>
            <a:pPr lvl="2"/>
            <a:r>
              <a:rPr lang="en-US" sz="1400" dirty="0"/>
              <a:t>Confounding </a:t>
            </a:r>
            <a:r>
              <a:rPr lang="en-US" sz="1100" dirty="0"/>
              <a:t>(Logistic)</a:t>
            </a:r>
          </a:p>
          <a:p>
            <a:pPr lvl="2"/>
            <a:r>
              <a:rPr lang="en-US" sz="1400" dirty="0"/>
              <a:t>Sparse data bias</a:t>
            </a:r>
            <a:r>
              <a:rPr lang="en-US" sz="1100" dirty="0"/>
              <a:t> (Logistic)</a:t>
            </a:r>
            <a:endParaRPr lang="en-US" altLang="en-US" sz="1400" kern="0" dirty="0"/>
          </a:p>
          <a:p>
            <a:pPr lvl="1"/>
            <a:r>
              <a:rPr lang="en-US" altLang="en-US" kern="0" dirty="0"/>
              <a:t>Bootstrap CI   </a:t>
            </a:r>
            <a:r>
              <a:rPr lang="en-US" altLang="en-US" sz="1800" kern="0" dirty="0"/>
              <a:t>“</a:t>
            </a:r>
            <a:r>
              <a:rPr lang="en-US" altLang="en-US" sz="1800" kern="0" dirty="0">
                <a:solidFill>
                  <a:srgbClr val="0033CC"/>
                </a:solidFill>
              </a:rPr>
              <a:t>bootstrap</a:t>
            </a:r>
            <a:r>
              <a:rPr lang="en-US" altLang="en-US" sz="1800" kern="0" dirty="0"/>
              <a:t>” prefix</a:t>
            </a:r>
          </a:p>
          <a:p>
            <a:pPr lvl="1"/>
            <a:r>
              <a:rPr lang="en-US" altLang="en-US" kern="0" dirty="0">
                <a:solidFill>
                  <a:schemeClr val="bg1">
                    <a:lumMod val="50000"/>
                  </a:schemeClr>
                </a:solidFill>
              </a:rPr>
              <a:t>Simulate power  </a:t>
            </a:r>
            <a:r>
              <a:rPr lang="en-US" altLang="en-US" sz="1800" kern="0" dirty="0"/>
              <a:t>“</a:t>
            </a:r>
            <a:r>
              <a:rPr lang="en-US" altLang="en-US" sz="1800" kern="0" dirty="0">
                <a:solidFill>
                  <a:srgbClr val="0033CC"/>
                </a:solidFill>
              </a:rPr>
              <a:t>power</a:t>
            </a:r>
            <a:r>
              <a:rPr lang="en-US" altLang="en-US" sz="1800" kern="0" dirty="0"/>
              <a:t>” command</a:t>
            </a:r>
          </a:p>
          <a:p>
            <a:pPr lvl="1"/>
            <a:endParaRPr lang="en-US" altLang="en-US" kern="0" dirty="0"/>
          </a:p>
          <a:p>
            <a:pPr lvl="1"/>
            <a:endParaRPr lang="en-US" altLang="en-US" kern="0" dirty="0"/>
          </a:p>
        </p:txBody>
      </p:sp>
    </p:spTree>
    <p:extLst>
      <p:ext uri="{BB962C8B-B14F-4D97-AF65-F5344CB8AC3E}">
        <p14:creationId xmlns:p14="http://schemas.microsoft.com/office/powerpoint/2010/main" val="398157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bldLvl="2"/>
      <p:bldP spid="5" grpId="0" build="p" bldLvl="2"/>
      <p:bldP spid="11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9FB1FCE8-FEEE-422C-8BF6-DEC1E40A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492896"/>
            <a:ext cx="7772400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Go to syntax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Simulating Data and Writing Programs, Examples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“Writing Programs”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2EA99BA-A5BA-4501-B147-D45F9EBAF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B92F81-7E89-4AD6-87EB-2C2240EC5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D6DB6FC-FBF4-434E-8C0F-8A3C23557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nb-NO" altLang="nb-NO" smtClean="0"/>
              <a:pPr>
                <a:defRPr/>
              </a:pPr>
              <a:t>9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475516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54232A-2245-425A-9CCE-05B14D324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Sparse data bias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2C0D66-4166-42CA-A4BD-2E0473856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3946376"/>
          </a:xfrm>
        </p:spPr>
        <p:txBody>
          <a:bodyPr/>
          <a:lstStyle/>
          <a:p>
            <a:r>
              <a:rPr lang="en-US" dirty="0"/>
              <a:t>How many parameters can we estimate from a dataset?</a:t>
            </a:r>
          </a:p>
          <a:p>
            <a:pPr lvl="1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Linear regression: 	10% of N</a:t>
            </a:r>
          </a:p>
          <a:p>
            <a:pPr lvl="1"/>
            <a:r>
              <a:rPr lang="en-US" dirty="0"/>
              <a:t>Logistic regression:	10% of cases</a:t>
            </a:r>
          </a:p>
          <a:p>
            <a:r>
              <a:rPr lang="en-US" dirty="0"/>
              <a:t>What happens if the data is small relative to the number of parameters?</a:t>
            </a:r>
          </a:p>
          <a:p>
            <a:pPr lvl="1"/>
            <a:r>
              <a:rPr lang="en-US" dirty="0"/>
              <a:t>“</a:t>
            </a:r>
            <a:r>
              <a:rPr lang="en-US" dirty="0">
                <a:solidFill>
                  <a:srgbClr val="FF0000"/>
                </a:solidFill>
              </a:rPr>
              <a:t>Sparse Data Bias</a:t>
            </a:r>
            <a:r>
              <a:rPr lang="en-US" dirty="0"/>
              <a:t>”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2D0AA7-BD06-4533-BDE1-0476EB889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07CF2B-F466-48A0-9D05-06E10A34B04C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A52E7A2-C5FA-4615-B79A-0A6B47C22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1B0849-E3A0-4DF5-8FFE-6BCBE07ED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7FF63-4968-43BC-B4A5-2C4BCC247398}" type="slidenum">
              <a:rPr lang="nb-NO" altLang="nb-NO" smtClean="0"/>
              <a:pPr>
                <a:defRPr/>
              </a:pPr>
              <a:t>10</a:t>
            </a:fld>
            <a:endParaRPr lang="nb-NO" alt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418BFFC-12E5-4B28-8FF3-50ECA7254387}"/>
              </a:ext>
            </a:extLst>
          </p:cNvPr>
          <p:cNvSpPr txBox="1"/>
          <p:nvPr/>
        </p:nvSpPr>
        <p:spPr>
          <a:xfrm>
            <a:off x="6372200" y="6276201"/>
            <a:ext cx="26484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200" dirty="0">
                <a:latin typeface="+mn-lt"/>
                <a:cs typeface="Times New Roman" pitchFamily="18" charset="0"/>
              </a:rPr>
              <a:t>(Greenland, Mansournia et al. 2016)</a:t>
            </a:r>
            <a:endParaRPr lang="en-US" sz="1200" dirty="0">
              <a:latin typeface="+mn-lt"/>
              <a:cs typeface="Times New Roman" pitchFamily="18" charset="0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F105A72-034B-4B6B-9591-7540B2309397}"/>
              </a:ext>
            </a:extLst>
          </p:cNvPr>
          <p:cNvSpPr txBox="1"/>
          <p:nvPr/>
        </p:nvSpPr>
        <p:spPr>
          <a:xfrm>
            <a:off x="3575020" y="5046275"/>
            <a:ext cx="25811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  <a:cs typeface="Times New Roman" pitchFamily="18" charset="0"/>
              </a:rPr>
              <a:t>Go to Excel: </a:t>
            </a:r>
          </a:p>
          <a:p>
            <a:pPr algn="ctr"/>
            <a:r>
              <a:rPr lang="en-US" dirty="0">
                <a:solidFill>
                  <a:srgbClr val="FF0000"/>
                </a:solidFill>
                <a:latin typeface="+mn-lt"/>
                <a:cs typeface="Times New Roman" pitchFamily="18" charset="0"/>
              </a:rPr>
              <a:t>Sparse Data Bias</a:t>
            </a:r>
          </a:p>
        </p:txBody>
      </p:sp>
    </p:spTree>
    <p:extLst>
      <p:ext uri="{BB962C8B-B14F-4D97-AF65-F5344CB8AC3E}">
        <p14:creationId xmlns:p14="http://schemas.microsoft.com/office/powerpoint/2010/main" val="1725654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9FB1FCE8-FEEE-422C-8BF6-DEC1E40A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492896"/>
            <a:ext cx="7772400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Go to syntax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Simulating Data and Writing Programs, Examples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“Simulating user written programs”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2EA99BA-A5BA-4501-B147-D45F9EBAF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B92F81-7E89-4AD6-87EB-2C2240EC5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D6DB6FC-FBF4-434E-8C0F-8A3C23557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nb-NO" altLang="nb-NO" smtClean="0"/>
              <a:pPr>
                <a:defRPr/>
              </a:pPr>
              <a:t>11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657181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Agenda</a:t>
            </a:r>
          </a:p>
        </p:txBody>
      </p:sp>
      <p:sp>
        <p:nvSpPr>
          <p:cNvPr id="3075" name="Content Placeholder 5"/>
          <p:cNvSpPr>
            <a:spLocks noGrp="1"/>
          </p:cNvSpPr>
          <p:nvPr>
            <p:ph sz="half" idx="1"/>
          </p:nvPr>
        </p:nvSpPr>
        <p:spPr>
          <a:xfrm>
            <a:off x="467544" y="1066800"/>
            <a:ext cx="3810000" cy="2002160"/>
          </a:xfrm>
        </p:spPr>
        <p:txBody>
          <a:bodyPr/>
          <a:lstStyle/>
          <a:p>
            <a:r>
              <a:rPr lang="en-US" altLang="en-US" dirty="0"/>
              <a:t>Simulating data</a:t>
            </a:r>
          </a:p>
          <a:p>
            <a:pPr lvl="1"/>
            <a:r>
              <a:rPr lang="en-US" altLang="en-US" dirty="0"/>
              <a:t>Linear regression</a:t>
            </a:r>
          </a:p>
          <a:p>
            <a:pPr lvl="1"/>
            <a:r>
              <a:rPr lang="en-US" altLang="en-US" dirty="0"/>
              <a:t>Logistic regression</a:t>
            </a:r>
          </a:p>
          <a:p>
            <a:pPr lvl="1"/>
            <a:r>
              <a:rPr lang="en-US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Survival analysis</a:t>
            </a:r>
          </a:p>
        </p:txBody>
      </p:sp>
      <p:sp>
        <p:nvSpPr>
          <p:cNvPr id="5" name="Plassholder for innhold 4"/>
          <p:cNvSpPr>
            <a:spLocks noGrp="1"/>
          </p:cNvSpPr>
          <p:nvPr>
            <p:ph sz="half" idx="2"/>
          </p:nvPr>
        </p:nvSpPr>
        <p:spPr>
          <a:xfrm>
            <a:off x="4355976" y="1066800"/>
            <a:ext cx="4464496" cy="5486400"/>
          </a:xfrm>
        </p:spPr>
        <p:txBody>
          <a:bodyPr/>
          <a:lstStyle/>
          <a:p>
            <a:r>
              <a:rPr lang="en-US" dirty="0"/>
              <a:t>Understand methods</a:t>
            </a:r>
          </a:p>
          <a:p>
            <a:r>
              <a:rPr lang="en-US" dirty="0"/>
              <a:t>Explore data problems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Non linear effects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Interactions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Skewed distributions</a:t>
            </a:r>
          </a:p>
          <a:p>
            <a:pPr lvl="1"/>
            <a:r>
              <a:rPr lang="en-US" dirty="0"/>
              <a:t>Outliers</a:t>
            </a:r>
            <a:r>
              <a:rPr lang="en-US" sz="1800" dirty="0"/>
              <a:t> (Linear)</a:t>
            </a:r>
          </a:p>
          <a:p>
            <a:pPr lvl="1"/>
            <a:r>
              <a:rPr lang="en-US" dirty="0"/>
              <a:t>Confounding </a:t>
            </a:r>
            <a:r>
              <a:rPr lang="en-US" sz="1800" dirty="0"/>
              <a:t>(Logistic)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Missing or Selection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Measurement error</a:t>
            </a:r>
          </a:p>
          <a:p>
            <a:pPr lvl="1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Heteroscedasticity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(Linear)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(non-constant error variance)</a:t>
            </a:r>
          </a:p>
          <a:p>
            <a:pPr lvl="1"/>
            <a:r>
              <a:rPr lang="en-US" dirty="0"/>
              <a:t>Sparse data bias</a:t>
            </a:r>
            <a:r>
              <a:rPr lang="en-US" sz="1800" dirty="0"/>
              <a:t> (Logistic)</a:t>
            </a:r>
          </a:p>
          <a:p>
            <a:pPr lvl="1"/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48" name="Date Placeholder 1"/>
          <p:cNvSpPr>
            <a:spLocks noGrp="1"/>
          </p:cNvSpPr>
          <p:nvPr>
            <p:ph type="dt" sz="half" idx="10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8DD955-6020-41DF-BCA6-FA273304F825}" type="datetime7">
              <a:rPr lang="en-US" altLang="en-US" sz="1400" smtClean="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Apr-23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9" name="Footer Placeholder 2"/>
          <p:cNvSpPr>
            <a:spLocks noGrp="1"/>
          </p:cNvSpPr>
          <p:nvPr>
            <p:ph type="ftr" sz="quarter" idx="11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en-US" sz="1400">
                <a:solidFill>
                  <a:schemeClr val="tx1"/>
                </a:solidFill>
                <a:latin typeface="Times New Roman" panose="02020603050405020304" pitchFamily="18" charset="0"/>
              </a:rPr>
              <a:t>H.S.</a:t>
            </a:r>
          </a:p>
        </p:txBody>
      </p:sp>
      <p:sp>
        <p:nvSpPr>
          <p:cNvPr id="6150" name="Slide Number Placeholder 3"/>
          <p:cNvSpPr>
            <a:spLocks noGrp="1"/>
          </p:cNvSpPr>
          <p:nvPr>
            <p:ph type="sldNum" sz="quarter" idx="12"/>
          </p:nvPr>
        </p:nvSpPr>
        <p:spPr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000">
                <a:solidFill>
                  <a:srgbClr val="154987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600">
                <a:solidFill>
                  <a:srgbClr val="154987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154987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54987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154987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9DD00B-228E-4BCC-A644-229211FACF8C}" type="slidenum">
              <a:rPr lang="nb-NO" altLang="en-US" sz="1400" smtClean="0">
                <a:solidFill>
                  <a:schemeClr val="tx1"/>
                </a:solidFill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nb-NO" altLang="en-US" sz="1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Content Placeholder 5"/>
          <p:cNvSpPr txBox="1">
            <a:spLocks/>
          </p:cNvSpPr>
          <p:nvPr/>
        </p:nvSpPr>
        <p:spPr bwMode="auto">
          <a:xfrm>
            <a:off x="323528" y="3140968"/>
            <a:ext cx="3954016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154987"/>
                </a:solidFill>
                <a:latin typeface="+mn-lt"/>
              </a:defRPr>
            </a:lvl9pPr>
          </a:lstStyle>
          <a:p>
            <a:r>
              <a:rPr lang="en-US" altLang="en-US" kern="0" dirty="0"/>
              <a:t>Programs </a:t>
            </a:r>
            <a:r>
              <a:rPr lang="en-US" altLang="en-US" sz="1800" kern="0" dirty="0"/>
              <a:t>basic</a:t>
            </a:r>
          </a:p>
          <a:p>
            <a:pPr lvl="1"/>
            <a:r>
              <a:rPr lang="en-US" altLang="en-US" kern="0" dirty="0"/>
              <a:t>Repeated simulations   </a:t>
            </a:r>
            <a:r>
              <a:rPr lang="en-US" altLang="en-US" sz="1800" kern="0" dirty="0"/>
              <a:t>“</a:t>
            </a:r>
            <a:r>
              <a:rPr lang="en-US" altLang="en-US" sz="1800" kern="0" dirty="0">
                <a:solidFill>
                  <a:srgbClr val="0033CC"/>
                </a:solidFill>
              </a:rPr>
              <a:t>simulate</a:t>
            </a:r>
            <a:r>
              <a:rPr lang="en-US" altLang="en-US" sz="1800" kern="0" dirty="0"/>
              <a:t>” command</a:t>
            </a:r>
          </a:p>
          <a:p>
            <a:pPr lvl="2"/>
            <a:r>
              <a:rPr lang="en-US" sz="1400" dirty="0"/>
              <a:t>Confounding </a:t>
            </a:r>
            <a:r>
              <a:rPr lang="en-US" sz="1100" dirty="0"/>
              <a:t>(Logistic)</a:t>
            </a:r>
          </a:p>
          <a:p>
            <a:pPr lvl="2"/>
            <a:r>
              <a:rPr lang="en-US" sz="1400" dirty="0"/>
              <a:t>Sparse data bias</a:t>
            </a:r>
            <a:r>
              <a:rPr lang="en-US" sz="1100" dirty="0"/>
              <a:t> (Logistic)</a:t>
            </a:r>
            <a:endParaRPr lang="en-US" altLang="en-US" sz="1400" kern="0" dirty="0"/>
          </a:p>
          <a:p>
            <a:pPr lvl="1"/>
            <a:r>
              <a:rPr lang="en-US" altLang="en-US" kern="0" dirty="0"/>
              <a:t>Bootstrap CI   </a:t>
            </a:r>
            <a:r>
              <a:rPr lang="en-US" altLang="en-US" sz="1800" kern="0" dirty="0"/>
              <a:t>“</a:t>
            </a:r>
            <a:r>
              <a:rPr lang="en-US" altLang="en-US" sz="1800" kern="0" dirty="0">
                <a:solidFill>
                  <a:srgbClr val="0033CC"/>
                </a:solidFill>
              </a:rPr>
              <a:t>bootstrap</a:t>
            </a:r>
            <a:r>
              <a:rPr lang="en-US" altLang="en-US" sz="1800" kern="0" dirty="0"/>
              <a:t>” prefix</a:t>
            </a:r>
          </a:p>
          <a:p>
            <a:pPr lvl="1"/>
            <a:r>
              <a:rPr lang="en-US" altLang="en-US" kern="0" dirty="0">
                <a:solidFill>
                  <a:schemeClr val="bg1">
                    <a:lumMod val="50000"/>
                  </a:schemeClr>
                </a:solidFill>
              </a:rPr>
              <a:t>Simulate power  </a:t>
            </a:r>
            <a:r>
              <a:rPr lang="en-US" altLang="en-US" sz="1800" kern="0" dirty="0"/>
              <a:t>“</a:t>
            </a:r>
            <a:r>
              <a:rPr lang="en-US" altLang="en-US" sz="1800" kern="0" dirty="0">
                <a:solidFill>
                  <a:srgbClr val="0033CC"/>
                </a:solidFill>
              </a:rPr>
              <a:t>power</a:t>
            </a:r>
            <a:r>
              <a:rPr lang="en-US" altLang="en-US" sz="1800" kern="0" dirty="0"/>
              <a:t>” command</a:t>
            </a:r>
          </a:p>
          <a:p>
            <a:pPr lvl="1"/>
            <a:endParaRPr lang="en-US" altLang="en-US" kern="0" dirty="0"/>
          </a:p>
          <a:p>
            <a:pPr lvl="1"/>
            <a:endParaRPr lang="en-US" altLang="en-US" kern="0" dirty="0"/>
          </a:p>
        </p:txBody>
      </p:sp>
    </p:spTree>
    <p:extLst>
      <p:ext uri="{BB962C8B-B14F-4D97-AF65-F5344CB8AC3E}">
        <p14:creationId xmlns:p14="http://schemas.microsoft.com/office/powerpoint/2010/main" val="261562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bldLvl="2"/>
      <p:bldP spid="5" grpId="0" build="p" bldLvl="2"/>
      <p:bldP spid="11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B8178E47-76CC-4BF3-8512-35748BADF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Bootstrapping</a:t>
            </a:r>
          </a:p>
        </p:txBody>
      </p:sp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6BE23582-16B2-4605-803B-8955AFA05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170512"/>
          </a:xfrm>
        </p:spPr>
        <p:txBody>
          <a:bodyPr/>
          <a:lstStyle/>
          <a:p>
            <a:r>
              <a:rPr lang="en-US" dirty="0"/>
              <a:t>Ordinary Confidence Intervals are “normal-based”</a:t>
            </a:r>
          </a:p>
          <a:p>
            <a:r>
              <a:rPr lang="en-US" dirty="0"/>
              <a:t>If you do not trust this, you can bootstrap:</a:t>
            </a:r>
          </a:p>
          <a:p>
            <a:pPr lvl="1"/>
            <a:r>
              <a:rPr lang="en-US" dirty="0"/>
              <a:t>Statistical procedure that </a:t>
            </a:r>
            <a:r>
              <a:rPr lang="en-US" dirty="0">
                <a:solidFill>
                  <a:srgbClr val="0066FF"/>
                </a:solidFill>
              </a:rPr>
              <a:t>resamples</a:t>
            </a:r>
            <a:r>
              <a:rPr lang="en-US" dirty="0"/>
              <a:t> a single dataset to create many simulated samples.</a:t>
            </a:r>
          </a:p>
          <a:p>
            <a:pPr lvl="1"/>
            <a:r>
              <a:rPr lang="en-US" dirty="0"/>
              <a:t>The resampling is done with </a:t>
            </a:r>
            <a:r>
              <a:rPr lang="en-US" dirty="0">
                <a:solidFill>
                  <a:srgbClr val="0066FF"/>
                </a:solidFill>
              </a:rPr>
              <a:t>replacement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Do the estimation on all resampled datasets to calculate </a:t>
            </a:r>
            <a:r>
              <a:rPr lang="en-US" dirty="0">
                <a:solidFill>
                  <a:srgbClr val="0066FF"/>
                </a:solidFill>
              </a:rPr>
              <a:t>combined standard errors </a:t>
            </a:r>
            <a:r>
              <a:rPr lang="en-US" dirty="0"/>
              <a:t>and to construct confidence intervals</a:t>
            </a:r>
          </a:p>
          <a:p>
            <a:pPr lvl="1"/>
            <a:r>
              <a:rPr lang="en-US" dirty="0"/>
              <a:t>Bootstrapping </a:t>
            </a:r>
            <a:r>
              <a:rPr lang="en-US" sz="2000" dirty="0"/>
              <a:t>in Stata</a:t>
            </a:r>
            <a:r>
              <a:rPr lang="en-US" dirty="0"/>
              <a:t> requires the estimation to be defined as a </a:t>
            </a:r>
            <a:r>
              <a:rPr lang="en-US" dirty="0">
                <a:solidFill>
                  <a:srgbClr val="0066FF"/>
                </a:solidFill>
              </a:rPr>
              <a:t>program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A4AC4DA-4877-4771-91AA-B1E5C0BE1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7A3E8E-E125-4B03-A325-038B40E54E60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DCB519-49C2-43B3-B7B9-40EF7AA68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D6BFB7B-73E7-4A35-981F-06BB88EE8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3AABF8-446A-446F-A7BD-B423EE02F7AE}" type="slidenum">
              <a:rPr lang="nb-NO" altLang="nb-NO" smtClean="0"/>
              <a:pPr>
                <a:defRPr/>
              </a:pPr>
              <a:t>13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52241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6CADA4-4C34-46F6-9AE4-FB0779C63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Confounding bias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664B279-8A16-4E05-99D7-E194BFA33A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0" dirty="0">
                    <a:latin typeface="Cambria Math" panose="02040503050406030204" pitchFamily="18" charset="0"/>
                  </a:rPr>
                  <a:t>Want to estimate </a:t>
                </a:r>
                <a:r>
                  <a:rPr lang="en-US" b="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confounding bias </a:t>
                </a:r>
                <a:r>
                  <a:rPr lang="en-US" b="0" dirty="0">
                    <a:latin typeface="Cambria Math" panose="02040503050406030204" pitchFamily="18" charset="0"/>
                  </a:rPr>
                  <a:t>with </a:t>
                </a:r>
                <a:r>
                  <a:rPr lang="en-US" b="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CI</a:t>
                </a:r>
                <a:r>
                  <a:rPr lang="en-US" b="0" dirty="0">
                    <a:latin typeface="Cambria Math" panose="02040503050406030204" pitchFamily="18" charset="0"/>
                  </a:rPr>
                  <a:t> </a:t>
                </a:r>
              </a:p>
              <a:p>
                <a:r>
                  <a:rPr lang="en-US" b="0" dirty="0">
                    <a:solidFill>
                      <a:srgbClr val="0066FF"/>
                    </a:solidFill>
                    <a:latin typeface="Cambria Math" panose="02040503050406030204" pitchFamily="18" charset="0"/>
                  </a:rPr>
                  <a:t>Bootstrap</a:t>
                </a:r>
                <a:r>
                  <a:rPr lang="en-US" b="0" dirty="0">
                    <a:latin typeface="Cambria Math" panose="02040503050406030204" pitchFamily="18" charset="0"/>
                  </a:rPr>
                  <a:t> bias from confounding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𝑏𝑖𝑎𝑠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𝑏𝑖𝑎𝑠𝑒𝑑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𝑡𝑟𝑢𝑒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r>
                  <a:rPr lang="en-US" dirty="0">
                    <a:latin typeface="Cambria Math" panose="02040503050406030204" pitchFamily="18" charset="0"/>
                  </a:rPr>
                  <a:t>To get correct CI-s we </a:t>
                </a:r>
                <a:r>
                  <a:rPr lang="en-US" dirty="0">
                    <a:solidFill>
                      <a:srgbClr val="009900"/>
                    </a:solidFill>
                    <a:latin typeface="Cambria Math" panose="02040503050406030204" pitchFamily="18" charset="0"/>
                  </a:rPr>
                  <a:t>bootstrap on the log-bias scale</a:t>
                </a:r>
                <a:endParaRPr lang="en-US" b="0" dirty="0">
                  <a:solidFill>
                    <a:srgbClr val="0099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𝑙𝑜𝑔𝑏𝑖𝑎𝑠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𝑏𝑖𝑎𝑠𝑒𝑑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𝑂𝑅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𝑡𝑟𝑢𝑒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               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𝑏𝑖𝑎𝑠𝑒𝑑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𝑡𝑟𝑢𝑒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B664B279-8A16-4E05-99D7-E194BFA33A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804" t="-1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C3D0BC-953A-48A6-9A21-07BEB69D3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07CF2B-F466-48A0-9D05-06E10A34B04C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8E22645-3EE2-4AD2-BE21-7E12E5353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962AE5-86C3-4558-86CB-DE70F9C4A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7FF63-4968-43BC-B4A5-2C4BCC247398}" type="slidenum">
              <a:rPr lang="nb-NO" altLang="nb-NO" smtClean="0"/>
              <a:pPr>
                <a:defRPr/>
              </a:pPr>
              <a:t>14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72471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9FB1FCE8-FEEE-422C-8BF6-DEC1E40A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492896"/>
            <a:ext cx="7772400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Go to syntax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Simulating Data and Writing Programs, Examples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“Bootstrapping user written programs”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2EA99BA-A5BA-4501-B147-D45F9EBAF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B92F81-7E89-4AD6-87EB-2C2240EC5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D6DB6FC-FBF4-434E-8C0F-8A3C23557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nb-NO" altLang="nb-NO" smtClean="0"/>
              <a:pPr>
                <a:defRPr/>
              </a:pPr>
              <a:t>15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16224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64976B-3ACA-4F7C-9D5A-1E0641286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Simulating Power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3D8E10-FCB3-4BE1-B69F-17F177278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14400"/>
            <a:ext cx="8208912" cy="5394920"/>
          </a:xfrm>
        </p:spPr>
        <p:txBody>
          <a:bodyPr/>
          <a:lstStyle/>
          <a:p>
            <a:r>
              <a:rPr lang="en-US" dirty="0"/>
              <a:t>Example</a:t>
            </a:r>
          </a:p>
          <a:p>
            <a:pPr lvl="1"/>
            <a:r>
              <a:rPr lang="en-US" dirty="0"/>
              <a:t>National Health and Nutrition Examination Survey</a:t>
            </a:r>
          </a:p>
          <a:p>
            <a:pPr lvl="1"/>
            <a:r>
              <a:rPr lang="en-US" dirty="0"/>
              <a:t>Age and sex </a:t>
            </a:r>
            <a:r>
              <a:rPr lang="en-US" dirty="0">
                <a:solidFill>
                  <a:srgbClr val="0066FF"/>
                </a:solidFill>
              </a:rPr>
              <a:t>interacts</a:t>
            </a:r>
            <a:r>
              <a:rPr lang="en-US" dirty="0"/>
              <a:t> on blood pressure</a:t>
            </a:r>
          </a:p>
          <a:p>
            <a:pPr lvl="1"/>
            <a:r>
              <a:rPr lang="en-US" dirty="0"/>
              <a:t>Plan a study to determine the </a:t>
            </a:r>
            <a:r>
              <a:rPr lang="en-US" dirty="0">
                <a:solidFill>
                  <a:srgbClr val="0066FF"/>
                </a:solidFill>
              </a:rPr>
              <a:t>interaction effect</a:t>
            </a:r>
          </a:p>
          <a:p>
            <a:pPr lvl="1"/>
            <a:r>
              <a:rPr lang="en-US" dirty="0"/>
              <a:t>Want 80% power to detect an interaction parameter of 0.35. 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How large does the sample need to be?</a:t>
            </a:r>
          </a:p>
          <a:p>
            <a:pPr>
              <a:spcBef>
                <a:spcPts val="1200"/>
              </a:spcBef>
            </a:pPr>
            <a:r>
              <a:rPr lang="en-US" dirty="0"/>
              <a:t>Simulation</a:t>
            </a:r>
          </a:p>
          <a:p>
            <a:pPr lvl="1"/>
            <a:r>
              <a:rPr lang="en-US" dirty="0"/>
              <a:t>Write a program to estimate the interaction.</a:t>
            </a:r>
          </a:p>
          <a:p>
            <a:pPr lvl="1"/>
            <a:r>
              <a:rPr lang="en-US" dirty="0"/>
              <a:t>Count the </a:t>
            </a:r>
            <a:r>
              <a:rPr lang="en-US" dirty="0">
                <a:solidFill>
                  <a:srgbClr val="0066FF"/>
                </a:solidFill>
              </a:rPr>
              <a:t>% of times the interaction is significant</a:t>
            </a:r>
          </a:p>
          <a:p>
            <a:pPr lvl="1"/>
            <a:r>
              <a:rPr lang="en-US" dirty="0">
                <a:solidFill>
                  <a:srgbClr val="009900"/>
                </a:solidFill>
              </a:rPr>
              <a:t>This is the power!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C8276A-8524-46F9-821E-DAB4AEDAC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07CF2B-F466-48A0-9D05-06E10A34B04C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DFF1B6-6D75-4C83-A8C9-528B07A23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0F2005D-C89E-4AC1-9F11-CEA6D31FF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A7FF63-4968-43BC-B4A5-2C4BCC247398}" type="slidenum">
              <a:rPr lang="nb-NO" altLang="nb-NO" smtClean="0"/>
              <a:pPr>
                <a:defRPr/>
              </a:pPr>
              <a:t>16</a:t>
            </a:fld>
            <a:endParaRPr lang="nb-NO" alt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8BBF7B06-FE9A-5FAF-F485-7CBA972DABA1}"/>
              </a:ext>
            </a:extLst>
          </p:cNvPr>
          <p:cNvSpPr txBox="1"/>
          <p:nvPr/>
        </p:nvSpPr>
        <p:spPr>
          <a:xfrm>
            <a:off x="5436096" y="6309320"/>
            <a:ext cx="3478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+mn-lt"/>
                <a:cs typeface="Times New Roman" pitchFamily="18" charset="0"/>
              </a:rPr>
              <a:t>Stata blog: 13 August 2019, Chuck Huber</a:t>
            </a:r>
          </a:p>
        </p:txBody>
      </p:sp>
    </p:spTree>
    <p:extLst>
      <p:ext uri="{BB962C8B-B14F-4D97-AF65-F5344CB8AC3E}">
        <p14:creationId xmlns:p14="http://schemas.microsoft.com/office/powerpoint/2010/main" val="189749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8">
            <a:extLst>
              <a:ext uri="{FF2B5EF4-FFF2-40B4-BE49-F238E27FC236}">
                <a16:creationId xmlns:a16="http://schemas.microsoft.com/office/drawing/2014/main" id="{9FB1FCE8-FEEE-422C-8BF6-DEC1E40A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492896"/>
            <a:ext cx="7772400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Go to syntax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chemeClr val="tx1"/>
                </a:solidFill>
              </a:rPr>
              <a:t>Simulating Data and Writing Programs, Examples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“Simulate power”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2EA99BA-A5BA-4501-B147-D45F9EBAF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3B92F81-7E89-4AD6-87EB-2C2240EC5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b-NO"/>
              <a:t>H.S.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D6DB6FC-FBF4-434E-8C0F-8A3C23557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nb-NO" altLang="nb-NO" smtClean="0"/>
              <a:pPr>
                <a:defRPr/>
              </a:pPr>
              <a:t>17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25885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C93AB5-30EA-481E-821F-EC21A57E2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F54A303-3432-4A44-83FC-2EDE7747E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Simulate data for linear regression </a:t>
            </a:r>
            <a:r>
              <a:rPr lang="en-US" dirty="0">
                <a:solidFill>
                  <a:srgbClr val="009900"/>
                </a:solidFill>
              </a:rPr>
              <a:t>(DAG)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Effect of outliers</a:t>
            </a:r>
          </a:p>
          <a:p>
            <a:r>
              <a:rPr lang="en-US" dirty="0"/>
              <a:t>Simulate data for logistic regression </a:t>
            </a:r>
            <a:r>
              <a:rPr lang="en-US" dirty="0">
                <a:solidFill>
                  <a:srgbClr val="009900"/>
                </a:solidFill>
              </a:rPr>
              <a:t>(DAG)</a:t>
            </a:r>
          </a:p>
          <a:p>
            <a:r>
              <a:rPr lang="en-US" dirty="0"/>
              <a:t>Define Program</a:t>
            </a:r>
          </a:p>
          <a:p>
            <a:pPr lvl="1"/>
            <a:r>
              <a:rPr lang="en-US" dirty="0"/>
              <a:t>Effect of confounding</a:t>
            </a:r>
          </a:p>
          <a:p>
            <a:pPr lvl="1"/>
            <a:r>
              <a:rPr lang="en-US" dirty="0"/>
              <a:t>Simulate: 	</a:t>
            </a:r>
            <a:r>
              <a:rPr lang="en-US" dirty="0">
                <a:solidFill>
                  <a:schemeClr val="tx1"/>
                </a:solidFill>
              </a:rPr>
              <a:t>sparse data bias</a:t>
            </a:r>
          </a:p>
          <a:p>
            <a:pPr lvl="1"/>
            <a:r>
              <a:rPr lang="en-US" dirty="0"/>
              <a:t>Bootstrap: 	</a:t>
            </a:r>
            <a:r>
              <a:rPr lang="en-US" dirty="0">
                <a:solidFill>
                  <a:schemeClr val="tx1"/>
                </a:solidFill>
              </a:rPr>
              <a:t>confounding bias with CI</a:t>
            </a:r>
          </a:p>
          <a:p>
            <a:pPr lvl="1"/>
            <a:r>
              <a:rPr lang="en-US" dirty="0"/>
              <a:t>Simulate: 	</a:t>
            </a:r>
            <a:r>
              <a:rPr lang="en-US" dirty="0">
                <a:solidFill>
                  <a:schemeClr val="tx1"/>
                </a:solidFill>
              </a:rPr>
              <a:t>power of interaction term test</a:t>
            </a:r>
          </a:p>
          <a:p>
            <a:pPr lvl="1"/>
            <a:r>
              <a:rPr lang="en-US" dirty="0"/>
              <a:t>Power:		</a:t>
            </a:r>
            <a:r>
              <a:rPr lang="en-US" i="1" dirty="0"/>
              <a:t>Chuck Huber Stata blog</a:t>
            </a:r>
            <a:r>
              <a:rPr lang="en-US" dirty="0"/>
              <a:t>	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5C84585-8B01-4010-ACB7-2B3784A71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A15275-73ED-487B-844E-2DE03A007338}" type="datetime7">
              <a:rPr lang="en-US" smtClean="0"/>
              <a:pPr>
                <a:defRPr/>
              </a:pPr>
              <a:t>Apr-23</a:t>
            </a:fld>
            <a:endParaRPr lang="en-US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3FEE051-4E2C-4D0E-AAFA-9B530C134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H.S.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98BFC3F-FFA1-4122-9E6F-C8864B25C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5159C-F0A6-43A1-B1E7-98F56603BE3B}" type="slidenum">
              <a:rPr lang="en-US" altLang="nb-NO" smtClean="0"/>
              <a:pPr>
                <a:defRPr/>
              </a:pPr>
              <a:t>18</a:t>
            </a:fld>
            <a:endParaRPr lang="en-US" altLang="nb-NO" dirty="0"/>
          </a:p>
        </p:txBody>
      </p:sp>
    </p:spTree>
    <p:extLst>
      <p:ext uri="{BB962C8B-B14F-4D97-AF65-F5344CB8AC3E}">
        <p14:creationId xmlns:p14="http://schemas.microsoft.com/office/powerpoint/2010/main" val="378011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3"/>
    </p:bldLst>
  </p:timing>
</p:sld>
</file>

<file path=ppt/theme/theme1.xml><?xml version="1.0" encoding="utf-8"?>
<a:theme xmlns:a="http://schemas.openxmlformats.org/drawingml/2006/main" name="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solidFill>
              <a:srgbClr val="0066FF"/>
            </a:solidFill>
            <a:latin typeface="+mn-lt"/>
            <a:cs typeface="Times New Roman" pitchFamily="18" charset="0"/>
          </a:defRPr>
        </a:defPPr>
      </a:lstStyle>
    </a:tx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C:\Programfiler\Microsoft Office\Templates\Presentation Designs\FHI lys.pot</Template>
  <TotalTime>142</TotalTime>
  <Words>981</Words>
  <Application>Microsoft Office PowerPoint</Application>
  <PresentationFormat>Skjermfremvisning (4:3)</PresentationFormat>
  <Paragraphs>233</Paragraphs>
  <Slides>18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2" baseType="lpstr">
      <vt:lpstr>Arial</vt:lpstr>
      <vt:lpstr>Cambria Math</vt:lpstr>
      <vt:lpstr>Times New Roman</vt:lpstr>
      <vt:lpstr>FHI lys</vt:lpstr>
      <vt:lpstr>Simulating Data  and  Writing Programs 3h</vt:lpstr>
      <vt:lpstr>Agenda</vt:lpstr>
      <vt:lpstr>Calorie Intake and Weight</vt:lpstr>
      <vt:lpstr>PowerPoint-presentasjon</vt:lpstr>
      <vt:lpstr>Conclusion: outliers</vt:lpstr>
      <vt:lpstr>DAG for logistic regression data</vt:lpstr>
      <vt:lpstr>PowerPoint-presentasjon</vt:lpstr>
      <vt:lpstr>Agenda</vt:lpstr>
      <vt:lpstr>PowerPoint-presentasjon</vt:lpstr>
      <vt:lpstr>Sparse data bias</vt:lpstr>
      <vt:lpstr>PowerPoint-presentasjon</vt:lpstr>
      <vt:lpstr>Agenda</vt:lpstr>
      <vt:lpstr>Bootstrapping</vt:lpstr>
      <vt:lpstr>Confounding bias</vt:lpstr>
      <vt:lpstr>PowerPoint-presentasjon</vt:lpstr>
      <vt:lpstr>Simulating Power</vt:lpstr>
      <vt:lpstr>PowerPoint-presentasjon</vt:lpstr>
      <vt:lpstr>Summary</vt:lpstr>
    </vt:vector>
  </TitlesOfParts>
  <Company>Statens institutt for folkehelse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agenda</dc:title>
  <dc:creator>Hein Stigum</dc:creator>
  <cp:lastModifiedBy>Hein Stigum</cp:lastModifiedBy>
  <cp:revision>266</cp:revision>
  <cp:lastPrinted>2002-04-04T07:21:39Z</cp:lastPrinted>
  <dcterms:created xsi:type="dcterms:W3CDTF">2001-03-30T10:59:03Z</dcterms:created>
  <dcterms:modified xsi:type="dcterms:W3CDTF">2023-04-10T18:14:41Z</dcterms:modified>
</cp:coreProperties>
</file>