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51"/>
  </p:notesMasterIdLst>
  <p:handoutMasterIdLst>
    <p:handoutMasterId r:id="rId52"/>
  </p:handoutMasterIdLst>
  <p:sldIdLst>
    <p:sldId id="326" r:id="rId2"/>
    <p:sldId id="407" r:id="rId3"/>
    <p:sldId id="432" r:id="rId4"/>
    <p:sldId id="380" r:id="rId5"/>
    <p:sldId id="386" r:id="rId6"/>
    <p:sldId id="387" r:id="rId7"/>
    <p:sldId id="388" r:id="rId8"/>
    <p:sldId id="390" r:id="rId9"/>
    <p:sldId id="393" r:id="rId10"/>
    <p:sldId id="391" r:id="rId11"/>
    <p:sldId id="392" r:id="rId12"/>
    <p:sldId id="433" r:id="rId13"/>
    <p:sldId id="382" r:id="rId14"/>
    <p:sldId id="389" r:id="rId15"/>
    <p:sldId id="383" r:id="rId16"/>
    <p:sldId id="434" r:id="rId17"/>
    <p:sldId id="412" r:id="rId18"/>
    <p:sldId id="414" r:id="rId19"/>
    <p:sldId id="418" r:id="rId20"/>
    <p:sldId id="395" r:id="rId21"/>
    <p:sldId id="394" r:id="rId22"/>
    <p:sldId id="416" r:id="rId23"/>
    <p:sldId id="419" r:id="rId24"/>
    <p:sldId id="428" r:id="rId25"/>
    <p:sldId id="403" r:id="rId26"/>
    <p:sldId id="409" r:id="rId27"/>
    <p:sldId id="410" r:id="rId28"/>
    <p:sldId id="408" r:id="rId29"/>
    <p:sldId id="417" r:id="rId30"/>
    <p:sldId id="404" r:id="rId31"/>
    <p:sldId id="413" r:id="rId32"/>
    <p:sldId id="420" r:id="rId33"/>
    <p:sldId id="421" r:id="rId34"/>
    <p:sldId id="422" r:id="rId35"/>
    <p:sldId id="415" r:id="rId36"/>
    <p:sldId id="424" r:id="rId37"/>
    <p:sldId id="423" r:id="rId38"/>
    <p:sldId id="429" r:id="rId39"/>
    <p:sldId id="426" r:id="rId40"/>
    <p:sldId id="425" r:id="rId41"/>
    <p:sldId id="436" r:id="rId42"/>
    <p:sldId id="411" r:id="rId43"/>
    <p:sldId id="398" r:id="rId44"/>
    <p:sldId id="430" r:id="rId45"/>
    <p:sldId id="431" r:id="rId46"/>
    <p:sldId id="435" r:id="rId47"/>
    <p:sldId id="402" r:id="rId48"/>
    <p:sldId id="427" r:id="rId49"/>
    <p:sldId id="378" r:id="rId5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örn, Jonathan" initials="WJ" lastIdx="1" clrIdx="0">
    <p:extLst>
      <p:ext uri="{19B8F6BF-5375-455C-9EA6-DF929625EA0E}">
        <p15:presenceInfo xmlns:p15="http://schemas.microsoft.com/office/powerpoint/2012/main" userId="S::Jonathan.Worn@fhi.no::41af8b3f-f7bc-4ff0-b659-015f66e39a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0000FF"/>
    <a:srgbClr val="0066FF"/>
    <a:srgbClr val="FF99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9" autoAdjust="0"/>
    <p:restoredTop sz="87642" autoAdjust="0"/>
  </p:normalViewPr>
  <p:slideViewPr>
    <p:cSldViewPr>
      <p:cViewPr varScale="1">
        <p:scale>
          <a:sx n="114" d="100"/>
          <a:sy n="114" d="100"/>
        </p:scale>
        <p:origin x="94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744"/>
    </p:cViewPr>
  </p:sorterViewPr>
  <p:notesViewPr>
    <p:cSldViewPr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Social participation and depressive symptoms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2.5</c:v>
                </c:pt>
                <c:pt idx="2">
                  <c:v>2.4</c:v>
                </c:pt>
                <c:pt idx="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8-4043-A836-B54A3124A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Person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3.2</c:v>
                </c:pt>
                <c:pt idx="1">
                  <c:v>3.1</c:v>
                </c:pt>
                <c:pt idx="2">
                  <c:v>3</c:v>
                </c:pt>
                <c:pt idx="3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D8-4043-A836-B54A3124A8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Person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2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4.8</c:v>
                </c:pt>
                <c:pt idx="2">
                  <c:v>4.9000000000000004</c:v>
                </c:pt>
                <c:pt idx="3">
                  <c:v>4.8</c:v>
                </c:pt>
                <c:pt idx="4">
                  <c:v>4.8</c:v>
                </c:pt>
                <c:pt idx="5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D8-4043-A836-B54A3124A8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treated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</c:v>
                </c:pt>
                <c:pt idx="1">
                  <c:v>6.2</c:v>
                </c:pt>
                <c:pt idx="2">
                  <c:v>6.1</c:v>
                </c:pt>
                <c:pt idx="3">
                  <c:v>6.2</c:v>
                </c:pt>
                <c:pt idx="4">
                  <c:v>6.1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D8-4043-A836-B54A3124A8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3">
                  <c:v>1.5</c:v>
                </c:pt>
                <c:pt idx="4">
                  <c:v>1.6</c:v>
                </c:pt>
                <c:pt idx="5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D8-4043-A836-B54A3124A8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Person 2a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3">
                  <c:v>2.2000000000000002</c:v>
                </c:pt>
                <c:pt idx="4">
                  <c:v>2.1</c:v>
                </c:pt>
                <c:pt idx="5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D8-4043-A836-B54A3124A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89224"/>
        <c:axId val="550486272"/>
      </c:lineChart>
      <c:catAx>
        <c:axId val="55048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6272"/>
        <c:crosses val="autoZero"/>
        <c:auto val="1"/>
        <c:lblAlgn val="ctr"/>
        <c:lblOffset val="100"/>
        <c:noMultiLvlLbl val="0"/>
      </c:catAx>
      <c:valAx>
        <c:axId val="5504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Depressive Symptoms</a:t>
                </a:r>
              </a:p>
            </c:rich>
          </c:tx>
          <c:layout>
            <c:manualLayout>
              <c:xMode val="edge"/>
              <c:yMode val="edge"/>
              <c:x val="1.1437908496732025E-2"/>
              <c:y val="0.303750182268883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Social participation and depressive symptoms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2.5</c:v>
                </c:pt>
                <c:pt idx="2">
                  <c:v>2.4</c:v>
                </c:pt>
                <c:pt idx="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8-4043-A836-B54A3124A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Person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3.2</c:v>
                </c:pt>
                <c:pt idx="1">
                  <c:v>3.1</c:v>
                </c:pt>
                <c:pt idx="2">
                  <c:v>3</c:v>
                </c:pt>
                <c:pt idx="3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D8-4043-A836-B54A3124A8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Person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2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4.8</c:v>
                </c:pt>
                <c:pt idx="2">
                  <c:v>4.9000000000000004</c:v>
                </c:pt>
                <c:pt idx="3">
                  <c:v>4.8</c:v>
                </c:pt>
                <c:pt idx="4">
                  <c:v>4.8</c:v>
                </c:pt>
                <c:pt idx="5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D8-4043-A836-B54A3124A8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treated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</c:v>
                </c:pt>
                <c:pt idx="1">
                  <c:v>6.2</c:v>
                </c:pt>
                <c:pt idx="2">
                  <c:v>6.1</c:v>
                </c:pt>
                <c:pt idx="3">
                  <c:v>6.2</c:v>
                </c:pt>
                <c:pt idx="4">
                  <c:v>6.1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D8-4043-A836-B54A3124A8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3">
                  <c:v>1.5</c:v>
                </c:pt>
                <c:pt idx="4">
                  <c:v>1.6</c:v>
                </c:pt>
                <c:pt idx="5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D8-4043-A836-B54A3124A8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Person 2a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3">
                  <c:v>2.2000000000000002</c:v>
                </c:pt>
                <c:pt idx="4">
                  <c:v>2.1</c:v>
                </c:pt>
                <c:pt idx="5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D8-4043-A836-B54A3124A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89224"/>
        <c:axId val="550486272"/>
      </c:lineChart>
      <c:catAx>
        <c:axId val="55048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6272"/>
        <c:crosses val="autoZero"/>
        <c:auto val="1"/>
        <c:lblAlgn val="ctr"/>
        <c:lblOffset val="100"/>
        <c:noMultiLvlLbl val="0"/>
      </c:catAx>
      <c:valAx>
        <c:axId val="5504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Depressive Symptoms</a:t>
                </a:r>
              </a:p>
            </c:rich>
          </c:tx>
          <c:layout>
            <c:manualLayout>
              <c:xMode val="edge"/>
              <c:yMode val="edge"/>
              <c:x val="1.1437908496732025E-2"/>
              <c:y val="0.303750182268883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Social participation and depressive symptoms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2.5</c:v>
                </c:pt>
                <c:pt idx="2">
                  <c:v>2.4</c:v>
                </c:pt>
                <c:pt idx="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8-4043-A836-B54A3124A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Person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3.2</c:v>
                </c:pt>
                <c:pt idx="1">
                  <c:v>3.1</c:v>
                </c:pt>
                <c:pt idx="2">
                  <c:v>3</c:v>
                </c:pt>
                <c:pt idx="3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D8-4043-A836-B54A3124A8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Person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2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4.8</c:v>
                </c:pt>
                <c:pt idx="2">
                  <c:v>4.9000000000000004</c:v>
                </c:pt>
                <c:pt idx="3">
                  <c:v>4.8</c:v>
                </c:pt>
                <c:pt idx="4">
                  <c:v>4.8</c:v>
                </c:pt>
                <c:pt idx="5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D8-4043-A836-B54A3124A8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treated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</c:v>
                </c:pt>
                <c:pt idx="1">
                  <c:v>6.2</c:v>
                </c:pt>
                <c:pt idx="2">
                  <c:v>6.1</c:v>
                </c:pt>
                <c:pt idx="3">
                  <c:v>6.2</c:v>
                </c:pt>
                <c:pt idx="4">
                  <c:v>6.1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D8-4043-A836-B54A3124A8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3">
                  <c:v>1.5</c:v>
                </c:pt>
                <c:pt idx="4">
                  <c:v>1.6</c:v>
                </c:pt>
                <c:pt idx="5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D8-4043-A836-B54A3124A8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Person 2a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3">
                  <c:v>2.2000000000000002</c:v>
                </c:pt>
                <c:pt idx="4">
                  <c:v>2.1</c:v>
                </c:pt>
                <c:pt idx="5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D8-4043-A836-B54A3124A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89224"/>
        <c:axId val="550486272"/>
      </c:lineChart>
      <c:catAx>
        <c:axId val="55048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6272"/>
        <c:crosses val="autoZero"/>
        <c:auto val="1"/>
        <c:lblAlgn val="ctr"/>
        <c:lblOffset val="100"/>
        <c:noMultiLvlLbl val="0"/>
      </c:catAx>
      <c:valAx>
        <c:axId val="5504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Depressive Symptoms</a:t>
                </a:r>
              </a:p>
            </c:rich>
          </c:tx>
          <c:layout>
            <c:manualLayout>
              <c:xMode val="edge"/>
              <c:yMode val="edge"/>
              <c:x val="1.1437908496732025E-2"/>
              <c:y val="0.303750182268883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Social participation and depressive symptoms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2.5</c:v>
                </c:pt>
                <c:pt idx="2">
                  <c:v>2.4</c:v>
                </c:pt>
                <c:pt idx="3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8-4043-A836-B54A3124A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Person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3.2</c:v>
                </c:pt>
                <c:pt idx="1">
                  <c:v>3.1</c:v>
                </c:pt>
                <c:pt idx="2">
                  <c:v>3</c:v>
                </c:pt>
                <c:pt idx="3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D8-4043-A836-B54A3124A8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Person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2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4.8</c:v>
                </c:pt>
                <c:pt idx="2">
                  <c:v>4.9000000000000004</c:v>
                </c:pt>
                <c:pt idx="3">
                  <c:v>4.8</c:v>
                </c:pt>
                <c:pt idx="4">
                  <c:v>4.8</c:v>
                </c:pt>
                <c:pt idx="5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D8-4043-A836-B54A3124A8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treated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</c:v>
                </c:pt>
                <c:pt idx="1">
                  <c:v>6.2</c:v>
                </c:pt>
                <c:pt idx="2">
                  <c:v>6.1</c:v>
                </c:pt>
                <c:pt idx="3">
                  <c:v>6.2</c:v>
                </c:pt>
                <c:pt idx="4">
                  <c:v>6.1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D8-4043-A836-B54A3124A8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3">
                  <c:v>1.5</c:v>
                </c:pt>
                <c:pt idx="4">
                  <c:v>1.6</c:v>
                </c:pt>
                <c:pt idx="5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D8-4043-A836-B54A3124A8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Person 2a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3">
                  <c:v>2.2000000000000002</c:v>
                </c:pt>
                <c:pt idx="4">
                  <c:v>2.1</c:v>
                </c:pt>
                <c:pt idx="5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D8-4043-A836-B54A3124A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89224"/>
        <c:axId val="550486272"/>
      </c:lineChart>
      <c:catAx>
        <c:axId val="55048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6272"/>
        <c:crosses val="autoZero"/>
        <c:auto val="1"/>
        <c:lblAlgn val="ctr"/>
        <c:lblOffset val="100"/>
        <c:noMultiLvlLbl val="0"/>
      </c:catAx>
      <c:valAx>
        <c:axId val="5504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Depressive Symptoms</a:t>
                </a:r>
              </a:p>
            </c:rich>
          </c:tx>
          <c:layout>
            <c:manualLayout>
              <c:xMode val="edge"/>
              <c:yMode val="edge"/>
              <c:x val="1.1437908496732025E-2"/>
              <c:y val="0.303750182268883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Social participation and depressive symptoms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2.2000000000000002</c:v>
                </c:pt>
                <c:pt idx="1">
                  <c:v>2.1</c:v>
                </c:pt>
                <c:pt idx="2">
                  <c:v>1.9</c:v>
                </c:pt>
                <c:pt idx="3">
                  <c:v>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8-4043-A836-B54A3124A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Person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3.2</c:v>
                </c:pt>
                <c:pt idx="1">
                  <c:v>3.1</c:v>
                </c:pt>
                <c:pt idx="2">
                  <c:v>3</c:v>
                </c:pt>
                <c:pt idx="3">
                  <c:v>2.2000000000000002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D8-4043-A836-B54A3124A8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Person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2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4.7</c:v>
                </c:pt>
                <c:pt idx="2">
                  <c:v>4.5999999999999996</c:v>
                </c:pt>
                <c:pt idx="3">
                  <c:v>4.5</c:v>
                </c:pt>
                <c:pt idx="4">
                  <c:v>4.2</c:v>
                </c:pt>
                <c:pt idx="5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D8-4043-A836-B54A3124A8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not treated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</c:v>
                </c:pt>
                <c:pt idx="1">
                  <c:v>6.1</c:v>
                </c:pt>
                <c:pt idx="2">
                  <c:v>5.9</c:v>
                </c:pt>
                <c:pt idx="3">
                  <c:v>5.7</c:v>
                </c:pt>
                <c:pt idx="4">
                  <c:v>5.6</c:v>
                </c:pt>
                <c:pt idx="5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D8-4043-A836-B54A3124A8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treated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3">
                  <c:v>1.2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D8-4043-A836-B54A3124A8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Person 2a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  <c:pt idx="3">
                  <c:v>Year 4</c:v>
                </c:pt>
                <c:pt idx="4">
                  <c:v>Year 5</c:v>
                </c:pt>
                <c:pt idx="5">
                  <c:v>Year 6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3">
                  <c:v>2.2000000000000002</c:v>
                </c:pt>
                <c:pt idx="4">
                  <c:v>2.1</c:v>
                </c:pt>
                <c:pt idx="5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D8-4043-A836-B54A3124A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0489224"/>
        <c:axId val="550486272"/>
      </c:lineChart>
      <c:catAx>
        <c:axId val="55048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6272"/>
        <c:crosses val="autoZero"/>
        <c:auto val="1"/>
        <c:lblAlgn val="ctr"/>
        <c:lblOffset val="100"/>
        <c:noMultiLvlLbl val="0"/>
      </c:catAx>
      <c:valAx>
        <c:axId val="5504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Depressive Symptoms</a:t>
                </a:r>
              </a:p>
            </c:rich>
          </c:tx>
          <c:layout>
            <c:manualLayout>
              <c:xMode val="edge"/>
              <c:yMode val="edge"/>
              <c:x val="1.1437908496732025E-2"/>
              <c:y val="0.303750182268883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04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13T21:14:57.115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9A537-40FA-455A-8243-2336BAEE29D1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A25FD-BF85-435B-9EAE-884E2381F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2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DDB5B7-5CB7-457E-A46C-041CFB59E84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133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8CC01A-21EA-417F-9205-61F3675F13E4}" type="slidenum">
              <a:rPr lang="nb-NO" sz="1200" smtClean="0"/>
              <a:pPr/>
              <a:t>1</a:t>
            </a:fld>
            <a:endParaRPr lang="nb-NO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1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Gold </a:t>
            </a:r>
            <a:r>
              <a:rPr lang="de-DE" dirty="0" err="1"/>
              <a:t>standard</a:t>
            </a:r>
            <a:r>
              <a:rPr lang="de-DE" dirty="0"/>
              <a:t> RCT: Random </a:t>
            </a:r>
            <a:r>
              <a:rPr lang="de-DE" dirty="0" err="1"/>
              <a:t>assignment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treatment</a:t>
            </a:r>
            <a:r>
              <a:rPr lang="de-DE" dirty="0"/>
              <a:t> &amp;</a:t>
            </a:r>
            <a:r>
              <a:rPr lang="de-DE" baseline="0" dirty="0"/>
              <a:t> </a:t>
            </a:r>
            <a:r>
              <a:rPr lang="de-DE" baseline="0" dirty="0" err="1"/>
              <a:t>control</a:t>
            </a:r>
            <a:endParaRPr lang="de-DE" baseline="0" dirty="0"/>
          </a:p>
          <a:p>
            <a:r>
              <a:rPr lang="de-DE" baseline="0" dirty="0"/>
              <a:t>Not </a:t>
            </a:r>
            <a:r>
              <a:rPr lang="de-DE" baseline="0" dirty="0" err="1"/>
              <a:t>always</a:t>
            </a:r>
            <a:r>
              <a:rPr lang="de-DE" baseline="0" dirty="0"/>
              <a:t> </a:t>
            </a:r>
            <a:r>
              <a:rPr lang="de-DE" baseline="0" dirty="0" err="1"/>
              <a:t>possible</a:t>
            </a:r>
            <a:r>
              <a:rPr lang="de-DE" baseline="0" dirty="0"/>
              <a:t>: </a:t>
            </a:r>
            <a:r>
              <a:rPr lang="de-DE" baseline="0" dirty="0" err="1"/>
              <a:t>ethics</a:t>
            </a:r>
            <a:r>
              <a:rPr lang="de-DE" baseline="0" dirty="0"/>
              <a:t>, </a:t>
            </a:r>
            <a:r>
              <a:rPr lang="de-DE" baseline="0" dirty="0" err="1"/>
              <a:t>practicalities</a:t>
            </a:r>
            <a:r>
              <a:rPr lang="de-DE" baseline="0" dirty="0"/>
              <a:t>, … (</a:t>
            </a:r>
            <a:r>
              <a:rPr lang="de-DE" baseline="0" dirty="0" err="1"/>
              <a:t>marriage</a:t>
            </a:r>
            <a:r>
              <a:rPr lang="de-DE" baseline="0" dirty="0"/>
              <a:t>, </a:t>
            </a:r>
            <a:r>
              <a:rPr lang="de-DE" baseline="0" dirty="0" err="1"/>
              <a:t>smoking</a:t>
            </a:r>
            <a:r>
              <a:rPr lang="de-DE" baseline="0" dirty="0"/>
              <a:t>, </a:t>
            </a:r>
            <a:r>
              <a:rPr lang="de-DE" baseline="0" dirty="0" err="1"/>
              <a:t>unemployment</a:t>
            </a:r>
            <a:r>
              <a:rPr lang="de-DE" baseline="0" dirty="0"/>
              <a:t>, …)</a:t>
            </a:r>
          </a:p>
          <a:p>
            <a:r>
              <a:rPr lang="de-DE" baseline="0" dirty="0"/>
              <a:t>Economics/</a:t>
            </a:r>
            <a:r>
              <a:rPr lang="de-DE" baseline="0" dirty="0" err="1"/>
              <a:t>social</a:t>
            </a:r>
            <a:r>
              <a:rPr lang="de-DE" baseline="0" dirty="0"/>
              <a:t> </a:t>
            </a:r>
            <a:r>
              <a:rPr lang="de-DE" baseline="0" dirty="0" err="1"/>
              <a:t>sciences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342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In the last equation, </a:t>
            </a:r>
            <a:r>
              <a:rPr lang="en-US">
                <a:effectLst/>
                <a:latin typeface="Arial" panose="020B0604020202020204" pitchFamily="34" charset="0"/>
              </a:rPr>
              <a:t>the overall </a:t>
            </a:r>
            <a:r>
              <a:rPr lang="en-US" dirty="0">
                <a:effectLst/>
                <a:latin typeface="Arial" panose="020B0604020202020204" pitchFamily="34" charset="0"/>
              </a:rPr>
              <a:t>constant </a:t>
            </a:r>
            <a:r>
              <a:rPr lang="el-GR" dirty="0">
                <a:effectLst/>
                <a:latin typeface="Arial" panose="020B0604020202020204" pitchFamily="34" charset="0"/>
              </a:rPr>
              <a:t>α</a:t>
            </a:r>
            <a:r>
              <a:rPr lang="en-US" dirty="0">
                <a:effectLst/>
                <a:latin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Arial" panose="020B0604020202020204" pitchFamily="34" charset="0"/>
              </a:rPr>
              <a:t>has been dropped due to collinearity (</a:t>
            </a:r>
            <a:r>
              <a:rPr lang="en-US" dirty="0" err="1">
                <a:effectLst/>
                <a:latin typeface="Arial" panose="020B0604020202020204" pitchFamily="34" charset="0"/>
              </a:rPr>
              <a:t>Brüderl</a:t>
            </a:r>
            <a:r>
              <a:rPr lang="en-US" dirty="0">
                <a:effectLst/>
                <a:latin typeface="Arial" panose="020B0604020202020204" pitchFamily="34" charset="0"/>
              </a:rPr>
              <a:t> 2015)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163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Constant:</a:t>
                </a:r>
                <a:r>
                  <a:rPr lang="en-US" baseline="0" dirty="0"/>
                  <a:t> </a:t>
                </a:r>
              </a:p>
              <a:p>
                <a:r>
                  <a:rPr lang="en-US" baseline="0" dirty="0"/>
                  <a:t>Wooldridge: average of individual-specific intercepts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Brüderl</a:t>
                </a:r>
                <a:r>
                  <a:rPr lang="en-US" baseline="0" dirty="0"/>
                  <a:t> (2015): mean outcome when </a:t>
                </a:r>
                <a:r>
                  <a:rPr lang="en-US" baseline="0" dirty="0" err="1"/>
                  <a:t>xit</a:t>
                </a:r>
                <a:r>
                  <a:rPr lang="en-US" baseline="0" dirty="0"/>
                  <a:t> = 0</a:t>
                </a:r>
              </a:p>
              <a:p>
                <a:r>
                  <a:rPr lang="en-US" b="0" dirty="0"/>
                  <a:t>https://www.stata.com/support/faqs/statistics/intercept-in-fixed-effects-model/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Constant:</a:t>
                </a:r>
                <a:r>
                  <a:rPr lang="en-US" baseline="0" dirty="0" smtClean="0"/>
                  <a:t> Wooldridge: average of individual-specific intercepts (</a:t>
                </a:r>
                <a:r>
                  <a:rPr lang="el-GR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𝛼</a:t>
                </a:r>
                <a:r>
                  <a:rPr lang="de-DE" sz="1200" i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_</a:t>
                </a:r>
                <a:r>
                  <a:rPr lang="de-DE" sz="1200" i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𝑖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err="1" smtClean="0"/>
                  <a:t>Brüderl</a:t>
                </a:r>
                <a:r>
                  <a:rPr lang="en-US" baseline="0" dirty="0" smtClean="0"/>
                  <a:t> (2015): mean outcome when </a:t>
                </a:r>
                <a:r>
                  <a:rPr lang="en-US" baseline="0" dirty="0" err="1" smtClean="0"/>
                  <a:t>xit</a:t>
                </a:r>
                <a:r>
                  <a:rPr lang="en-US" baseline="0" dirty="0" smtClean="0"/>
                  <a:t> = 0</a:t>
                </a:r>
              </a:p>
              <a:p>
                <a:r>
                  <a:rPr lang="en-US" b="0" dirty="0" smtClean="0"/>
                  <a:t>https://www.stata.com/support/faqs/statistics/intercept-in-fixed-effects-model/</a:t>
                </a:r>
                <a:endParaRPr lang="en-US" b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0375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8907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“Fixed</a:t>
            </a:r>
            <a:r>
              <a:rPr lang="en-US" baseline="0" dirty="0"/>
              <a:t> effects with individuals slopes” as an approach to deal with non-parallel slopes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324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7854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More info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xtsum</a:t>
            </a:r>
            <a:r>
              <a:rPr lang="nb-NO" dirty="0"/>
              <a:t> and </a:t>
            </a:r>
            <a:r>
              <a:rPr lang="nb-NO" dirty="0" err="1"/>
              <a:t>its</a:t>
            </a:r>
            <a:r>
              <a:rPr lang="nb-NO" dirty="0"/>
              <a:t> </a:t>
            </a:r>
            <a:r>
              <a:rPr lang="nb-NO" dirty="0" err="1"/>
              <a:t>interpretation</a:t>
            </a:r>
            <a:r>
              <a:rPr lang="nb-NO" dirty="0"/>
              <a:t>: https://www.stata.com/manuals/xtxtsum.pdf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87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E9510-F8C9-43C3-82DF-F75B77AE0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76BD8CEA-D4F0-4C5B-B872-20166BC2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1CA9CD37-7757-400C-A121-7F41FCCEE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" y="6548438"/>
            <a:ext cx="104398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095D4A61-8702-4638-93BA-005957D7CF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7200" y="6548438"/>
            <a:ext cx="6096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477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2782-F6CD-444F-8EBB-0DCBE25A9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Plassholder for dato 3">
            <a:extLst>
              <a:ext uri="{FF2B5EF4-FFF2-40B4-BE49-F238E27FC236}">
                <a16:creationId xmlns:a16="http://schemas.microsoft.com/office/drawing/2014/main" id="{E8DE5DBB-918F-4434-9FD6-D5719C095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" y="6548438"/>
            <a:ext cx="104398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3584D3A-1334-482C-864D-E39C551DBA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7200" y="6548438"/>
            <a:ext cx="6096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301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BF627-3FC8-45A0-BAD1-B86F1E9630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645DAAB2-03B7-4691-804C-C6414CF89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" y="6548438"/>
            <a:ext cx="104398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4">
            <a:extLst>
              <a:ext uri="{FF2B5EF4-FFF2-40B4-BE49-F238E27FC236}">
                <a16:creationId xmlns:a16="http://schemas.microsoft.com/office/drawing/2014/main" id="{312157D0-D6D4-4570-AEE9-EA2F106535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7200" y="6548438"/>
            <a:ext cx="6096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385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0AFC8-A086-49B7-8E51-D2972E7B5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Plassholder for dato 3">
            <a:extLst>
              <a:ext uri="{FF2B5EF4-FFF2-40B4-BE49-F238E27FC236}">
                <a16:creationId xmlns:a16="http://schemas.microsoft.com/office/drawing/2014/main" id="{EEFDFB2A-3DEE-4E01-808F-D63A7DC94D83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647700" y="6548438"/>
            <a:ext cx="104398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0" name="Plassholder for bunntekst 4">
            <a:extLst>
              <a:ext uri="{FF2B5EF4-FFF2-40B4-BE49-F238E27FC236}">
                <a16:creationId xmlns:a16="http://schemas.microsoft.com/office/drawing/2014/main" id="{6CA260C4-CFBF-4363-903E-ED3E80DA76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7200" y="6548438"/>
            <a:ext cx="6096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68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E371A-869A-4669-B13C-1FF7BAF8F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79E0B29B-14A6-4492-8418-879A272FE2A3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647700" y="6548438"/>
            <a:ext cx="104398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13BB3768-59B9-458E-95F7-54BFE1D762D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267200" y="6548438"/>
            <a:ext cx="6096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072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C7898-3D8E-4649-9149-945A60C0C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4DF4765E-A6FC-425F-86AF-71D8F92ED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" y="6548438"/>
            <a:ext cx="104398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F2EC4A0E-F05F-4182-AAE2-A9075B549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7200" y="6548438"/>
            <a:ext cx="6096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665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tittelstil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pic>
        <p:nvPicPr>
          <p:cNvPr id="13316" name="Picture 4" descr="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Linje_farge_la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DDBF627-3FC8-45A0-BAD1-B86F1E9630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AFC27D4C-FB05-482A-8A38-8D6F904BD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7700" y="6548438"/>
            <a:ext cx="2057400" cy="3095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nb-NO" sz="1400" kern="120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AA22B888-647C-42C1-B5DA-AA4F561AC0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548439"/>
            <a:ext cx="3086100" cy="313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lang="nb-NO" sz="1400" kern="120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r>
              <a:rPr lang="nb-NO"/>
              <a:t>J.W.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s3.soziologie.uni-muenchen.de/downloads/downloads_lehre/teaching_materials/panelanalysis-bruederl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hyperlink" Target="https://www.stata.com/manuals/xtxtsum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irfam.de/fileadmin/user_upload/uploads/Covid-19/Antragsformular/DistributionTeachingVersion_pairfam11.0_COVID-19_en.pdf" TargetMode="External"/><Relationship Id="rId2" Type="http://schemas.openxmlformats.org/officeDocument/2006/relationships/hyperlink" Target="https://www.pairfam.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a.com/support/faqs/statistics/intercept-in-fixed-effects-model/" TargetMode="External"/><Relationship Id="rId2" Type="http://schemas.openxmlformats.org/officeDocument/2006/relationships/hyperlink" Target="https://www.ls3.soziologie.uni-muenchen.de/downloads/downloads_lehre/teaching_materials/panelanalysis-bruederl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rinceton.edu/~otorres/Panel101.pdf" TargetMode="External"/><Relationship Id="rId4" Type="http://schemas.openxmlformats.org/officeDocument/2006/relationships/hyperlink" Target="https://doi.org/10.1093/ije/dyt2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/>
          <a:lstStyle/>
          <a:p>
            <a:pPr eaLnBrk="1" hangingPunct="1"/>
            <a:br>
              <a:rPr lang="nb-NO" dirty="0"/>
            </a:br>
            <a:r>
              <a:rPr lang="nb-NO" dirty="0"/>
              <a:t>8 </a:t>
            </a:r>
            <a:r>
              <a:rPr lang="nb-NO" dirty="0" err="1"/>
              <a:t>Individual</a:t>
            </a:r>
            <a:r>
              <a:rPr lang="nb-NO" dirty="0"/>
              <a:t> </a:t>
            </a:r>
            <a:r>
              <a:rPr lang="nb-NO" dirty="0" err="1"/>
              <a:t>Fixed</a:t>
            </a:r>
            <a:r>
              <a:rPr lang="nb-NO" dirty="0"/>
              <a:t> </a:t>
            </a:r>
            <a:r>
              <a:rPr lang="nb-NO" dirty="0" err="1"/>
              <a:t>Effects</a:t>
            </a:r>
            <a:r>
              <a:rPr lang="nb-NO" dirty="0"/>
              <a:t> </a:t>
            </a:r>
            <a:r>
              <a:rPr lang="nb-NO" dirty="0" err="1"/>
              <a:t>Regression</a:t>
            </a:r>
            <a:endParaRPr lang="en-US" sz="1400" dirty="0"/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05064"/>
            <a:ext cx="6400800" cy="2304256"/>
          </a:xfrm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dirty="0"/>
              <a:t>Jonathan Wörn</a:t>
            </a:r>
          </a:p>
          <a:p>
            <a:pPr eaLnBrk="1" hangingPunct="1">
              <a:spcBef>
                <a:spcPct val="20000"/>
              </a:spcBef>
            </a:pPr>
            <a:r>
              <a:rPr lang="en-US" dirty="0"/>
              <a:t>Presentation, data and programs at:</a:t>
            </a:r>
          </a:p>
          <a:p>
            <a:pPr eaLnBrk="1" hangingPunct="1"/>
            <a:r>
              <a:rPr lang="en-US" altLang="en-US" sz="2000" i="1" dirty="0">
                <a:solidFill>
                  <a:srgbClr val="FF0000"/>
                </a:solidFill>
              </a:rPr>
              <a:t>https://bit.ly/3ItnOGj</a:t>
            </a:r>
            <a:endParaRPr lang="nb-NO" altLang="en-US" sz="2000" dirty="0">
              <a:solidFill>
                <a:schemeClr val="tx1"/>
              </a:solidFill>
            </a:endParaRPr>
          </a:p>
          <a:p>
            <a:pPr eaLnBrk="1" hangingPunct="1"/>
            <a:endParaRPr lang="en-US" i="1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F98C9B10-593E-450A-B3C5-1912C654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0E9510-F8C9-43C3-82DF-F75B77AE05A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D5BFAD5-A0C1-4ACE-A7CC-D4F82AADC7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879FCAC-EDE8-43E7-AA66-4423E55C9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menu: Fixed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200" dirty="0"/>
          </a:p>
          <a:p>
            <a:r>
              <a:rPr lang="de-DE" sz="2400" dirty="0" err="1"/>
              <a:t>Idea</a:t>
            </a:r>
            <a:r>
              <a:rPr lang="de-DE" sz="2400" dirty="0"/>
              <a:t> &amp; </a:t>
            </a:r>
            <a:r>
              <a:rPr lang="de-DE" sz="2400" dirty="0" err="1"/>
              <a:t>Examples</a:t>
            </a:r>
            <a:endParaRPr lang="nb-NO" sz="2400" dirty="0"/>
          </a:p>
          <a:p>
            <a:r>
              <a:rPr lang="de-DE" sz="2400" dirty="0"/>
              <a:t>Model &amp; </a:t>
            </a:r>
            <a:r>
              <a:rPr lang="de-DE" sz="2400" dirty="0" err="1"/>
              <a:t>Assumptions</a:t>
            </a:r>
            <a:endParaRPr lang="nb-NO" sz="2400" dirty="0"/>
          </a:p>
          <a:p>
            <a:r>
              <a:rPr lang="de-DE" sz="2400" dirty="0"/>
              <a:t>Syntax, Interpretation, Sample </a:t>
            </a:r>
            <a:r>
              <a:rPr lang="de-DE" sz="2400" dirty="0" err="1"/>
              <a:t>Selection</a:t>
            </a:r>
            <a:r>
              <a:rPr lang="de-DE" sz="2400" dirty="0"/>
              <a:t> </a:t>
            </a:r>
          </a:p>
          <a:p>
            <a:r>
              <a:rPr lang="en-US" sz="2400" dirty="0"/>
              <a:t>Getting the data in shape</a:t>
            </a:r>
            <a:endParaRPr lang="nb-NO" sz="2400" dirty="0"/>
          </a:p>
          <a:p>
            <a:r>
              <a:rPr lang="en-US" sz="2400" dirty="0"/>
              <a:t>A real world example: Marriage &amp; Happiness</a:t>
            </a:r>
          </a:p>
          <a:p>
            <a:r>
              <a:rPr lang="en-US" sz="2400" dirty="0"/>
              <a:t>Concluding remarks</a:t>
            </a:r>
            <a:endParaRPr lang="nb-NO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85800" y="5889466"/>
            <a:ext cx="69461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solidFill>
                  <a:srgbClr val="154987"/>
                </a:solidFill>
                <a:latin typeface="+mn-lt"/>
              </a:rPr>
              <a:t>Special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thanks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to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Josef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Brüderl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at Ludwig-Maximilians-University München. </a:t>
            </a:r>
            <a:br>
              <a:rPr lang="de-DE" sz="1000" dirty="0">
                <a:solidFill>
                  <a:srgbClr val="154987"/>
                </a:solidFill>
                <a:latin typeface="+mn-lt"/>
              </a:rPr>
            </a:br>
            <a:r>
              <a:rPr lang="de-DE" sz="1000" dirty="0">
                <a:solidFill>
                  <a:srgbClr val="154987"/>
                </a:solidFill>
                <a:latin typeface="+mn-lt"/>
              </a:rPr>
              <a:t>Parts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of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this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presentation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are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based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on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his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excellent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lecture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r>
              <a:rPr lang="de-DE" sz="1000" dirty="0" err="1">
                <a:solidFill>
                  <a:srgbClr val="154987"/>
                </a:solidFill>
                <a:latin typeface="+mn-lt"/>
              </a:rPr>
              <a:t>materials</a:t>
            </a:r>
            <a:r>
              <a:rPr lang="de-DE" sz="1000" dirty="0">
                <a:solidFill>
                  <a:srgbClr val="154987"/>
                </a:solidFill>
                <a:latin typeface="+mn-lt"/>
              </a:rPr>
              <a:t>: </a:t>
            </a:r>
            <a:br>
              <a:rPr lang="de-DE" sz="1000" dirty="0">
                <a:solidFill>
                  <a:srgbClr val="154987"/>
                </a:solidFill>
                <a:latin typeface="+mn-lt"/>
              </a:rPr>
            </a:br>
            <a:r>
              <a:rPr lang="en-US" sz="1000" dirty="0">
                <a:solidFill>
                  <a:srgbClr val="154987"/>
                </a:solidFill>
                <a:latin typeface="+mn-lt"/>
                <a:hlinkClick r:id="rId2"/>
              </a:rPr>
              <a:t>https://www.ls3.soziologie.uni-muenchen.de/downloads/downloads_lehre/teaching_materials/panelanalysis-bruederl.pdf</a:t>
            </a:r>
            <a:endParaRPr lang="en-US" sz="1000" dirty="0">
              <a:solidFill>
                <a:srgbClr val="154987"/>
              </a:solidFill>
              <a:latin typeface="+mn-lt"/>
            </a:endParaRPr>
          </a:p>
          <a:p>
            <a:r>
              <a:rPr lang="de-DE" sz="1000" dirty="0">
                <a:solidFill>
                  <a:srgbClr val="154987"/>
                </a:solidFill>
                <a:latin typeface="+mn-lt"/>
              </a:rPr>
              <a:t> </a:t>
            </a:r>
            <a:endParaRPr lang="en-US" sz="1000" dirty="0">
              <a:solidFill>
                <a:srgbClr val="154987"/>
              </a:solidFill>
              <a:latin typeface="+mn-lt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1320C7-019A-45A0-B3B6-5FFE14596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7CDECA99-D2B8-4C90-96C2-CE5DCEF4ECC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14E3A81B-19A4-4001-B101-AC40A6390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4369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90EDA0D-9D8B-4531-BD0C-97A9B57D7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3600" dirty="0" err="1">
                <a:solidFill>
                  <a:srgbClr val="3AAFC3"/>
                </a:solidFill>
                <a:latin typeface="+mj-lt"/>
                <a:ea typeface="+mj-ea"/>
                <a:cs typeface="+mj-cs"/>
              </a:rPr>
              <a:t>Idea</a:t>
            </a:r>
            <a:r>
              <a:rPr lang="de-DE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 &amp; </a:t>
            </a:r>
            <a:r>
              <a:rPr lang="de-DE" sz="3600" dirty="0" err="1">
                <a:solidFill>
                  <a:srgbClr val="3AAFC3"/>
                </a:solidFill>
                <a:latin typeface="+mj-lt"/>
                <a:ea typeface="+mj-ea"/>
                <a:cs typeface="+mj-cs"/>
              </a:rPr>
              <a:t>Examples</a:t>
            </a:r>
            <a:endParaRPr lang="nb-NO" sz="3600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B1A9510-8455-4675-9753-E2E06965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EDAE6C1-61CE-4AE1-A43A-DC788DD0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E5F5E6-843B-4047-AB81-B2A52E908EF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A87A9F-5C15-4EE0-B201-6ED5C0246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332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Fixed </a:t>
            </a:r>
            <a:r>
              <a:rPr lang="de-DE" dirty="0" err="1"/>
              <a:t>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method to get closer to causal estimates with non-experimental, observational data</a:t>
            </a:r>
          </a:p>
          <a:p>
            <a:r>
              <a:rPr lang="en-US" sz="2400" dirty="0"/>
              <a:t>Is change in X associated with change in Y?</a:t>
            </a:r>
          </a:p>
          <a:p>
            <a:r>
              <a:rPr lang="en-US" sz="2400" dirty="0"/>
              <a:t>Repeated measures / panel data</a:t>
            </a:r>
          </a:p>
          <a:p>
            <a:r>
              <a:rPr lang="en-US" sz="2400" dirty="0"/>
              <a:t>Rules out confounding from time-invariant factors</a:t>
            </a:r>
          </a:p>
          <a:p>
            <a:pPr lvl="1"/>
            <a:r>
              <a:rPr lang="en-US" sz="2000" dirty="0"/>
              <a:t>Neither observed and unobserved factors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9B5372-7B65-47D2-9633-0692721D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95563604-0BDB-4CE5-8CD0-CAB1D527CAB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CF7E50EB-39C0-42AE-977E-3E698AA0E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685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Examples</a:t>
            </a:r>
            <a:endParaRPr lang="en-US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4833A7B-D9A1-4BCC-8027-967154BB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96BD9073-D41A-4A8B-BE59-5E043EDE78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 dirty="0"/>
              <a:t>22.03.2022</a:t>
            </a:r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C20D3319-358D-4CCC-8DC4-FF46C2F1D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J.W.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2" y="914400"/>
            <a:ext cx="6984776" cy="593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20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Examples</a:t>
            </a:r>
            <a:endParaRPr lang="en-US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649A28D-2D5C-4C51-852E-D5F8367D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F1E56C7-9732-4EE4-AFAC-CC9ECF375F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4373C7AE-CF5F-490D-9BA0-30534C3A4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888" y="914400"/>
            <a:ext cx="6970223" cy="584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31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Examples</a:t>
            </a:r>
            <a:endParaRPr lang="en-US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1E928EC-FDF6-4F10-B4B8-8EC79331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912" y="1003734"/>
            <a:ext cx="6920176" cy="5524849"/>
          </a:xfrm>
          <a:prstGeom prst="rect">
            <a:avLst/>
          </a:prstGeom>
        </p:spPr>
      </p:pic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20B3AC5-CAD3-45D0-80EB-947EB1A969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DC611B58-519E-4B1E-96A9-CBFDD2893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21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Idea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478242"/>
              </p:ext>
            </p:extLst>
          </p:nvPr>
        </p:nvGraphicFramePr>
        <p:xfrm>
          <a:off x="685800" y="1066800"/>
          <a:ext cx="7772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 rot="16200000">
            <a:off x="8137400" y="5704882"/>
            <a:ext cx="1632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+mn-lt"/>
              </a:rPr>
              <a:t>See </a:t>
            </a:r>
            <a:r>
              <a:rPr lang="de-DE" sz="1200" dirty="0" err="1">
                <a:latin typeface="+mn-lt"/>
              </a:rPr>
              <a:t>Brüderl</a:t>
            </a:r>
            <a:r>
              <a:rPr lang="de-DE" sz="1200" dirty="0">
                <a:latin typeface="+mn-lt"/>
              </a:rPr>
              <a:t> (2015)</a:t>
            </a:r>
            <a:endParaRPr lang="en-US" sz="1200" dirty="0">
              <a:latin typeface="+mn-lt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637309C-14B4-470B-8731-9FCC6D7F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61F0A557-D2C9-4D53-B880-267A1725FA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AB0394DA-E58C-4E9F-9160-B2B98F6E5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236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Idea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073966"/>
              </p:ext>
            </p:extLst>
          </p:nvPr>
        </p:nvGraphicFramePr>
        <p:xfrm>
          <a:off x="685800" y="1066800"/>
          <a:ext cx="7772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860032" y="3717032"/>
            <a:ext cx="908720" cy="2088233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860032" y="1552599"/>
            <a:ext cx="908720" cy="2088233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3386" y="3395143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 dirty="0">
                <a:latin typeface="+mn-lt"/>
              </a:rPr>
              <a:t>Cross-</a:t>
            </a:r>
            <a:r>
              <a:rPr lang="de-DE" sz="2000" dirty="0" err="1">
                <a:latin typeface="+mn-lt"/>
              </a:rPr>
              <a:t>sectional</a:t>
            </a:r>
            <a:endParaRPr lang="de-DE" sz="2000" dirty="0">
              <a:latin typeface="+mn-lt"/>
            </a:endParaRPr>
          </a:p>
          <a:p>
            <a:pPr algn="l"/>
            <a:r>
              <a:rPr lang="de-DE" sz="2000" dirty="0" err="1">
                <a:latin typeface="+mn-lt"/>
              </a:rPr>
              <a:t>regression</a:t>
            </a:r>
            <a:endParaRPr lang="en-US" sz="20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8137400" y="5704882"/>
            <a:ext cx="1632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+mn-lt"/>
              </a:rPr>
              <a:t>See </a:t>
            </a:r>
            <a:r>
              <a:rPr lang="de-DE" sz="1200" dirty="0" err="1">
                <a:latin typeface="+mn-lt"/>
              </a:rPr>
              <a:t>Brüderl</a:t>
            </a:r>
            <a:r>
              <a:rPr lang="de-DE" sz="1200" dirty="0">
                <a:latin typeface="+mn-lt"/>
              </a:rPr>
              <a:t> (2015)</a:t>
            </a:r>
            <a:endParaRPr lang="en-US" sz="1200" dirty="0">
              <a:latin typeface="+mn-lt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E7422F-5104-4272-8052-AED7C7AE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E490F670-2954-4217-9718-24EB5445CD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72F0E828-02E3-4FEE-976E-91A92DEA5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373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Idea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8377080"/>
              </p:ext>
            </p:extLst>
          </p:nvPr>
        </p:nvGraphicFramePr>
        <p:xfrm>
          <a:off x="685800" y="1066800"/>
          <a:ext cx="7772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4860032" y="3717032"/>
            <a:ext cx="3140968" cy="2088233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619672" y="3717032"/>
            <a:ext cx="3140968" cy="2088233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1880" y="3362187"/>
            <a:ext cx="3291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 dirty="0">
                <a:latin typeface="+mn-lt"/>
              </a:rPr>
              <a:t>Fixed </a:t>
            </a:r>
            <a:r>
              <a:rPr lang="de-DE" sz="2000" dirty="0" err="1">
                <a:latin typeface="+mn-lt"/>
              </a:rPr>
              <a:t>effects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regression</a:t>
            </a:r>
            <a:endParaRPr lang="en-US" sz="2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8137400" y="5704882"/>
            <a:ext cx="1632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+mn-lt"/>
              </a:rPr>
              <a:t>See </a:t>
            </a:r>
            <a:r>
              <a:rPr lang="de-DE" sz="1200" dirty="0" err="1">
                <a:latin typeface="+mn-lt"/>
              </a:rPr>
              <a:t>Brüderl</a:t>
            </a:r>
            <a:r>
              <a:rPr lang="de-DE" sz="1200" dirty="0">
                <a:latin typeface="+mn-lt"/>
              </a:rPr>
              <a:t> (2015)</a:t>
            </a:r>
            <a:endParaRPr lang="en-US" sz="1200" dirty="0">
              <a:latin typeface="+mn-lt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3FC1C7B-5672-4C27-8D64-35EF6993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D9122AB3-AD57-40E4-8B26-6A87BB201EA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434DA952-1AB4-4287-83B6-A588B87756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3937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not </a:t>
            </a:r>
            <a:r>
              <a:rPr lang="de-DE" dirty="0" err="1"/>
              <a:t>pooled</a:t>
            </a:r>
            <a:r>
              <a:rPr lang="de-DE" dirty="0"/>
              <a:t> OLS?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670103"/>
              </p:ext>
            </p:extLst>
          </p:nvPr>
        </p:nvGraphicFramePr>
        <p:xfrm>
          <a:off x="685800" y="1066800"/>
          <a:ext cx="7772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L-Shape 2"/>
          <p:cNvSpPr/>
          <p:nvPr/>
        </p:nvSpPr>
        <p:spPr bwMode="auto">
          <a:xfrm rot="10800000" flipH="1">
            <a:off x="1736304" y="1521024"/>
            <a:ext cx="6264696" cy="4284240"/>
          </a:xfrm>
          <a:prstGeom prst="corner">
            <a:avLst>
              <a:gd name="adj1" fmla="val 50000"/>
              <a:gd name="adj2" fmla="val 70921"/>
            </a:avLst>
          </a:prstGeom>
          <a:noFill/>
          <a:ln w="2857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860032" y="3717032"/>
            <a:ext cx="3140968" cy="2088233"/>
          </a:xfrm>
          <a:prstGeom prst="rect">
            <a:avLst/>
          </a:prstGeom>
          <a:noFill/>
          <a:ln w="285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8137400" y="5704882"/>
            <a:ext cx="1632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+mn-lt"/>
              </a:rPr>
              <a:t>See </a:t>
            </a:r>
            <a:r>
              <a:rPr lang="de-DE" sz="1200" dirty="0" err="1">
                <a:latin typeface="+mn-lt"/>
              </a:rPr>
              <a:t>Brüderl</a:t>
            </a:r>
            <a:r>
              <a:rPr lang="de-DE" sz="1200" dirty="0">
                <a:latin typeface="+mn-lt"/>
              </a:rPr>
              <a:t> (2015)</a:t>
            </a:r>
            <a:endParaRPr lang="en-US" sz="1200" dirty="0">
              <a:latin typeface="+mn-lt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C864FF-C23F-4066-8117-6AB12CC47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02522B41-B8E6-4FF6-9A55-771243C022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03E96B92-6007-4533-AB7A-AA048A2F7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378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90EDA0D-9D8B-4531-BD0C-97A9B57D7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Model &amp; </a:t>
            </a:r>
            <a:r>
              <a:rPr lang="de-DE" sz="3600" dirty="0" err="1">
                <a:solidFill>
                  <a:srgbClr val="3AAFC3"/>
                </a:solidFill>
                <a:latin typeface="+mj-lt"/>
                <a:ea typeface="+mj-ea"/>
                <a:cs typeface="+mj-cs"/>
              </a:rPr>
              <a:t>Assumptions</a:t>
            </a:r>
            <a:endParaRPr lang="nb-NO" sz="3600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B1A9510-8455-4675-9753-E2E06965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EDAE6C1-61CE-4AE1-A43A-DC788DD0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E5F5E6-843B-4047-AB81-B2A52E908EF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A87A9F-5C15-4EE0-B201-6ED5C0246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77700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sz="2400" dirty="0"/>
                  <a:t>Pooled linear </a:t>
                </a:r>
                <a:r>
                  <a:rPr lang="de-DE" sz="2400" dirty="0" err="1"/>
                  <a:t>regression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for</a:t>
                </a:r>
                <a:r>
                  <a:rPr lang="de-DE" sz="2400" dirty="0"/>
                  <a:t> </a:t>
                </a:r>
                <a:r>
                  <a:rPr lang="de-DE" sz="2400" dirty="0" err="1"/>
                  <a:t>panel</a:t>
                </a:r>
                <a:r>
                  <a:rPr lang="de-DE" sz="2400" dirty="0"/>
                  <a:t> </a:t>
                </a:r>
                <a:r>
                  <a:rPr lang="de-DE" sz="2400" dirty="0" err="1"/>
                  <a:t>data</a:t>
                </a:r>
                <a:endParaRPr lang="de-DE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=1, …, 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=1, …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de-DE" sz="2400" i="1" dirty="0"/>
              </a:p>
              <a:p>
                <a:pPr marL="0" indent="0">
                  <a:buNone/>
                </a:pPr>
                <a:endParaRPr lang="de-DE" sz="2400" i="1" dirty="0"/>
              </a:p>
              <a:p>
                <a:r>
                  <a:rPr lang="de-DE" sz="2400" i="1" dirty="0" err="1"/>
                  <a:t>Biased</a:t>
                </a:r>
                <a:r>
                  <a:rPr lang="de-DE" sz="2400" i="1" dirty="0"/>
                  <a:t> </a:t>
                </a:r>
                <a:r>
                  <a:rPr lang="de-DE" sz="2400" i="1" dirty="0" err="1"/>
                  <a:t>estimates</a:t>
                </a:r>
                <a:r>
                  <a:rPr lang="de-DE" sz="2400" i="1" dirty="0"/>
                  <a:t> </a:t>
                </a:r>
                <a:r>
                  <a:rPr lang="de-DE" sz="2400" i="1" dirty="0" err="1"/>
                  <a:t>if</a:t>
                </a:r>
                <a:r>
                  <a:rPr lang="de-DE" sz="2400" i="1" dirty="0"/>
                  <a:t> </a:t>
                </a:r>
                <a14:m>
                  <m:oMath xmlns:m="http://schemas.openxmlformats.org/officeDocument/2006/math"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</a:rPr>
                      <m:t>)≠0</m:t>
                    </m:r>
                  </m:oMath>
                </a14:m>
                <a:endParaRPr lang="de-DE" sz="2400" i="1" dirty="0"/>
              </a:p>
              <a:p>
                <a:endParaRPr lang="de-DE" sz="2400" i="1" dirty="0"/>
              </a:p>
              <a:p>
                <a:r>
                  <a:rPr lang="de-DE" sz="2400" dirty="0" err="1"/>
                  <a:t>Step</a:t>
                </a:r>
                <a:r>
                  <a:rPr lang="de-DE" sz="2400" dirty="0"/>
                  <a:t> 1: Splitting </a:t>
                </a:r>
                <a:r>
                  <a:rPr lang="de-DE" sz="2400" dirty="0" err="1"/>
                  <a:t>error</a:t>
                </a:r>
                <a:r>
                  <a:rPr lang="de-DE" sz="2400" dirty="0"/>
                  <a:t> </a:t>
                </a:r>
                <a:r>
                  <a:rPr lang="de-DE" sz="2400" dirty="0" err="1"/>
                  <a:t>into</a:t>
                </a:r>
                <a:r>
                  <a:rPr lang="de-DE" sz="2400" dirty="0"/>
                  <a:t> </a:t>
                </a:r>
                <a:r>
                  <a:rPr lang="de-DE" sz="2400" dirty="0" err="1"/>
                  <a:t>person-specific</a:t>
                </a:r>
                <a:r>
                  <a:rPr lang="de-DE" sz="2400" dirty="0"/>
                  <a:t> </a:t>
                </a:r>
                <a:r>
                  <a:rPr lang="de-DE" sz="2400" dirty="0" err="1"/>
                  <a:t>and</a:t>
                </a:r>
                <a:r>
                  <a:rPr lang="de-DE" sz="2400" dirty="0"/>
                  <a:t> time-</a:t>
                </a:r>
                <a:r>
                  <a:rPr lang="de-DE" sz="2400" dirty="0" err="1"/>
                  <a:t>specific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components</a:t>
                </a:r>
                <a:r>
                  <a:rPr lang="de-DE" sz="2400" dirty="0"/>
                  <a:t>…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</m:oMath>
                  </m:oMathPara>
                </a14:m>
                <a:endParaRPr lang="de-DE" sz="2400" i="1" dirty="0"/>
              </a:p>
              <a:p>
                <a:pPr marL="0" indent="0">
                  <a:buNone/>
                </a:pPr>
                <a:endParaRPr lang="de-DE" sz="2400" i="1" dirty="0"/>
              </a:p>
              <a:p>
                <a:r>
                  <a:rPr lang="de-DE" sz="2400" dirty="0"/>
                  <a:t>… </a:t>
                </a:r>
                <a:r>
                  <a:rPr lang="de-DE" sz="2400" dirty="0" err="1"/>
                  <a:t>resulting</a:t>
                </a:r>
                <a:r>
                  <a:rPr lang="de-DE" sz="2400" dirty="0"/>
                  <a:t> in </a:t>
                </a:r>
                <a:r>
                  <a:rPr lang="de-DE" sz="2400" dirty="0" err="1"/>
                  <a:t>error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components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model</a:t>
                </a:r>
                <a:endParaRPr lang="de-DE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de-DE" sz="2400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98" t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60F7817-DAC1-49B8-ABFB-A827069C1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D6E0EBCB-CDEC-4D17-98C6-8444E184FF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3BD66B61-38A1-4AB1-820C-3C5F7E4CF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343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sz="2400" dirty="0"/>
                  <a:t>… </a:t>
                </a:r>
                <a:r>
                  <a:rPr lang="de-DE" sz="2400" dirty="0" err="1"/>
                  <a:t>resulting</a:t>
                </a:r>
                <a:r>
                  <a:rPr lang="de-DE" sz="2400" dirty="0"/>
                  <a:t> in </a:t>
                </a:r>
                <a:r>
                  <a:rPr lang="de-DE" sz="2400" dirty="0" err="1"/>
                  <a:t>error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components</a:t>
                </a:r>
                <a:r>
                  <a:rPr lang="de-DE" sz="2400" dirty="0"/>
                  <a:t> </a:t>
                </a:r>
                <a:r>
                  <a:rPr lang="de-DE" sz="2400" dirty="0" err="1"/>
                  <a:t>model</a:t>
                </a:r>
                <a:endParaRPr lang="de-DE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de-DE" sz="24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de-DE" sz="2400" i="1" dirty="0"/>
              </a:p>
              <a:p>
                <a:pPr marL="0" indent="0">
                  <a:buNone/>
                </a:pPr>
                <a:endParaRPr lang="de-DE" sz="2400" i="1" dirty="0"/>
              </a:p>
              <a:p>
                <a:r>
                  <a:rPr lang="de-DE" sz="2400" dirty="0" err="1"/>
                  <a:t>Step</a:t>
                </a:r>
                <a:r>
                  <a:rPr lang="de-DE" sz="2400" dirty="0"/>
                  <a:t> 2: </a:t>
                </a:r>
                <a:r>
                  <a:rPr lang="de-DE" sz="2400" dirty="0" err="1"/>
                  <a:t>Between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transformation</a:t>
                </a:r>
                <a:r>
                  <a:rPr lang="de-DE" sz="1400" dirty="0"/>
                  <a:t> (</a:t>
                </a:r>
                <a:r>
                  <a:rPr lang="de-DE" sz="1400" dirty="0" err="1"/>
                  <a:t>person-specific</a:t>
                </a:r>
                <a:r>
                  <a:rPr lang="de-DE" sz="1400" dirty="0"/>
                  <a:t> </a:t>
                </a:r>
                <a:r>
                  <a:rPr lang="de-DE" sz="1400" dirty="0" err="1"/>
                  <a:t>means</a:t>
                </a:r>
                <a:r>
                  <a:rPr lang="de-DE" sz="1400" dirty="0"/>
                  <a:t> </a:t>
                </a:r>
                <a:r>
                  <a:rPr lang="de-DE" sz="1400" dirty="0" err="1"/>
                  <a:t>over</a:t>
                </a:r>
                <a:r>
                  <a:rPr lang="de-DE" sz="1400" dirty="0"/>
                  <a:t> time t)</a:t>
                </a:r>
                <a:br>
                  <a:rPr lang="de-DE" sz="2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𝛽</m:t>
                        </m:r>
                        <m:acc>
                          <m:accPr>
                            <m:chr m:val="̅"/>
                            <m:ctrlPr>
                              <a:rPr lang="de-DE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l-GR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de-DE" sz="2400" i="1" dirty="0"/>
              </a:p>
              <a:p>
                <a:pPr marL="0" indent="0">
                  <a:buNone/>
                </a:pPr>
                <a:endParaRPr lang="de-DE" sz="2400" i="1" dirty="0"/>
              </a:p>
              <a:p>
                <a:r>
                  <a:rPr lang="de-DE" sz="2400" dirty="0" err="1"/>
                  <a:t>Step</a:t>
                </a:r>
                <a:r>
                  <a:rPr lang="de-DE" sz="2400" dirty="0"/>
                  <a:t> 3: </a:t>
                </a:r>
                <a:r>
                  <a:rPr lang="de-DE" sz="2400" dirty="0" err="1"/>
                  <a:t>Within</a:t>
                </a:r>
                <a:r>
                  <a:rPr lang="de-DE" sz="2400" dirty="0"/>
                  <a:t> </a:t>
                </a:r>
                <a:r>
                  <a:rPr lang="de-DE" sz="2400" dirty="0" err="1"/>
                  <a:t>transformation</a:t>
                </a:r>
                <a:r>
                  <a:rPr lang="de-DE" sz="2400" dirty="0"/>
                  <a:t> = Fixed </a:t>
                </a:r>
                <a:r>
                  <a:rPr lang="de-DE" sz="2400" dirty="0" err="1"/>
                  <a:t>effect</a:t>
                </a:r>
                <a:r>
                  <a:rPr lang="de-DE" sz="2400" dirty="0"/>
                  <a:t> </a:t>
                </a:r>
                <a:r>
                  <a:rPr lang="de-DE" sz="2400" dirty="0" err="1"/>
                  <a:t>estimate</a:t>
                </a:r>
                <a:br>
                  <a:rPr lang="de-DE" sz="2400" dirty="0"/>
                </a:br>
                <a:r>
                  <a:rPr lang="de-DE" sz="1400" dirty="0"/>
                  <a:t>(</a:t>
                </a:r>
                <a:r>
                  <a:rPr lang="de-DE" sz="1400" dirty="0" err="1"/>
                  <a:t>error</a:t>
                </a:r>
                <a:r>
                  <a:rPr lang="de-DE" sz="1400" dirty="0"/>
                  <a:t> </a:t>
                </a:r>
                <a:r>
                  <a:rPr lang="de-DE" sz="1400" dirty="0" err="1"/>
                  <a:t>component</a:t>
                </a:r>
                <a:r>
                  <a:rPr lang="de-DE" sz="1400" dirty="0"/>
                  <a:t> </a:t>
                </a:r>
                <a:r>
                  <a:rPr lang="de-DE" sz="1400" dirty="0" err="1"/>
                  <a:t>model</a:t>
                </a:r>
                <a:r>
                  <a:rPr lang="de-DE" sz="1400" dirty="0"/>
                  <a:t> – </a:t>
                </a:r>
                <a:r>
                  <a:rPr lang="de-DE" sz="1400" dirty="0" err="1"/>
                  <a:t>between</a:t>
                </a:r>
                <a:r>
                  <a:rPr lang="de-DE" sz="1400" dirty="0"/>
                  <a:t> </a:t>
                </a:r>
                <a:r>
                  <a:rPr lang="de-DE" sz="1400" dirty="0" err="1"/>
                  <a:t>transformation</a:t>
                </a:r>
                <a:r>
                  <a:rPr lang="de-DE" sz="1400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de-DE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de-DE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𝑖𝑡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de-DE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2400" i="1" dirty="0"/>
              </a:p>
              <a:p>
                <a:endParaRPr lang="de-DE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de-DE" sz="2400" dirty="0"/>
                  <a:t> </a:t>
                </a:r>
                <a:r>
                  <a:rPr lang="de-DE" sz="2400" dirty="0" err="1"/>
                  <a:t>drops</a:t>
                </a:r>
                <a:r>
                  <a:rPr lang="de-DE" sz="2400" dirty="0"/>
                  <a:t> out – </a:t>
                </a:r>
                <a:r>
                  <a:rPr lang="de-DE" sz="2400" dirty="0" err="1"/>
                  <a:t>no</a:t>
                </a:r>
                <a:r>
                  <a:rPr lang="de-DE" sz="2400" dirty="0"/>
                  <a:t> </a:t>
                </a:r>
                <a:r>
                  <a:rPr lang="de-DE" sz="2400" dirty="0" err="1"/>
                  <a:t>confounding</a:t>
                </a:r>
                <a:r>
                  <a:rPr lang="de-DE" sz="2400" dirty="0"/>
                  <a:t> </a:t>
                </a:r>
                <a:r>
                  <a:rPr lang="de-DE" sz="2400" dirty="0" err="1"/>
                  <a:t>from</a:t>
                </a:r>
                <a:r>
                  <a:rPr lang="de-DE" sz="2400" dirty="0"/>
                  <a:t> time </a:t>
                </a:r>
                <a:r>
                  <a:rPr lang="de-DE" sz="2400" dirty="0" err="1"/>
                  <a:t>constant</a:t>
                </a:r>
                <a:r>
                  <a:rPr lang="de-DE" sz="2400" dirty="0"/>
                  <a:t> </a:t>
                </a:r>
                <a:r>
                  <a:rPr lang="de-DE" sz="2400" dirty="0" err="1"/>
                  <a:t>factors</a:t>
                </a:r>
                <a:r>
                  <a:rPr lang="de-DE" sz="2400" dirty="0"/>
                  <a:t>, </a:t>
                </a:r>
                <a:r>
                  <a:rPr lang="de-DE" sz="2400" dirty="0" err="1"/>
                  <a:t>even</a:t>
                </a:r>
                <a:r>
                  <a:rPr lang="de-DE" sz="2400" dirty="0"/>
                  <a:t> </a:t>
                </a:r>
                <a:r>
                  <a:rPr lang="de-DE" sz="2400" i="1" dirty="0" err="1"/>
                  <a:t>if</a:t>
                </a:r>
                <a:r>
                  <a:rPr lang="de-DE" sz="2400" i="1" dirty="0"/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latin typeface="Cambria Math" panose="02040503050406030204" pitchFamily="18" charset="0"/>
                      </a:rPr>
                      <m:t>𝐶𝑜𝑣</m:t>
                    </m:r>
                    <m:r>
                      <a:rPr lang="de-DE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</a:rPr>
                          <m:t>𝑖𝑡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</a:rPr>
                      <m:t>)≠0</m:t>
                    </m:r>
                  </m:oMath>
                </a14:m>
                <a:endParaRPr lang="de-DE" sz="2400" i="1" dirty="0"/>
              </a:p>
              <a:p>
                <a:endParaRPr lang="de-DE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76" t="-778" b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8BC77E3-131D-49B6-A8CD-08E725ED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27C0006-2E90-4928-9996-84652D1D9D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94B89F24-2A80-4C37-97D4-8906420CA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668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Assumptions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Requirements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Standard assumptions (linear regression)</a:t>
                </a:r>
              </a:p>
              <a:p>
                <a:r>
                  <a:rPr lang="en-US" sz="2400" dirty="0" err="1"/>
                  <a:t>Loosend</a:t>
                </a:r>
                <a:r>
                  <a:rPr lang="en-US" sz="2400" dirty="0"/>
                  <a:t> exogeneity assumption:</a:t>
                </a:r>
              </a:p>
              <a:p>
                <a:pPr lvl="1"/>
                <a:r>
                  <a:rPr lang="en-US" sz="2000" dirty="0"/>
                  <a:t>No correlation of </a:t>
                </a:r>
                <a:r>
                  <a:rPr lang="en-US" sz="2000" dirty="0" err="1"/>
                  <a:t>regressors</a:t>
                </a:r>
                <a:r>
                  <a:rPr lang="en-US" sz="2000" dirty="0"/>
                  <a:t> with time-varying confounders: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𝑖𝑡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000" i="1" dirty="0"/>
              </a:p>
              <a:p>
                <a:pPr lvl="1"/>
                <a:r>
                  <a:rPr lang="en-US" sz="2000" dirty="0"/>
                  <a:t>Correlation of </a:t>
                </a:r>
                <a:r>
                  <a:rPr lang="en-US" sz="2000" dirty="0" err="1"/>
                  <a:t>regressors</a:t>
                </a:r>
                <a:r>
                  <a:rPr lang="en-US" sz="2000" dirty="0"/>
                  <a:t> with time-constant confounders is no problem: Consistent estimates even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i="1">
                                <a:latin typeface="Cambria Math" panose="02040503050406030204" pitchFamily="18" charset="0"/>
                              </a:rPr>
                              <m:t>α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𝑖𝑡</m:t>
                            </m:r>
                          </m:sub>
                        </m:sSub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000" i="1" dirty="0"/>
              </a:p>
              <a:p>
                <a:r>
                  <a:rPr lang="en-US" sz="2400" dirty="0"/>
                  <a:t>Likely violated: Absence of autocorrelation</a:t>
                </a:r>
              </a:p>
              <a:p>
                <a:pPr lvl="1"/>
                <a:r>
                  <a:rPr lang="en-US" sz="2000" dirty="0">
                    <a:ea typeface="+mn-ea"/>
                    <a:cs typeface="+mn-cs"/>
                  </a:rPr>
                  <a:t>Use cluster robust standard errors </a:t>
                </a:r>
                <a:br>
                  <a:rPr lang="en-US" sz="2000" dirty="0">
                    <a:ea typeface="+mn-ea"/>
                    <a:cs typeface="+mn-cs"/>
                  </a:rPr>
                </a:br>
                <a:r>
                  <a:rPr lang="en-US" sz="2000" dirty="0">
                    <a:ea typeface="+mn-ea"/>
                    <a:cs typeface="+mn-cs"/>
                  </a:rPr>
                  <a:t>(Huber-White sandwich estimator)</a:t>
                </a:r>
              </a:p>
              <a:p>
                <a:pPr lvl="1"/>
                <a:r>
                  <a:rPr lang="en-US" sz="2000" dirty="0"/>
                  <a:t>Also helps with </a:t>
                </a:r>
                <a:r>
                  <a:rPr lang="en-US" sz="2000" dirty="0" err="1"/>
                  <a:t>heteroskedasticity</a:t>
                </a:r>
                <a:endParaRPr lang="en-US" sz="2000" dirty="0">
                  <a:ea typeface="+mn-ea"/>
                  <a:cs typeface="+mn-cs"/>
                </a:endParaRPr>
              </a:p>
              <a:p>
                <a:r>
                  <a:rPr lang="en-US" sz="2400" dirty="0"/>
                  <a:t>No maturation or period effects</a:t>
                </a:r>
              </a:p>
              <a:p>
                <a:pPr lvl="1"/>
                <a:r>
                  <a:rPr lang="en-US" sz="2000" dirty="0">
                    <a:ea typeface="+mn-ea"/>
                    <a:cs typeface="+mn-cs"/>
                  </a:rPr>
                  <a:t>Add control group. Necessary assumption: parallel trends</a:t>
                </a:r>
              </a:p>
              <a:p>
                <a:r>
                  <a:rPr lang="en-US" sz="2400" dirty="0"/>
                  <a:t>Required: Temporal variation in predictor </a:t>
                </a:r>
                <a:r>
                  <a:rPr lang="en-US" sz="1800" dirty="0"/>
                  <a:t>(and outcome)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98" t="-778" b="-1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1FCCACD-6C94-4B7E-9E7E-7BBA34FDF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F4DF8AE-3E58-43CB-8400-1CCF16DB03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9CA19CF6-4914-4360-BF7C-00F9249EC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754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490EDA0D-9D8B-4531-BD0C-97A9B57D7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250479"/>
          </a:xfrm>
        </p:spPr>
        <p:txBody>
          <a:bodyPr/>
          <a:lstStyle/>
          <a:p>
            <a:br>
              <a:rPr lang="de-DE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</a:br>
            <a:r>
              <a:rPr lang="de-DE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Syntax, Interpretation, </a:t>
            </a:r>
            <a:br>
              <a:rPr lang="de-DE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</a:br>
            <a:r>
              <a:rPr lang="de-DE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Sample </a:t>
            </a:r>
            <a:r>
              <a:rPr lang="de-DE" sz="3600" dirty="0" err="1">
                <a:solidFill>
                  <a:srgbClr val="3AAFC3"/>
                </a:solidFill>
                <a:latin typeface="+mj-lt"/>
                <a:ea typeface="+mj-ea"/>
                <a:cs typeface="+mj-cs"/>
              </a:rPr>
              <a:t>Selection</a:t>
            </a:r>
            <a:endParaRPr lang="nb-NO" sz="3600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8B1A9510-8455-4675-9753-E2E06965A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EDAE6C1-61CE-4AE1-A43A-DC788DD0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E5F5E6-843B-4047-AB81-B2A52E908EF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A87A9F-5C15-4EE0-B201-6ED5C0246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1643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Syntax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486400"/>
          </a:xfrm>
        </p:spPr>
        <p:txBody>
          <a:bodyPr/>
          <a:lstStyle/>
          <a:p>
            <a:endParaRPr lang="de-DE" sz="2800" dirty="0"/>
          </a:p>
          <a:p>
            <a:endParaRPr lang="de-DE" sz="2800" dirty="0"/>
          </a:p>
          <a:p>
            <a:r>
              <a:rPr lang="de-DE" sz="2800" dirty="0" err="1"/>
              <a:t>xtreg</a:t>
            </a:r>
            <a:r>
              <a:rPr lang="de-DE" sz="2800" dirty="0"/>
              <a:t> </a:t>
            </a:r>
            <a:r>
              <a:rPr lang="de-DE" sz="2800" i="1" dirty="0" err="1"/>
              <a:t>depvar</a:t>
            </a:r>
            <a:r>
              <a:rPr lang="de-DE" sz="2800" i="1" dirty="0"/>
              <a:t> </a:t>
            </a:r>
            <a:r>
              <a:rPr lang="de-DE" sz="2800" i="1" dirty="0" err="1"/>
              <a:t>indepvars</a:t>
            </a:r>
            <a:r>
              <a:rPr lang="de-DE" sz="2800" dirty="0"/>
              <a:t>, </a:t>
            </a:r>
            <a:r>
              <a:rPr lang="de-DE" sz="2800" dirty="0" err="1"/>
              <a:t>fe</a:t>
            </a:r>
            <a:r>
              <a:rPr lang="de-DE" sz="2800" dirty="0"/>
              <a:t> </a:t>
            </a:r>
            <a:r>
              <a:rPr lang="de-DE" sz="2800" dirty="0" err="1"/>
              <a:t>vce</a:t>
            </a:r>
            <a:r>
              <a:rPr lang="de-DE" sz="2800" dirty="0"/>
              <a:t>(</a:t>
            </a:r>
            <a:r>
              <a:rPr lang="de-DE" sz="2800" dirty="0" err="1"/>
              <a:t>cluster</a:t>
            </a:r>
            <a:r>
              <a:rPr lang="de-DE" sz="2800" dirty="0"/>
              <a:t> </a:t>
            </a:r>
            <a:r>
              <a:rPr lang="de-DE" sz="2800" i="1" dirty="0" err="1"/>
              <a:t>id</a:t>
            </a:r>
            <a:r>
              <a:rPr lang="de-DE" sz="2800" dirty="0"/>
              <a:t>)</a:t>
            </a:r>
          </a:p>
          <a:p>
            <a:pPr lvl="1"/>
            <a:r>
              <a:rPr lang="de-DE" sz="2400" dirty="0" err="1"/>
              <a:t>xtreg</a:t>
            </a:r>
            <a:r>
              <a:rPr lang="de-DE" sz="2400" dirty="0"/>
              <a:t>, </a:t>
            </a:r>
            <a:r>
              <a:rPr lang="de-DE" sz="2400" dirty="0" err="1"/>
              <a:t>fe</a:t>
            </a:r>
            <a:r>
              <a:rPr lang="de-DE" sz="2400" dirty="0"/>
              <a:t>: FE-model</a:t>
            </a:r>
          </a:p>
          <a:p>
            <a:pPr lvl="1"/>
            <a:r>
              <a:rPr lang="de-DE" sz="2400" dirty="0" err="1"/>
              <a:t>vce</a:t>
            </a:r>
            <a:r>
              <a:rPr lang="de-DE" sz="2400" dirty="0"/>
              <a:t>(</a:t>
            </a:r>
            <a:r>
              <a:rPr lang="de-DE" sz="2400" dirty="0" err="1"/>
              <a:t>cluster</a:t>
            </a:r>
            <a:r>
              <a:rPr lang="de-DE" sz="2400" dirty="0"/>
              <a:t> </a:t>
            </a:r>
            <a:r>
              <a:rPr lang="de-DE" sz="2400" i="1" dirty="0" err="1"/>
              <a:t>id</a:t>
            </a:r>
            <a:r>
              <a:rPr lang="de-DE" sz="2400" dirty="0"/>
              <a:t>): robust </a:t>
            </a:r>
            <a:r>
              <a:rPr lang="de-DE" sz="2400" dirty="0" err="1"/>
              <a:t>standard</a:t>
            </a:r>
            <a:r>
              <a:rPr lang="de-DE" sz="2400" dirty="0"/>
              <a:t> </a:t>
            </a:r>
            <a:r>
              <a:rPr lang="de-DE" sz="2400" dirty="0" err="1"/>
              <a:t>errors</a:t>
            </a:r>
            <a:r>
              <a:rPr lang="de-DE" sz="2400" dirty="0"/>
              <a:t> </a:t>
            </a:r>
          </a:p>
          <a:p>
            <a:pPr lvl="1"/>
            <a:r>
              <a:rPr lang="de-DE" sz="2400" dirty="0"/>
              <a:t>Command </a:t>
            </a:r>
            <a:r>
              <a:rPr lang="de-DE" sz="2400" dirty="0" err="1"/>
              <a:t>requires</a:t>
            </a:r>
            <a:r>
              <a:rPr lang="de-DE" sz="2400" dirty="0"/>
              <a:t> </a:t>
            </a:r>
            <a:r>
              <a:rPr lang="de-DE" sz="2400" dirty="0" err="1"/>
              <a:t>prior</a:t>
            </a:r>
            <a:r>
              <a:rPr lang="de-DE" sz="2400" dirty="0"/>
              <a:t> </a:t>
            </a:r>
            <a:r>
              <a:rPr lang="de-DE" sz="2400" i="1" dirty="0" err="1"/>
              <a:t>xtset</a:t>
            </a:r>
            <a:r>
              <a:rPr lang="de-DE" sz="2400" i="1" dirty="0"/>
              <a:t>. </a:t>
            </a:r>
            <a:r>
              <a:rPr lang="de-DE" sz="2400" dirty="0"/>
              <a:t>See „</a:t>
            </a:r>
            <a:r>
              <a:rPr lang="de-DE" sz="2400" dirty="0" err="1"/>
              <a:t>Getting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in </a:t>
            </a:r>
            <a:r>
              <a:rPr lang="de-DE" sz="2400" dirty="0" err="1"/>
              <a:t>shape</a:t>
            </a:r>
            <a:r>
              <a:rPr lang="de-DE" sz="2400" dirty="0"/>
              <a:t>“</a:t>
            </a:r>
            <a:endParaRPr lang="en-US" sz="2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FC357E7-FD40-4E9A-8B4D-41B971DF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1DAD975-9C8B-47C0-9B32-4BEAB5A437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3FA791D-CD13-4B9A-951E-D4165C846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712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7688" y="5805264"/>
                <a:ext cx="680856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>
                    <a:solidFill>
                      <a:srgbClr val="FF0000"/>
                    </a:solidFill>
                    <a:latin typeface="+mn-lt"/>
                  </a:rPr>
                  <a:t>sigma_u</a:t>
                </a:r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: standard deviation of the time constant, person-specific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de-DE" sz="1200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en-US" sz="1200" dirty="0" err="1">
                    <a:solidFill>
                      <a:srgbClr val="FF0000"/>
                    </a:solidFill>
                    <a:latin typeface="+mn-lt"/>
                  </a:rPr>
                  <a:t>sigma_e</a:t>
                </a:r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: standard deviation of the time- and person-specific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1200" i="1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rho: fraction of unexplained variance due to differences between units/persons</a:t>
                </a:r>
                <a:br>
                  <a:rPr lang="en-US" sz="1200" dirty="0">
                    <a:solidFill>
                      <a:srgbClr val="FF0000"/>
                    </a:solidFill>
                    <a:latin typeface="+mn-lt"/>
                  </a:rPr>
                </a:br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       (</a:t>
                </a:r>
                <a:r>
                  <a:rPr lang="en-US" sz="1200" dirty="0" err="1">
                    <a:solidFill>
                      <a:srgbClr val="FF0000"/>
                    </a:solidFill>
                    <a:latin typeface="+mn-lt"/>
                  </a:rPr>
                  <a:t>intraclass</a:t>
                </a:r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 correlation coefficient)</a:t>
                </a:r>
              </a:p>
              <a:p>
                <a:endParaRPr lang="en-US" sz="12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8" y="5805264"/>
                <a:ext cx="6808568" cy="1015663"/>
              </a:xfrm>
              <a:prstGeom prst="rect">
                <a:avLst/>
              </a:prstGeom>
              <a:blipFill>
                <a:blip r:embed="rId3"/>
                <a:stretch>
                  <a:fillRect t="-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Interpretation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053"/>
          <a:stretch/>
        </p:blipFill>
        <p:spPr>
          <a:xfrm>
            <a:off x="1331640" y="1268760"/>
            <a:ext cx="6768430" cy="44554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5292080" y="1556793"/>
            <a:ext cx="2708920" cy="57606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92081" y="2171423"/>
            <a:ext cx="2708920" cy="78068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3263" y="1602265"/>
            <a:ext cx="1088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Observations</a:t>
            </a:r>
          </a:p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Persons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8137400" y="5704882"/>
            <a:ext cx="1632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+mn-lt"/>
              </a:rPr>
              <a:t>See Hamilton (2005)</a:t>
            </a:r>
            <a:endParaRPr lang="en-US" sz="1200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259632" y="3212976"/>
            <a:ext cx="2088232" cy="2880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356537" y="5013175"/>
            <a:ext cx="2088232" cy="571653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595315" y="5843382"/>
                <a:ext cx="2952328" cy="4704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1" smtClean="0">
                          <a:latin typeface="Cambria Math" panose="02040503050406030204" pitchFamily="18" charset="0"/>
                        </a:rPr>
                        <m:t>𝑟h𝑜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𝑠𝑖𝑔𝑚𝑎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𝑠𝑖𝑔𝑚𝑎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𝑠𝑖𝑔𝑚𝑎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315" y="5843382"/>
                <a:ext cx="2952328" cy="4704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7689" y="2860889"/>
                <a:ext cx="128884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Correlation </a:t>
                </a:r>
                <a:r>
                  <a:rPr lang="en-US" sz="1200" dirty="0" err="1">
                    <a:solidFill>
                      <a:srgbClr val="FF0000"/>
                    </a:solidFill>
                    <a:latin typeface="+mn-lt"/>
                  </a:rPr>
                  <a:t>regressors</a:t>
                </a:r>
                <a:r>
                  <a:rPr lang="en-US" sz="1200" dirty="0">
                    <a:solidFill>
                      <a:srgbClr val="FF0000"/>
                    </a:solidFill>
                    <a:latin typeface="+mn-lt"/>
                  </a:rPr>
                  <a:t> and time constant, person-specific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de-DE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2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9" y="2860889"/>
                <a:ext cx="1288848" cy="1015663"/>
              </a:xfrm>
              <a:prstGeom prst="rect">
                <a:avLst/>
              </a:prstGeom>
              <a:blipFill>
                <a:blip r:embed="rId6"/>
                <a:stretch>
                  <a:fillRect t="-599" b="-2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 bwMode="auto">
          <a:xfrm>
            <a:off x="1356537" y="4653085"/>
            <a:ext cx="2088232" cy="22285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688" y="4531133"/>
            <a:ext cx="1288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rgbClr val="FF0000"/>
                </a:solidFill>
                <a:latin typeface="+mn-lt"/>
              </a:rPr>
              <a:t>Stata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adds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back a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constant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700733" y="2364663"/>
            <a:ext cx="1440160" cy="20430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85EE3B-91F3-4D9E-81BC-C57F9F53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20" name="Plassholder for dato 19">
            <a:extLst>
              <a:ext uri="{FF2B5EF4-FFF2-40B4-BE49-F238E27FC236}">
                <a16:creationId xmlns:a16="http://schemas.microsoft.com/office/drawing/2014/main" id="{7F86E01F-E88B-481E-AFC9-923244B6BA6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21" name="Plassholder for bunntekst 20">
            <a:extLst>
              <a:ext uri="{FF2B5EF4-FFF2-40B4-BE49-F238E27FC236}">
                <a16:creationId xmlns:a16="http://schemas.microsoft.com/office/drawing/2014/main" id="{C39B6E64-1212-4B46-8DFB-9521C1F814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06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 animBg="1"/>
      <p:bldP spid="8" grpId="0" animBg="1"/>
      <p:bldP spid="3" grpId="0"/>
      <p:bldP spid="10" grpId="0" animBg="1"/>
      <p:bldP spid="11" grpId="0" animBg="1"/>
      <p:bldP spid="13" grpId="0"/>
      <p:bldP spid="14" grpId="0"/>
      <p:bldP spid="16" grpId="0" animBg="1"/>
      <p:bldP spid="17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Interpretation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137400" y="5704882"/>
            <a:ext cx="1632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+mn-lt"/>
              </a:rPr>
              <a:t>See </a:t>
            </a:r>
            <a:r>
              <a:rPr lang="de-DE" sz="1200" dirty="0" err="1">
                <a:latin typeface="+mn-lt"/>
              </a:rPr>
              <a:t>Brüderl</a:t>
            </a:r>
            <a:r>
              <a:rPr lang="de-DE" sz="1200" dirty="0">
                <a:latin typeface="+mn-lt"/>
              </a:rPr>
              <a:t> (2015)</a:t>
            </a:r>
            <a:endParaRPr lang="en-US" sz="1200" dirty="0">
              <a:latin typeface="+mn-lt"/>
            </a:endParaRP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486400"/>
          </a:xfrm>
        </p:spPr>
        <p:txBody>
          <a:bodyPr/>
          <a:lstStyle/>
          <a:p>
            <a:r>
              <a:rPr lang="en-US" sz="2400" dirty="0"/>
              <a:t>Descriptive interpretation</a:t>
            </a:r>
          </a:p>
          <a:p>
            <a:pPr lvl="1"/>
            <a:r>
              <a:rPr lang="en-US" sz="2000" dirty="0"/>
              <a:t>After participating in social activities, respondents‘ depressive symptoms are .92 units lower than before participating in social activities</a:t>
            </a:r>
          </a:p>
          <a:p>
            <a:pPr lvl="1"/>
            <a:r>
              <a:rPr lang="en-US" sz="2000" dirty="0"/>
              <a:t>Always correct</a:t>
            </a:r>
          </a:p>
          <a:p>
            <a:r>
              <a:rPr lang="en-US" sz="2400" dirty="0"/>
              <a:t>Causal interpretation</a:t>
            </a:r>
          </a:p>
          <a:p>
            <a:pPr lvl="1"/>
            <a:r>
              <a:rPr lang="en-US" sz="2000" dirty="0"/>
              <a:t>Participating in social activities reduces respondents‘ depressive symptoms by .92 units</a:t>
            </a:r>
          </a:p>
          <a:p>
            <a:pPr lvl="1"/>
            <a:r>
              <a:rPr lang="en-US" sz="2000" dirty="0"/>
              <a:t>Correct if </a:t>
            </a:r>
            <a:r>
              <a:rPr lang="en-US" sz="2000" dirty="0" err="1"/>
              <a:t>exogeneity</a:t>
            </a:r>
            <a:r>
              <a:rPr lang="en-US" sz="2000" dirty="0"/>
              <a:t> assumption holds</a:t>
            </a:r>
          </a:p>
          <a:p>
            <a:endParaRPr lang="en-US" sz="24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E9E09C9-83E5-4979-8D67-E8A66981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55FE1A6-A1BA-4694-A93F-996B303509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C404D27-9C08-4E8C-9025-38A53403C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21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Effect-estimate: only treated units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1811903"/>
          </a:xfrm>
        </p:spPr>
        <p:txBody>
          <a:bodyPr/>
          <a:lstStyle/>
          <a:p>
            <a:r>
              <a:rPr lang="en-US" sz="2300" dirty="0"/>
              <a:t>Only persons being treated contribute to effect-estimate</a:t>
            </a:r>
          </a:p>
          <a:p>
            <a:pPr lvl="1"/>
            <a:r>
              <a:rPr lang="en-US" sz="2000" dirty="0"/>
              <a:t>M1: FE with 2 treated persons, 2 non-treated persons</a:t>
            </a:r>
          </a:p>
          <a:p>
            <a:pPr lvl="1"/>
            <a:r>
              <a:rPr lang="en-US" sz="2000" dirty="0"/>
              <a:t>M2: FE with 2 treated persons</a:t>
            </a:r>
          </a:p>
          <a:p>
            <a:pPr lvl="1"/>
            <a:r>
              <a:rPr lang="en-US" sz="2000" dirty="0"/>
              <a:t>M3: pooled OLS with 2 treated and 2 non-treated persons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4935147"/>
            <a:ext cx="2299046" cy="15292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292EDA-5927-455A-B5A4-9040E2E0E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7212715F-82E2-42B5-A39F-9C5FDB20B83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0F33953C-454F-4B1F-A032-6BBE966AD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822835F-F79E-407A-9ADF-DEEE57079D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1"/>
          <a:stretch/>
        </p:blipFill>
        <p:spPr>
          <a:xfrm>
            <a:off x="755576" y="3238242"/>
            <a:ext cx="5688632" cy="30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5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Maturation and period effects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042328"/>
              </p:ext>
            </p:extLst>
          </p:nvPr>
        </p:nvGraphicFramePr>
        <p:xfrm>
          <a:off x="685800" y="1066800"/>
          <a:ext cx="7772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FCC93167-06FB-424C-B3D7-ABF247853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4E635609-93C5-4071-AF33-C85082A286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09B4F833-A0F0-4E58-8C4E-BCE5CA0B9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7240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Maturation and period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Coefficients will be biased by </a:t>
            </a:r>
          </a:p>
          <a:p>
            <a:pPr lvl="1"/>
            <a:r>
              <a:rPr lang="en-US" sz="2000" dirty="0"/>
              <a:t>Time trends</a:t>
            </a:r>
          </a:p>
          <a:p>
            <a:pPr lvl="1"/>
            <a:r>
              <a:rPr lang="en-US" sz="2000" dirty="0"/>
              <a:t>Age effects</a:t>
            </a:r>
          </a:p>
          <a:p>
            <a:pPr lvl="1"/>
            <a:r>
              <a:rPr lang="en-US" sz="2000" dirty="0"/>
              <a:t>Period effects</a:t>
            </a:r>
          </a:p>
          <a:p>
            <a:r>
              <a:rPr lang="en-US" sz="2400" dirty="0"/>
              <a:t>Wrongly attribute temporal effect to treatment</a:t>
            </a:r>
          </a:p>
          <a:p>
            <a:r>
              <a:rPr lang="en-US" sz="2400" dirty="0"/>
              <a:t>Always include time and control group in the model!</a:t>
            </a:r>
          </a:p>
          <a:p>
            <a:pPr lvl="1"/>
            <a:r>
              <a:rPr lang="en-US" sz="2000" dirty="0"/>
              <a:t>Control group: „at risk“ but not treated</a:t>
            </a:r>
          </a:p>
          <a:p>
            <a:pPr lvl="1"/>
            <a:r>
              <a:rPr lang="en-US" sz="2000" dirty="0"/>
              <a:t>Assumption: Parallel trends in treatment and control</a:t>
            </a:r>
          </a:p>
          <a:p>
            <a:pPr lvl="1"/>
            <a:r>
              <a:rPr lang="en-US" sz="2000" dirty="0"/>
              <a:t>If different trends: biased estimates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C4EEFDB-2F50-48CD-A47B-E6FF72373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11D194FC-4278-43B0-98E2-38B7FD6BDC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1C47FF9A-BDBC-48B5-8035-EDFC3B1ACE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69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Maturation and period effects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14400"/>
            <a:ext cx="4611232" cy="5538936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148064" y="2636912"/>
            <a:ext cx="3846968" cy="1138064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M1: </a:t>
            </a:r>
            <a:r>
              <a:rPr lang="en-US" sz="1400" dirty="0" err="1"/>
              <a:t>xtreg</a:t>
            </a:r>
            <a:r>
              <a:rPr lang="en-US" sz="1400" dirty="0"/>
              <a:t> </a:t>
            </a:r>
            <a:r>
              <a:rPr lang="en-US" sz="1400" dirty="0" err="1"/>
              <a:t>depr</a:t>
            </a:r>
            <a:r>
              <a:rPr lang="en-US" sz="1400" dirty="0"/>
              <a:t> social, </a:t>
            </a:r>
            <a:r>
              <a:rPr lang="en-US" sz="1400" dirty="0" err="1"/>
              <a:t>fe</a:t>
            </a:r>
            <a:r>
              <a:rPr lang="en-US" sz="1400" dirty="0"/>
              <a:t> </a:t>
            </a:r>
            <a:r>
              <a:rPr lang="en-US" sz="1400" dirty="0" err="1"/>
              <a:t>vce</a:t>
            </a:r>
            <a:r>
              <a:rPr lang="en-US" sz="1400" dirty="0"/>
              <a:t>(cluster id)</a:t>
            </a:r>
          </a:p>
          <a:p>
            <a:pPr marL="0" indent="0">
              <a:buNone/>
            </a:pPr>
            <a:r>
              <a:rPr lang="en-US" sz="1400" dirty="0"/>
              <a:t>M2: </a:t>
            </a:r>
            <a:r>
              <a:rPr lang="en-US" sz="1400" dirty="0" err="1"/>
              <a:t>xtreg</a:t>
            </a:r>
            <a:r>
              <a:rPr lang="en-US" sz="1400" dirty="0"/>
              <a:t> </a:t>
            </a:r>
            <a:r>
              <a:rPr lang="en-US" sz="1400" dirty="0" err="1"/>
              <a:t>depr</a:t>
            </a:r>
            <a:r>
              <a:rPr lang="en-US" sz="1400" dirty="0"/>
              <a:t> social wave, </a:t>
            </a:r>
            <a:r>
              <a:rPr lang="en-US" sz="1400" dirty="0" err="1"/>
              <a:t>fe</a:t>
            </a:r>
            <a:r>
              <a:rPr lang="en-US" sz="1400" dirty="0"/>
              <a:t> </a:t>
            </a:r>
            <a:r>
              <a:rPr lang="en-US" sz="1400" dirty="0" err="1"/>
              <a:t>vce</a:t>
            </a:r>
            <a:r>
              <a:rPr lang="en-US" sz="1400" dirty="0"/>
              <a:t>(cluster id)</a:t>
            </a:r>
          </a:p>
          <a:p>
            <a:pPr marL="0" indent="0">
              <a:buNone/>
            </a:pPr>
            <a:r>
              <a:rPr lang="en-US" sz="1400" dirty="0"/>
              <a:t>M3: </a:t>
            </a:r>
            <a:r>
              <a:rPr lang="en-US" sz="1400" dirty="0" err="1"/>
              <a:t>xtreg</a:t>
            </a:r>
            <a:r>
              <a:rPr lang="en-US" sz="1400" dirty="0"/>
              <a:t> </a:t>
            </a:r>
            <a:r>
              <a:rPr lang="en-US" sz="1400" dirty="0" err="1"/>
              <a:t>depr</a:t>
            </a:r>
            <a:r>
              <a:rPr lang="en-US" sz="1400" dirty="0"/>
              <a:t> social </a:t>
            </a:r>
            <a:r>
              <a:rPr lang="en-US" sz="1400" dirty="0" err="1"/>
              <a:t>i.wave</a:t>
            </a:r>
            <a:r>
              <a:rPr lang="en-US" sz="1400" dirty="0"/>
              <a:t>, </a:t>
            </a:r>
            <a:r>
              <a:rPr lang="en-US" sz="1400" dirty="0" err="1"/>
              <a:t>fe</a:t>
            </a:r>
            <a:r>
              <a:rPr lang="en-US" sz="1400" dirty="0"/>
              <a:t> </a:t>
            </a:r>
            <a:r>
              <a:rPr lang="en-US" sz="1400" dirty="0" err="1"/>
              <a:t>vce</a:t>
            </a:r>
            <a:r>
              <a:rPr lang="en-US" sz="1400" dirty="0"/>
              <a:t>(cluster id)</a:t>
            </a:r>
          </a:p>
          <a:p>
            <a:endParaRPr lang="en-US" sz="20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51520" y="1532384"/>
            <a:ext cx="4755248" cy="45645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6768" y="1601678"/>
            <a:ext cx="3741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FF0000"/>
                </a:solidFill>
                <a:latin typeface="+mn-lt"/>
              </a:rPr>
              <a:t>Accounting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for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time: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smaller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coefficient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for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treatment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045" y="4454242"/>
            <a:ext cx="2796555" cy="1886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011B6C-BE23-4EC5-AAFD-D443ADBF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9C7D431C-59CE-4DC7-8DDB-26554A1629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4EB3284-26FF-43B2-9759-2EE29A358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70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constant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Main effects of time-constant variables cannot be estimated by FE-model</a:t>
                </a:r>
              </a:p>
              <a:p>
                <a:pPr lvl="1"/>
                <a:r>
                  <a:rPr lang="en-US" sz="2000" dirty="0"/>
                  <a:t>Not necessary, as confounding is </a:t>
                </a:r>
                <a:r>
                  <a:rPr lang="en-US" sz="2000" dirty="0" err="1"/>
                  <a:t>whiped</a:t>
                </a:r>
                <a:r>
                  <a:rPr lang="en-US" sz="2000" dirty="0"/>
                  <a:t> out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Not logical to assume that a time constant variable </a:t>
                </a:r>
                <a:r>
                  <a:rPr lang="en-US" sz="2000" i="1" dirty="0"/>
                  <a:t>causes a change </a:t>
                </a:r>
                <a:r>
                  <a:rPr lang="en-US" sz="2000" dirty="0"/>
                  <a:t>in the outcome</a:t>
                </a:r>
              </a:p>
              <a:p>
                <a:r>
                  <a:rPr lang="en-US" sz="2400" dirty="0"/>
                  <a:t>Possible: Interaction time-constant with time-varying variables</a:t>
                </a:r>
              </a:p>
              <a:p>
                <a:pPr lvl="1"/>
                <a:r>
                  <a:rPr lang="en-US" sz="2000" dirty="0"/>
                  <a:t>Does the effect of a time-varying variable </a:t>
                </a:r>
                <a:r>
                  <a:rPr lang="en-US" sz="2000" i="1" dirty="0"/>
                  <a:t>differ </a:t>
                </a:r>
                <a:r>
                  <a:rPr lang="en-US" sz="2000" dirty="0"/>
                  <a:t>between different groups?</a:t>
                </a:r>
              </a:p>
              <a:p>
                <a:pPr lvl="1"/>
                <a:r>
                  <a:rPr lang="en-US" sz="2000" dirty="0"/>
                  <a:t>See „A real world example“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98" t="-778" r="-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3493F15-5F68-43A8-B0AB-92824928C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A4CA68C7-C545-4E3D-B13A-5043FBF5983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F92BE192-EB72-4ABE-ABCF-70A7D34312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171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Include </a:t>
            </a:r>
            <a:r>
              <a:rPr lang="en-US" sz="2400" b="1" dirty="0"/>
              <a:t>only</a:t>
            </a:r>
            <a:r>
              <a:rPr lang="en-US" sz="2400" dirty="0"/>
              <a:t> persons who can </a:t>
            </a:r>
            <a:r>
              <a:rPr lang="en-US" sz="2400" b="1" dirty="0"/>
              <a:t>potentially</a:t>
            </a:r>
            <a:r>
              <a:rPr lang="en-US" sz="2400" dirty="0"/>
              <a:t> change from the state of not being treated to the state of being treated</a:t>
            </a:r>
          </a:p>
          <a:p>
            <a:pPr lvl="1"/>
            <a:r>
              <a:rPr lang="en-US" sz="2000" dirty="0"/>
              <a:t>In example: those not participating in social activities (yet)</a:t>
            </a:r>
          </a:p>
          <a:p>
            <a:pPr lvl="1"/>
            <a:r>
              <a:rPr lang="en-US" sz="2000" dirty="0"/>
              <a:t>When studying effects of marriage: those not (yet) married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4C7F794-D69F-4359-ACDC-0DCB5989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5D8509-FC6C-4F6C-8E80-49DBD85DC38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295A2A30-D014-4324-A747-44675F4E4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455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400" dirty="0"/>
              <a:t>Think carefully how to handle persons that change to yet another state than treated later on</a:t>
            </a:r>
          </a:p>
          <a:p>
            <a:pPr lvl="1"/>
            <a:r>
              <a:rPr lang="en-US" sz="2000" dirty="0"/>
              <a:t>In studies of marriage effects:</a:t>
            </a:r>
            <a:br>
              <a:rPr lang="en-US" sz="2000" dirty="0"/>
            </a:br>
            <a:r>
              <a:rPr lang="en-US" sz="2000" dirty="0"/>
              <a:t>never married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married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</a:t>
            </a:r>
            <a:r>
              <a:rPr lang="en-US" sz="2000" b="1" dirty="0"/>
              <a:t>divorce</a:t>
            </a:r>
          </a:p>
          <a:p>
            <a:pPr lvl="1"/>
            <a:r>
              <a:rPr lang="en-US" sz="2000" dirty="0"/>
              <a:t>Keep?</a:t>
            </a:r>
          </a:p>
          <a:p>
            <a:pPr lvl="1"/>
            <a:r>
              <a:rPr lang="en-US" sz="2000" dirty="0"/>
              <a:t>Exclude the person completely?</a:t>
            </a:r>
          </a:p>
          <a:p>
            <a:pPr lvl="1"/>
            <a:r>
              <a:rPr lang="en-US" sz="2000" dirty="0"/>
              <a:t>Exclude only time points (“observations”) while divorced, but keep while never married and married?</a:t>
            </a:r>
          </a:p>
          <a:p>
            <a:pPr lvl="1"/>
            <a:r>
              <a:rPr lang="en-US" sz="2000" dirty="0"/>
              <a:t>(substantial considerations)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BB6B40C-F72D-4BCC-802F-5D05FE86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5AA586DA-02D5-4F7B-AE2D-119AB3D908B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9B74C68-69FC-47C4-8013-F8441D10D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45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400" dirty="0"/>
              <a:t>Exclude persons with only one observation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2000" dirty="0"/>
              <a:t>They cannot provide a within estimation</a:t>
            </a:r>
          </a:p>
          <a:p>
            <a:pPr lvl="1">
              <a:buFont typeface="Arial" panose="020B0604020202020204" pitchFamily="34" charset="0"/>
              <a:buChar char="–"/>
            </a:pPr>
            <a:endParaRPr lang="en-US" sz="2000" dirty="0"/>
          </a:p>
          <a:p>
            <a:pPr marL="514350" indent="-514350">
              <a:buFont typeface="+mj-lt"/>
              <a:buAutoNum type="arabicPeriod" startAt="4"/>
            </a:pPr>
            <a:r>
              <a:rPr lang="en-US" sz="2400" dirty="0"/>
              <a:t>Consider including a control group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2000" dirty="0"/>
              <a:t>Those that are “at risk” / not treated 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2000" dirty="0"/>
              <a:t>AND will not be treated during the observation period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sz="2000" dirty="0"/>
              <a:t>Allows controlling for time/age</a:t>
            </a:r>
            <a:endParaRPr lang="en-US" sz="24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14A3BC-F85A-4123-8725-EC0BA4FD6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E97CF4AC-BE44-4138-819D-0A604439547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4F00FB38-9080-47D2-AE1B-E475BAD5A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044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not solved by FE-models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Endogeneity</a:t>
            </a:r>
            <a:endParaRPr lang="en-US" sz="2400" dirty="0"/>
          </a:p>
          <a:p>
            <a:pPr lvl="1"/>
            <a:r>
              <a:rPr lang="en-US" sz="2000" dirty="0"/>
              <a:t>reversed causality</a:t>
            </a:r>
          </a:p>
          <a:p>
            <a:pPr lvl="1"/>
            <a:r>
              <a:rPr lang="en-US" sz="2000" dirty="0"/>
              <a:t>time-varying confounders</a:t>
            </a:r>
          </a:p>
          <a:p>
            <a:pPr lvl="1"/>
            <a:r>
              <a:rPr lang="en-US" sz="2000" dirty="0"/>
              <a:t>…</a:t>
            </a:r>
          </a:p>
          <a:p>
            <a:r>
              <a:rPr lang="en-US" sz="2400" dirty="0"/>
              <a:t>Panel attrition associated with time-variant factors</a:t>
            </a:r>
          </a:p>
          <a:p>
            <a:r>
              <a:rPr lang="en-US" sz="2400" dirty="0"/>
              <a:t>Selection into treatment</a:t>
            </a:r>
          </a:p>
          <a:p>
            <a:pPr lvl="1"/>
            <a:r>
              <a:rPr lang="en-US" sz="2000" dirty="0"/>
              <a:t>Treatment effect on the treated </a:t>
            </a:r>
          </a:p>
          <a:p>
            <a:pPr lvl="1"/>
            <a:endParaRPr lang="en-US" sz="2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26643D7-90FF-43F3-9305-3E9C37D6C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D20FF4D9-5205-4415-8DDC-ACD2C054E5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D61904B3-607E-4B17-A53A-B95993A71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566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D123864D-0F0C-4165-9AA1-BAF06117F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Getting the data in shape</a:t>
            </a:r>
            <a:endParaRPr lang="nb-NO" sz="3600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F1CA0C5-D836-4D73-88AD-381BA485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BF627-3FC8-45A0-BAD1-B86F1E9630A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12FB3F1-2E06-44D5-B617-5384EEA72E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9B82756-5EE8-4731-AB55-C4298998C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523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Data </a:t>
            </a:r>
            <a:r>
              <a:rPr lang="de-DE" dirty="0" err="1"/>
              <a:t>format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53" y="1179004"/>
            <a:ext cx="3602060" cy="5374196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0" y="1179004"/>
            <a:ext cx="4038600" cy="5374196"/>
          </a:xfrm>
        </p:spPr>
        <p:txBody>
          <a:bodyPr/>
          <a:lstStyle/>
          <a:p>
            <a:r>
              <a:rPr lang="en-US" sz="2400" i="1" dirty="0"/>
              <a:t>Long</a:t>
            </a:r>
            <a:r>
              <a:rPr lang="en-US" sz="2400" dirty="0"/>
              <a:t> data format</a:t>
            </a:r>
          </a:p>
          <a:p>
            <a:pPr lvl="1"/>
            <a:r>
              <a:rPr lang="en-US" sz="2000" dirty="0"/>
              <a:t>Multiple lines per person</a:t>
            </a:r>
          </a:p>
          <a:p>
            <a:pPr lvl="1"/>
            <a:r>
              <a:rPr lang="en-US" sz="2000" dirty="0"/>
              <a:t>Each line = 1 time point</a:t>
            </a:r>
          </a:p>
          <a:p>
            <a:r>
              <a:rPr lang="en-US" sz="2400" dirty="0" err="1"/>
              <a:t>xtsetting</a:t>
            </a:r>
            <a:r>
              <a:rPr lang="en-US" sz="2400" dirty="0"/>
              <a:t> long data</a:t>
            </a:r>
          </a:p>
          <a:p>
            <a:pPr lvl="1"/>
            <a:r>
              <a:rPr lang="en-US" sz="2000" i="1" dirty="0" err="1"/>
              <a:t>xtreg</a:t>
            </a:r>
            <a:r>
              <a:rPr lang="en-US" sz="2000" i="1" dirty="0"/>
              <a:t>, </a:t>
            </a:r>
            <a:r>
              <a:rPr lang="en-US" sz="2000" i="1" dirty="0" err="1"/>
              <a:t>fe</a:t>
            </a:r>
            <a:r>
              <a:rPr lang="en-US" sz="2000" i="1" dirty="0"/>
              <a:t> </a:t>
            </a:r>
            <a:r>
              <a:rPr lang="en-US" sz="2000" dirty="0"/>
              <a:t>requires</a:t>
            </a:r>
            <a:r>
              <a:rPr lang="en-US" sz="2000" i="1" dirty="0"/>
              <a:t> </a:t>
            </a:r>
            <a:r>
              <a:rPr lang="en-US" sz="2000" i="1" dirty="0" err="1"/>
              <a:t>xtset</a:t>
            </a:r>
            <a:endParaRPr lang="en-US" sz="2000" i="1" dirty="0"/>
          </a:p>
          <a:p>
            <a:pPr lvl="1"/>
            <a:r>
              <a:rPr lang="en-US" sz="2000" dirty="0" err="1"/>
              <a:t>xtset</a:t>
            </a:r>
            <a:r>
              <a:rPr lang="en-US" sz="2000" dirty="0"/>
              <a:t> </a:t>
            </a:r>
            <a:r>
              <a:rPr lang="en-US" sz="2000" i="1" dirty="0" err="1"/>
              <a:t>panelvar</a:t>
            </a:r>
            <a:r>
              <a:rPr lang="en-US" sz="2000" i="1" dirty="0"/>
              <a:t> </a:t>
            </a:r>
            <a:r>
              <a:rPr lang="en-US" sz="2000" i="1" dirty="0" err="1"/>
              <a:t>timevar</a:t>
            </a:r>
            <a:r>
              <a:rPr lang="en-US" sz="2000" i="1" dirty="0"/>
              <a:t> </a:t>
            </a:r>
            <a:br>
              <a:rPr lang="en-US" sz="2000" dirty="0"/>
            </a:br>
            <a:r>
              <a:rPr lang="en-US" sz="2000" dirty="0"/>
              <a:t>[, options]</a:t>
            </a:r>
          </a:p>
          <a:p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840450"/>
            <a:ext cx="9701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+mn-lt"/>
              </a:rPr>
              <a:t>panelvar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7721" y="840450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+mn-lt"/>
              </a:rPr>
              <a:t>timevar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136" y="4869160"/>
            <a:ext cx="4270827" cy="864040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DF45798-FBB4-4E2B-B1C6-AD589FD68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35196101-0E95-466E-8940-8B7400A837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B163C4D6-4D83-4FA4-856A-2484E504C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30247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008140"/>
          </a:xfrm>
        </p:spPr>
        <p:txBody>
          <a:bodyPr/>
          <a:lstStyle/>
          <a:p>
            <a:r>
              <a:rPr lang="en-US" dirty="0"/>
              <a:t>Digression: </a:t>
            </a:r>
            <a:br>
              <a:rPr lang="en-US" dirty="0"/>
            </a:br>
            <a:r>
              <a:rPr lang="en-US" dirty="0"/>
              <a:t>Transforming wide to long format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502" y="2636912"/>
            <a:ext cx="2509698" cy="37444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82" y="1484784"/>
            <a:ext cx="7791514" cy="8640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r="67702"/>
          <a:stretch/>
        </p:blipFill>
        <p:spPr>
          <a:xfrm>
            <a:off x="611560" y="3284984"/>
            <a:ext cx="5056420" cy="2304256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 bwMode="auto">
          <a:xfrm rot="2113669">
            <a:off x="5109656" y="2545758"/>
            <a:ext cx="783738" cy="43989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11560" y="3266878"/>
            <a:ext cx="936104" cy="21602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27CC416-3C65-49F8-840F-785E1227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A708BB6F-7094-4006-931E-6B4D443A7D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B288FD6C-5334-46BA-9BD4-23AE25C3F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541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</a:t>
            </a:r>
            <a:r>
              <a:rPr lang="en-US" dirty="0" err="1"/>
              <a:t>xtset</a:t>
            </a:r>
            <a:r>
              <a:rPr lang="en-US" dirty="0"/>
              <a:t>-data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Describe transitions between statuses:</a:t>
            </a:r>
            <a:br>
              <a:rPr lang="en-US" sz="2400" dirty="0"/>
            </a:br>
            <a:r>
              <a:rPr lang="en-US" sz="2400" dirty="0" err="1"/>
              <a:t>xttrans</a:t>
            </a:r>
            <a:r>
              <a:rPr lang="en-US" sz="2400" dirty="0"/>
              <a:t> </a:t>
            </a:r>
            <a:r>
              <a:rPr lang="en-US" sz="2400" i="1" dirty="0" err="1"/>
              <a:t>varname</a:t>
            </a:r>
            <a:r>
              <a:rPr lang="en-US" sz="2400" i="1" dirty="0"/>
              <a:t> </a:t>
            </a:r>
            <a:r>
              <a:rPr lang="en-US" sz="2400" dirty="0"/>
              <a:t>[, </a:t>
            </a:r>
            <a:r>
              <a:rPr lang="en-US" sz="2400" dirty="0" err="1"/>
              <a:t>freq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636912"/>
            <a:ext cx="5029200" cy="29813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2622104" y="2664071"/>
            <a:ext cx="576064" cy="20697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1610" y="2618401"/>
            <a:ext cx="3756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err="1">
                <a:solidFill>
                  <a:srgbClr val="FF0000"/>
                </a:solidFill>
                <a:latin typeface="+mn-lt"/>
              </a:rPr>
              <a:t>freq</a:t>
            </a:r>
            <a:r>
              <a:rPr lang="en-US" sz="1200" dirty="0">
                <a:solidFill>
                  <a:srgbClr val="FF0000"/>
                </a:solidFill>
                <a:latin typeface="+mn-lt"/>
              </a:rPr>
              <a:t>-option gives numbers in addition to percentages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354" y="4725144"/>
            <a:ext cx="2299046" cy="15292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80BCB4-9860-422A-B656-426663D38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247E64BF-193E-4F1E-A910-EE5D076CB9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557690FF-8E7E-4C42-9B90-BB5356F9D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928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</a:t>
            </a:r>
            <a:r>
              <a:rPr lang="en-US" dirty="0" err="1"/>
              <a:t>xtset</a:t>
            </a:r>
            <a:r>
              <a:rPr lang="en-US" dirty="0"/>
              <a:t>-data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400" dirty="0" err="1"/>
              <a:t>Describe</a:t>
            </a:r>
            <a:r>
              <a:rPr lang="de-DE" sz="2400" dirty="0"/>
              <a:t> variables: </a:t>
            </a:r>
            <a:r>
              <a:rPr lang="de-DE" sz="2400" dirty="0" err="1"/>
              <a:t>xtsum</a:t>
            </a:r>
            <a:r>
              <a:rPr lang="de-DE" sz="2400" dirty="0"/>
              <a:t> </a:t>
            </a:r>
            <a:r>
              <a:rPr lang="de-DE" sz="2400" i="1" dirty="0" err="1"/>
              <a:t>varlist</a:t>
            </a:r>
            <a:endParaRPr lang="en-US" sz="24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352" y="1988841"/>
            <a:ext cx="7424291" cy="37541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2206111" y="3118228"/>
            <a:ext cx="4958177" cy="1996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357" y="2987240"/>
            <a:ext cx="1394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Varies only</a:t>
            </a:r>
            <a:br>
              <a:rPr lang="en-US" sz="1200" dirty="0">
                <a:solidFill>
                  <a:srgbClr val="FF0000"/>
                </a:solidFill>
                <a:latin typeface="+mn-lt"/>
              </a:rPr>
            </a:br>
            <a:r>
              <a:rPr lang="en-US" sz="1200" dirty="0">
                <a:solidFill>
                  <a:srgbClr val="FF0000"/>
                </a:solidFill>
                <a:latin typeface="+mn-lt"/>
              </a:rPr>
              <a:t>between persons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206111" y="3681236"/>
            <a:ext cx="4958177" cy="1996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04789" y="5436540"/>
            <a:ext cx="2943275" cy="196764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6357" y="5304089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“Enough” within-</a:t>
            </a:r>
          </a:p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variation in treatment?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388" y="3550248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Varies only</a:t>
            </a:r>
            <a:br>
              <a:rPr lang="en-US" sz="1200" dirty="0">
                <a:solidFill>
                  <a:srgbClr val="FF0000"/>
                </a:solidFill>
                <a:latin typeface="+mn-lt"/>
              </a:rPr>
            </a:br>
            <a:r>
              <a:rPr lang="en-US" sz="1200" dirty="0">
                <a:solidFill>
                  <a:srgbClr val="FF0000"/>
                </a:solidFill>
                <a:latin typeface="+mn-lt"/>
              </a:rPr>
              <a:t>within persons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3291C4-8A88-4EDD-B9E4-BD1B414F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AB7ADD98-BD79-46ED-AFD2-4F41AD58487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86D9A75C-F37E-4191-8ADC-AF53F4EF3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1AD297-2232-4A20-BA6D-9705B2863993}"/>
              </a:ext>
            </a:extLst>
          </p:cNvPr>
          <p:cNvSpPr txBox="1"/>
          <p:nvPr/>
        </p:nvSpPr>
        <p:spPr>
          <a:xfrm>
            <a:off x="647700" y="6200304"/>
            <a:ext cx="5671745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>
                <a:solidFill>
                  <a:srgbClr val="154987"/>
                </a:solidFill>
                <a:latin typeface="+mn-lt"/>
              </a:rPr>
              <a:t>More info </a:t>
            </a:r>
            <a:r>
              <a:rPr lang="nb-NO" sz="1100" dirty="0" err="1">
                <a:solidFill>
                  <a:srgbClr val="154987"/>
                </a:solidFill>
                <a:latin typeface="+mn-lt"/>
              </a:rPr>
              <a:t>about</a:t>
            </a:r>
            <a:r>
              <a:rPr lang="nb-NO" sz="1100" dirty="0">
                <a:solidFill>
                  <a:srgbClr val="154987"/>
                </a:solidFill>
                <a:latin typeface="+mn-lt"/>
              </a:rPr>
              <a:t> </a:t>
            </a:r>
            <a:r>
              <a:rPr lang="nb-NO" sz="1100" dirty="0" err="1">
                <a:solidFill>
                  <a:srgbClr val="154987"/>
                </a:solidFill>
                <a:latin typeface="+mn-lt"/>
              </a:rPr>
              <a:t>xtsum</a:t>
            </a:r>
            <a:r>
              <a:rPr lang="nb-NO" sz="1100" dirty="0">
                <a:solidFill>
                  <a:srgbClr val="154987"/>
                </a:solidFill>
                <a:latin typeface="+mn-lt"/>
              </a:rPr>
              <a:t> and </a:t>
            </a:r>
            <a:r>
              <a:rPr lang="nb-NO" sz="1100" dirty="0" err="1">
                <a:solidFill>
                  <a:srgbClr val="154987"/>
                </a:solidFill>
                <a:latin typeface="+mn-lt"/>
              </a:rPr>
              <a:t>its</a:t>
            </a:r>
            <a:r>
              <a:rPr lang="nb-NO" sz="1100" dirty="0">
                <a:solidFill>
                  <a:srgbClr val="154987"/>
                </a:solidFill>
                <a:latin typeface="+mn-lt"/>
              </a:rPr>
              <a:t> </a:t>
            </a:r>
            <a:r>
              <a:rPr lang="nb-NO" sz="1100" dirty="0" err="1">
                <a:solidFill>
                  <a:srgbClr val="154987"/>
                </a:solidFill>
                <a:latin typeface="+mn-lt"/>
              </a:rPr>
              <a:t>interpretation</a:t>
            </a:r>
            <a:r>
              <a:rPr lang="nb-NO" sz="1100" dirty="0">
                <a:solidFill>
                  <a:srgbClr val="154987"/>
                </a:solidFill>
                <a:latin typeface="+mn-lt"/>
              </a:rPr>
              <a:t>: </a:t>
            </a:r>
            <a:r>
              <a:rPr lang="nb-NO" sz="1100" dirty="0">
                <a:solidFill>
                  <a:srgbClr val="154987"/>
                </a:solidFill>
                <a:latin typeface="+mn-lt"/>
                <a:hlinkClick r:id="rId4"/>
              </a:rPr>
              <a:t>https://www.stata.com/manuals/xtxtsum.pdf</a:t>
            </a:r>
            <a:r>
              <a:rPr lang="nb-NO" sz="1100" dirty="0">
                <a:solidFill>
                  <a:srgbClr val="154987"/>
                </a:solidFill>
                <a:latin typeface="+mn-lt"/>
              </a:rPr>
              <a:t> </a:t>
            </a:r>
          </a:p>
          <a:p>
            <a:pPr algn="l"/>
            <a:endParaRPr lang="nb-NO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2212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</a:t>
            </a:r>
            <a:r>
              <a:rPr lang="en-US" dirty="0" err="1"/>
              <a:t>xtset</a:t>
            </a:r>
            <a:r>
              <a:rPr lang="en-US" dirty="0"/>
              <a:t>-data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Tabulate variables: </a:t>
            </a:r>
            <a:r>
              <a:rPr lang="en-US" sz="2400" dirty="0" err="1"/>
              <a:t>xttab</a:t>
            </a:r>
            <a:r>
              <a:rPr lang="en-US" sz="2400" dirty="0"/>
              <a:t> </a:t>
            </a:r>
            <a:r>
              <a:rPr lang="en-US" sz="2400" i="1" dirty="0" err="1"/>
              <a:t>varlist</a:t>
            </a:r>
            <a:endParaRPr lang="en-US" sz="2400" i="1" dirty="0"/>
          </a:p>
          <a:p>
            <a:endParaRPr lang="de-DE" sz="2400" i="1" dirty="0"/>
          </a:p>
          <a:p>
            <a:endParaRPr lang="de-DE" sz="2400" i="1" dirty="0"/>
          </a:p>
          <a:p>
            <a:endParaRPr lang="de-DE" sz="2400" i="1" dirty="0"/>
          </a:p>
          <a:p>
            <a:endParaRPr lang="de-DE" sz="2400" i="1" dirty="0"/>
          </a:p>
          <a:p>
            <a:endParaRPr lang="de-DE" sz="2400" i="1" dirty="0"/>
          </a:p>
          <a:p>
            <a:endParaRPr lang="de-DE" sz="2400" i="1" dirty="0"/>
          </a:p>
          <a:p>
            <a:r>
              <a:rPr lang="en-US" sz="2400" dirty="0"/>
              <a:t>Also: distinct-command</a:t>
            </a:r>
            <a:br>
              <a:rPr lang="en-US" sz="2400" dirty="0"/>
            </a:br>
            <a:r>
              <a:rPr lang="en-US" sz="2400" dirty="0"/>
              <a:t>to identify IDs with </a:t>
            </a:r>
            <a:br>
              <a:rPr lang="en-US" sz="2400" dirty="0"/>
            </a:br>
            <a:r>
              <a:rPr lang="en-US" sz="2400" dirty="0"/>
              <a:t>certain features</a:t>
            </a:r>
          </a:p>
          <a:p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1772816"/>
            <a:ext cx="6867525" cy="22193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auto">
          <a:xfrm>
            <a:off x="2357859" y="2089975"/>
            <a:ext cx="2016224" cy="19442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499992" y="2090391"/>
            <a:ext cx="2016224" cy="19442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4697" y="4075183"/>
            <a:ext cx="2042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Observation/</a:t>
            </a:r>
            <a:r>
              <a:rPr lang="en-US" sz="1200" dirty="0" err="1">
                <a:solidFill>
                  <a:srgbClr val="FF0000"/>
                </a:solidFill>
                <a:latin typeface="+mn-lt"/>
              </a:rPr>
              <a:t>timepoint</a:t>
            </a:r>
            <a:r>
              <a:rPr lang="en-US" sz="1200" dirty="0">
                <a:solidFill>
                  <a:srgbClr val="FF0000"/>
                </a:solidFill>
                <a:latin typeface="+mn-lt"/>
              </a:rPr>
              <a:t>-level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1094" y="4075183"/>
            <a:ext cx="13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Unit/person-level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790" y="4874020"/>
            <a:ext cx="3162300" cy="1552575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61F370-A68B-40F0-9CE6-AA0C5E30C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DCD3B75E-E9FD-4089-886C-90F9CD34AB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7959472D-ABBD-41A6-9EEE-B671C4DB79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078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</a:t>
            </a:r>
            <a:r>
              <a:rPr lang="en-US" dirty="0" err="1"/>
              <a:t>xtset</a:t>
            </a:r>
            <a:r>
              <a:rPr lang="en-US" dirty="0"/>
              <a:t>-data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655094"/>
            <a:ext cx="7772400" cy="1726234"/>
          </a:xfrm>
        </p:spPr>
        <p:txBody>
          <a:bodyPr/>
          <a:lstStyle/>
          <a:p>
            <a:r>
              <a:rPr lang="en-US" sz="2400" dirty="0"/>
              <a:t>Useful for patterns of </a:t>
            </a:r>
            <a:r>
              <a:rPr lang="en-US" sz="2400" dirty="0" err="1"/>
              <a:t>missingness</a:t>
            </a:r>
            <a:r>
              <a:rPr lang="en-US" sz="2400" dirty="0"/>
              <a:t>: </a:t>
            </a:r>
            <a:br>
              <a:rPr lang="en-US" sz="2400" dirty="0"/>
            </a:br>
            <a:r>
              <a:rPr lang="en-US" sz="2400" dirty="0" err="1"/>
              <a:t>xtdescribe</a:t>
            </a:r>
            <a:r>
              <a:rPr lang="en-US" sz="2400" dirty="0"/>
              <a:t> [, width(#) patterns(#)]</a:t>
            </a:r>
          </a:p>
          <a:p>
            <a:pPr lvl="1"/>
            <a:r>
              <a:rPr lang="en-US" sz="2000" b="1" dirty="0"/>
              <a:t>Width</a:t>
            </a:r>
            <a:r>
              <a:rPr lang="en-US" sz="2000" dirty="0"/>
              <a:t> of participation patterns (default: 100)</a:t>
            </a:r>
          </a:p>
          <a:p>
            <a:pPr lvl="1"/>
            <a:r>
              <a:rPr lang="en-US" sz="2000" b="1" dirty="0"/>
              <a:t>Patterns</a:t>
            </a:r>
            <a:r>
              <a:rPr lang="en-US" sz="2000" dirty="0"/>
              <a:t>: maximum number of patterns (default: 9)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62" y="1228798"/>
            <a:ext cx="7613476" cy="3352330"/>
          </a:xfrm>
          <a:prstGeom prst="rect">
            <a:avLst/>
          </a:prstGeom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A90556-3B95-42E4-9649-8FC940713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D93F931A-6744-42E6-8435-E5FDBCD5E5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8B808F7E-252F-41E8-8C78-31AF61C7A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112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commands for long data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D41270C-577C-4D7E-A077-C9CC56401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6FB78B4-572F-4357-AEF7-01FBD0EAD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24FA128-4B97-4447-8D48-66C2E3774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122" y="908661"/>
            <a:ext cx="7067636" cy="594933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3789437" y="905003"/>
            <a:ext cx="4331618" cy="595299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23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commands for long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bysort</a:t>
            </a:r>
            <a:r>
              <a:rPr lang="en-US" sz="2400" dirty="0"/>
              <a:t>: repeat command on subsets</a:t>
            </a:r>
          </a:p>
          <a:p>
            <a:pPr lvl="1"/>
            <a:r>
              <a:rPr lang="en-US" sz="2000" dirty="0"/>
              <a:t>Sort and execute for each id and each wave:</a:t>
            </a:r>
            <a:br>
              <a:rPr lang="en-US" sz="2000" dirty="0"/>
            </a:br>
            <a:r>
              <a:rPr lang="en-US" sz="2000" dirty="0" err="1"/>
              <a:t>bysort</a:t>
            </a:r>
            <a:r>
              <a:rPr lang="en-US" sz="2000" dirty="0"/>
              <a:t> id wave</a:t>
            </a:r>
          </a:p>
          <a:p>
            <a:pPr lvl="1"/>
            <a:r>
              <a:rPr lang="en-US" sz="2000" dirty="0"/>
              <a:t>Sort by id and wave, but execute by id:</a:t>
            </a:r>
            <a:br>
              <a:rPr lang="en-US" sz="2000" dirty="0"/>
            </a:br>
            <a:r>
              <a:rPr lang="en-US" sz="2000" dirty="0" err="1"/>
              <a:t>bysort</a:t>
            </a:r>
            <a:r>
              <a:rPr lang="en-US" sz="2000" dirty="0"/>
              <a:t> id (wave)</a:t>
            </a:r>
          </a:p>
          <a:p>
            <a:r>
              <a:rPr lang="en-US" sz="2400" dirty="0"/>
              <a:t>Counting:</a:t>
            </a:r>
          </a:p>
          <a:p>
            <a:pPr lvl="1"/>
            <a:r>
              <a:rPr lang="en-US" sz="2000" dirty="0"/>
              <a:t>Running count: gen run = _n</a:t>
            </a:r>
          </a:p>
          <a:p>
            <a:pPr lvl="1"/>
            <a:r>
              <a:rPr lang="en-US" sz="2000" dirty="0"/>
              <a:t>Overall count: gen count = _N</a:t>
            </a:r>
          </a:p>
          <a:p>
            <a:r>
              <a:rPr lang="en-US" sz="2400" dirty="0" err="1"/>
              <a:t>egen</a:t>
            </a:r>
            <a:r>
              <a:rPr lang="en-US" sz="2400" dirty="0"/>
              <a:t>: extensions to generate</a:t>
            </a:r>
          </a:p>
          <a:p>
            <a:pPr lvl="1"/>
            <a:r>
              <a:rPr lang="en-US" sz="2000" dirty="0" err="1"/>
              <a:t>egen</a:t>
            </a:r>
            <a:r>
              <a:rPr lang="en-US" sz="2000" dirty="0"/>
              <a:t> </a:t>
            </a:r>
            <a:r>
              <a:rPr lang="en-US" sz="2000" dirty="0" err="1"/>
              <a:t>newvar</a:t>
            </a:r>
            <a:r>
              <a:rPr lang="en-US" sz="2000" dirty="0"/>
              <a:t> = </a:t>
            </a:r>
            <a:r>
              <a:rPr lang="en-US" sz="2000" dirty="0" err="1"/>
              <a:t>fcn</a:t>
            </a:r>
            <a:r>
              <a:rPr lang="en-US" sz="2000" dirty="0"/>
              <a:t>(arguments) [, options] </a:t>
            </a:r>
          </a:p>
          <a:p>
            <a:pPr lvl="1"/>
            <a:r>
              <a:rPr lang="en-US" sz="2000" dirty="0" err="1"/>
              <a:t>fcn</a:t>
            </a:r>
            <a:r>
              <a:rPr lang="en-US" sz="2000" dirty="0"/>
              <a:t>: min</a:t>
            </a:r>
            <a:r>
              <a:rPr lang="en-US" sz="2000" i="1" dirty="0"/>
              <a:t>(</a:t>
            </a:r>
            <a:r>
              <a:rPr lang="en-US" sz="2000" i="1" dirty="0" err="1"/>
              <a:t>exp</a:t>
            </a:r>
            <a:r>
              <a:rPr lang="en-US" sz="2000" i="1" dirty="0"/>
              <a:t>)</a:t>
            </a:r>
            <a:r>
              <a:rPr lang="en-US" sz="2000" dirty="0"/>
              <a:t>, max</a:t>
            </a:r>
            <a:r>
              <a:rPr lang="en-US" sz="2000" i="1" dirty="0"/>
              <a:t>(</a:t>
            </a:r>
            <a:r>
              <a:rPr lang="en-US" sz="2000" i="1" dirty="0" err="1"/>
              <a:t>exp</a:t>
            </a:r>
            <a:r>
              <a:rPr lang="en-US" sz="2000" i="1" dirty="0"/>
              <a:t>)</a:t>
            </a:r>
            <a:r>
              <a:rPr lang="en-US" sz="2000" dirty="0"/>
              <a:t>, and many more</a:t>
            </a:r>
          </a:p>
          <a:p>
            <a:endParaRPr lang="de-DE" sz="24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7CA53D1-001E-4BD5-979D-54423B35A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21C21347-67B9-42F6-BA18-92BD5FEFCF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A9BC3A3-B1C4-486E-B540-8CE7D03EA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508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commands for long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8134672" cy="5486400"/>
          </a:xfrm>
        </p:spPr>
        <p:txBody>
          <a:bodyPr/>
          <a:lstStyle/>
          <a:p>
            <a:r>
              <a:rPr lang="en-US" sz="2400" dirty="0"/>
              <a:t>Powerful combinations:</a:t>
            </a:r>
          </a:p>
          <a:p>
            <a:pPr lvl="1"/>
            <a:r>
              <a:rPr lang="en-US" sz="1600" dirty="0" err="1"/>
              <a:t>bysort</a:t>
            </a:r>
            <a:r>
              <a:rPr lang="en-US" sz="1600" dirty="0"/>
              <a:t> id (wave) : gen round = _n (each person: number rows in correct order)</a:t>
            </a:r>
          </a:p>
          <a:p>
            <a:pPr lvl="1"/>
            <a:r>
              <a:rPr lang="en-US" sz="1600" dirty="0" err="1"/>
              <a:t>bysort</a:t>
            </a:r>
            <a:r>
              <a:rPr lang="en-US" sz="1600" dirty="0"/>
              <a:t> id             : gen total   = _N (each person: how many rows)</a:t>
            </a:r>
          </a:p>
          <a:p>
            <a:pPr lvl="1"/>
            <a:endParaRPr lang="de-DE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4780"/>
          <a:stretch/>
        </p:blipFill>
        <p:spPr>
          <a:xfrm>
            <a:off x="2806080" y="2180320"/>
            <a:ext cx="5470376" cy="45365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724128" y="2564904"/>
            <a:ext cx="1152128" cy="19442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000292" y="2564904"/>
            <a:ext cx="1152128" cy="19442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724128" y="4509120"/>
            <a:ext cx="1152128" cy="19442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000292" y="4509120"/>
            <a:ext cx="1152128" cy="19442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9EABA4B7-C44D-4505-8A42-60F18BF5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13" name="Plassholder for dato 12">
            <a:extLst>
              <a:ext uri="{FF2B5EF4-FFF2-40B4-BE49-F238E27FC236}">
                <a16:creationId xmlns:a16="http://schemas.microsoft.com/office/drawing/2014/main" id="{41F8A1DF-DA18-4369-873E-03EA8412533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4" name="Plassholder for bunntekst 13">
            <a:extLst>
              <a:ext uri="{FF2B5EF4-FFF2-40B4-BE49-F238E27FC236}">
                <a16:creationId xmlns:a16="http://schemas.microsoft.com/office/drawing/2014/main" id="{934FE757-3BCF-4F50-AFBB-F5789752A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231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commands for long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8134672" cy="5486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Goal: Finding first treatment, after treatment, ever treated</a:t>
            </a:r>
          </a:p>
          <a:p>
            <a:pPr lvl="1"/>
            <a:endParaRPr lang="de-DE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b="21921"/>
          <a:stretch/>
        </p:blipFill>
        <p:spPr>
          <a:xfrm>
            <a:off x="1172246" y="1556792"/>
            <a:ext cx="6799508" cy="49685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4427984" y="4109674"/>
            <a:ext cx="1152128" cy="2291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622404" y="4101454"/>
            <a:ext cx="1152128" cy="76770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819626" y="3356992"/>
            <a:ext cx="1152128" cy="151216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27984" y="2580341"/>
            <a:ext cx="1152128" cy="2291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622404" y="2572121"/>
            <a:ext cx="1152128" cy="76770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819626" y="1827659"/>
            <a:ext cx="1152128" cy="151216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B4A20CC-3536-4E88-AE37-51DA56E2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BA961953-A00E-49D8-9C95-2D778ECC6E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E0F3F640-EE72-4641-9156-4C736DB7A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469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commands for long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8134672" cy="5486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Goal: Finding first treatment, after first treatment, ever treated</a:t>
            </a:r>
          </a:p>
          <a:p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First treatment:</a:t>
            </a:r>
          </a:p>
          <a:p>
            <a:pPr lvl="1"/>
            <a:r>
              <a:rPr lang="en-US" sz="1600" dirty="0" err="1"/>
              <a:t>bysort</a:t>
            </a:r>
            <a:r>
              <a:rPr lang="en-US" sz="1600" dirty="0"/>
              <a:t> id (wave) : </a:t>
            </a:r>
            <a:br>
              <a:rPr lang="en-US" sz="1600" dirty="0"/>
            </a:br>
            <a:r>
              <a:rPr lang="en-US" sz="1600" dirty="0"/>
              <a:t>gen </a:t>
            </a:r>
            <a:r>
              <a:rPr lang="en-US" sz="1600" dirty="0" err="1"/>
              <a:t>first_social</a:t>
            </a:r>
            <a:r>
              <a:rPr lang="en-US" sz="1600" dirty="0"/>
              <a:t> = sum(social == 1) == 1  &amp; sum(social[_n - 1] == 1) == 0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After first treatment</a:t>
            </a:r>
          </a:p>
          <a:p>
            <a:pPr lvl="1"/>
            <a:r>
              <a:rPr lang="en-US" sz="1600" dirty="0" err="1"/>
              <a:t>bysort</a:t>
            </a:r>
            <a:r>
              <a:rPr lang="en-US" sz="1600" dirty="0"/>
              <a:t> id (wave) : gen </a:t>
            </a:r>
            <a:r>
              <a:rPr lang="en-US" sz="1600" dirty="0" err="1"/>
              <a:t>after_social</a:t>
            </a:r>
            <a:r>
              <a:rPr lang="en-US" sz="1600" dirty="0"/>
              <a:t> = sum(</a:t>
            </a:r>
            <a:r>
              <a:rPr lang="en-US" sz="1600" dirty="0" err="1"/>
              <a:t>first_social</a:t>
            </a:r>
            <a:r>
              <a:rPr lang="en-US" sz="1600" dirty="0"/>
              <a:t>)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Tagging all observations of persons ever treated</a:t>
            </a:r>
          </a:p>
          <a:p>
            <a:pPr lvl="1"/>
            <a:r>
              <a:rPr lang="en-US" sz="1600" dirty="0" err="1"/>
              <a:t>bysort</a:t>
            </a:r>
            <a:r>
              <a:rPr lang="en-US" sz="1600" dirty="0"/>
              <a:t> id : </a:t>
            </a:r>
            <a:r>
              <a:rPr lang="en-US" sz="1600" dirty="0" err="1"/>
              <a:t>egen</a:t>
            </a:r>
            <a:r>
              <a:rPr lang="en-US" sz="1600" dirty="0"/>
              <a:t> </a:t>
            </a:r>
            <a:r>
              <a:rPr lang="en-US" sz="1600" dirty="0" err="1"/>
              <a:t>ever_social</a:t>
            </a:r>
            <a:r>
              <a:rPr lang="en-US" sz="1600" dirty="0"/>
              <a:t> = max(social)</a:t>
            </a:r>
          </a:p>
          <a:p>
            <a:pPr lvl="1"/>
            <a:endParaRPr lang="en-US" sz="16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96966" y="3942581"/>
            <a:ext cx="1656184" cy="2880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90889" y="4230613"/>
            <a:ext cx="4031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Running sum of </a:t>
            </a:r>
            <a:r>
              <a:rPr lang="en-US" sz="1200" dirty="0" err="1">
                <a:solidFill>
                  <a:srgbClr val="FF0000"/>
                </a:solidFill>
                <a:latin typeface="+mn-lt"/>
              </a:rPr>
              <a:t>first_social</a:t>
            </a:r>
            <a:r>
              <a:rPr lang="en-US" sz="1200" dirty="0">
                <a:solidFill>
                  <a:srgbClr val="FF0000"/>
                </a:solidFill>
                <a:latin typeface="+mn-lt"/>
              </a:rPr>
              <a:t> up until wave _n, for person </a:t>
            </a:r>
            <a:r>
              <a:rPr lang="en-US" sz="1200" dirty="0" err="1">
                <a:solidFill>
                  <a:srgbClr val="FF0000"/>
                </a:solidFill>
                <a:latin typeface="+mn-lt"/>
              </a:rPr>
              <a:t>i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11760" y="5282158"/>
            <a:ext cx="2908955" cy="2880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8332" y="5570190"/>
            <a:ext cx="59047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Finds the maximum of social (0 or 1) for each person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033029" y="2603004"/>
            <a:ext cx="5019678" cy="2880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26952" y="2891036"/>
            <a:ext cx="473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Is 1 if condition is true: social is 1 in row _n and is not 1 in row _n-1</a:t>
            </a:r>
            <a:br>
              <a:rPr lang="en-US" sz="1200" dirty="0">
                <a:solidFill>
                  <a:srgbClr val="FF0000"/>
                </a:solidFill>
                <a:latin typeface="+mn-lt"/>
              </a:rPr>
            </a:br>
            <a:r>
              <a:rPr lang="en-US" sz="1200" dirty="0">
                <a:solidFill>
                  <a:srgbClr val="FF0000"/>
                </a:solidFill>
                <a:latin typeface="+mn-lt"/>
              </a:rPr>
              <a:t>Is 0 otherwise.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CE7DC7-81FF-4237-A537-05479317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AF186588-6AA9-45C7-AFA9-AC019BDB71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5" name="Plassholder for bunntekst 14">
            <a:extLst>
              <a:ext uri="{FF2B5EF4-FFF2-40B4-BE49-F238E27FC236}">
                <a16:creationId xmlns:a16="http://schemas.microsoft.com/office/drawing/2014/main" id="{BAA33BB1-4799-43EA-BAC8-8A4287887B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219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D123864D-0F0C-4165-9AA1-BAF06117F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203445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A real world example: </a:t>
            </a:r>
            <a:br>
              <a:rPr lang="en-US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</a:br>
            <a:r>
              <a:rPr lang="en-US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Marriage &amp; Happiness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F1CA0C5-D836-4D73-88AD-381BA485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BF627-3FC8-45A0-BAD1-B86F1E9630A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12FB3F1-2E06-44D5-B617-5384EEA72E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9B82756-5EE8-4731-AB55-C4298998C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1010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real world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Does marriage make happy?</a:t>
            </a:r>
          </a:p>
          <a:p>
            <a:r>
              <a:rPr lang="en-US" sz="2000" dirty="0"/>
              <a:t>Based on a 50%-subsample from the German Family Panel </a:t>
            </a:r>
          </a:p>
          <a:p>
            <a:pPr lvl="1"/>
            <a:r>
              <a:rPr lang="en-US" sz="1600" dirty="0"/>
              <a:t>11 waves (2009-2019)</a:t>
            </a:r>
          </a:p>
          <a:p>
            <a:pPr lvl="1"/>
            <a:r>
              <a:rPr lang="en-US" sz="1600" dirty="0"/>
              <a:t>12.000 respondents, plus their partners, children, and parents</a:t>
            </a:r>
          </a:p>
          <a:p>
            <a:pPr lvl="1"/>
            <a:r>
              <a:rPr lang="en-US" sz="1600" dirty="0"/>
              <a:t>Born 1971-73, 1981-83, 1991-93 und 2001-03</a:t>
            </a:r>
          </a:p>
          <a:p>
            <a:pPr lvl="1"/>
            <a:r>
              <a:rPr lang="en-US" sz="1600" dirty="0">
                <a:hlinkClick r:id="rId2"/>
              </a:rPr>
              <a:t>https://www.pairfam.de/</a:t>
            </a:r>
            <a:endParaRPr lang="en-US" sz="1600" dirty="0"/>
          </a:p>
          <a:p>
            <a:r>
              <a:rPr lang="en-US" sz="2000" dirty="0"/>
              <a:t>Log-file with syntax and output is available on course homepage</a:t>
            </a:r>
          </a:p>
          <a:p>
            <a:r>
              <a:rPr lang="en-US" sz="2000" dirty="0"/>
              <a:t>For data access: Fill in data access form and send to me: </a:t>
            </a:r>
          </a:p>
          <a:p>
            <a:pPr lvl="1"/>
            <a:r>
              <a:rPr lang="en-US" sz="1600" u="sng" dirty="0">
                <a:hlinkClick r:id="rId3"/>
              </a:rPr>
              <a:t>https://www.pairfam.de/fileadmin/user_upload/</a:t>
            </a:r>
            <a:br>
              <a:rPr lang="en-US" sz="1600" u="sng" dirty="0">
                <a:hlinkClick r:id="rId3"/>
              </a:rPr>
            </a:br>
            <a:r>
              <a:rPr lang="en-US" sz="1600" u="sng" dirty="0">
                <a:hlinkClick r:id="rId3"/>
              </a:rPr>
              <a:t>uploads/Covid-19/</a:t>
            </a:r>
            <a:r>
              <a:rPr lang="en-US" sz="1600" u="sng" dirty="0" err="1">
                <a:hlinkClick r:id="rId3"/>
              </a:rPr>
              <a:t>Antragsformular</a:t>
            </a:r>
            <a:r>
              <a:rPr lang="en-US" sz="1600" u="sng" dirty="0">
                <a:hlinkClick r:id="rId3"/>
              </a:rPr>
              <a:t>/</a:t>
            </a:r>
            <a:br>
              <a:rPr lang="en-US" sz="1600" u="sng" dirty="0">
                <a:hlinkClick r:id="rId3"/>
              </a:rPr>
            </a:br>
            <a:r>
              <a:rPr lang="en-US" sz="1600" u="sng" dirty="0">
                <a:hlinkClick r:id="rId3"/>
              </a:rPr>
              <a:t>DistributionTeachingVersion_pairfam11.0</a:t>
            </a:r>
            <a:br>
              <a:rPr lang="en-US" sz="1600" u="sng" dirty="0">
                <a:hlinkClick r:id="rId3"/>
              </a:rPr>
            </a:br>
            <a:r>
              <a:rPr lang="en-US" sz="1600" u="sng" dirty="0">
                <a:hlinkClick r:id="rId3"/>
              </a:rPr>
              <a:t>_COVID-19_en.pdf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420" y="4293096"/>
            <a:ext cx="1381120" cy="1960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33D4FC-755F-4E1A-A08D-431530F3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B9B3B00A-50CF-4B3B-B54E-2A13BFBA23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7E17B440-87EC-44A6-8A4B-ABA7A16AD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091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with constant variables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93507"/>
          <a:stretch/>
        </p:blipFill>
        <p:spPr>
          <a:xfrm>
            <a:off x="2566683" y="2146816"/>
            <a:ext cx="6583680" cy="3766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504" y="3908451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>
                <a:solidFill>
                  <a:srgbClr val="FF0000"/>
                </a:solidFill>
                <a:latin typeface="+mn-lt"/>
              </a:rPr>
              <a:t>Not estimated b/c</a:t>
            </a:r>
            <a:br>
              <a:rPr lang="en-US" sz="1200" dirty="0">
                <a:solidFill>
                  <a:srgbClr val="FF0000"/>
                </a:solidFill>
                <a:latin typeface="+mn-lt"/>
              </a:rPr>
            </a:br>
            <a:r>
              <a:rPr lang="en-US" sz="1200" dirty="0">
                <a:solidFill>
                  <a:srgbClr val="FF0000"/>
                </a:solidFill>
                <a:latin typeface="+mn-lt"/>
              </a:rPr>
              <a:t>constant over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460" y="3360243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200" dirty="0" err="1">
                <a:solidFill>
                  <a:srgbClr val="FF0000"/>
                </a:solidFill>
                <a:latin typeface="+mn-lt"/>
              </a:rPr>
              <a:t>Effect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of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married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when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br>
              <a:rPr lang="de-DE" sz="1200" dirty="0">
                <a:solidFill>
                  <a:srgbClr val="FF0000"/>
                </a:solidFill>
                <a:latin typeface="+mn-lt"/>
              </a:rPr>
            </a:br>
            <a:r>
              <a:rPr lang="de-DE" sz="1200" dirty="0">
                <a:solidFill>
                  <a:srgbClr val="FF0000"/>
                </a:solidFill>
                <a:latin typeface="+mn-lt"/>
              </a:rPr>
              <a:t>male == 0 (i.e.,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for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women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)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4394820"/>
            <a:ext cx="25238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200" dirty="0">
                <a:solidFill>
                  <a:srgbClr val="FF0000"/>
                </a:solidFill>
                <a:latin typeface="+mn-lt"/>
              </a:rPr>
              <a:t>DIFFERENCE in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effect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of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married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br>
              <a:rPr lang="de-DE" sz="1200" dirty="0">
                <a:solidFill>
                  <a:srgbClr val="FF0000"/>
                </a:solidFill>
                <a:latin typeface="+mn-lt"/>
              </a:rPr>
            </a:br>
            <a:r>
              <a:rPr lang="de-DE" sz="1200" dirty="0" err="1">
                <a:solidFill>
                  <a:srgbClr val="FF0000"/>
                </a:solidFill>
                <a:latin typeface="+mn-lt"/>
              </a:rPr>
              <a:t>between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men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vs.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women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(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n.s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.).</a:t>
            </a:r>
          </a:p>
          <a:p>
            <a:pPr algn="l"/>
            <a:r>
              <a:rPr lang="de-DE" sz="1200" dirty="0" err="1">
                <a:solidFill>
                  <a:srgbClr val="FF0000"/>
                </a:solidFill>
                <a:latin typeface="+mn-lt"/>
              </a:rPr>
              <a:t>Effect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of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being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married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for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200" dirty="0" err="1">
                <a:solidFill>
                  <a:srgbClr val="FF0000"/>
                </a:solidFill>
                <a:latin typeface="+mn-lt"/>
              </a:rPr>
              <a:t>men</a:t>
            </a:r>
            <a:r>
              <a:rPr lang="de-DE" sz="1200" dirty="0">
                <a:solidFill>
                  <a:srgbClr val="FF0000"/>
                </a:solidFill>
                <a:latin typeface="+mn-lt"/>
              </a:rPr>
              <a:t>:</a:t>
            </a:r>
          </a:p>
          <a:p>
            <a:pPr algn="l"/>
            <a:r>
              <a:rPr lang="de-DE" sz="1200" dirty="0">
                <a:solidFill>
                  <a:srgbClr val="FF0000"/>
                </a:solidFill>
                <a:latin typeface="+mn-lt"/>
              </a:rPr>
              <a:t>0.0268+(-0.0383)=-0.0114</a:t>
            </a:r>
            <a:br>
              <a:rPr lang="de-DE" sz="1200" dirty="0">
                <a:solidFill>
                  <a:srgbClr val="FF0000"/>
                </a:solidFill>
                <a:latin typeface="+mn-lt"/>
              </a:rPr>
            </a:br>
            <a:endParaRPr lang="de-DE" sz="1200" dirty="0">
              <a:solidFill>
                <a:srgbClr val="FF0000"/>
              </a:solidFill>
              <a:latin typeface="+mn-lt"/>
            </a:endParaRPr>
          </a:p>
          <a:p>
            <a:pPr algn="l"/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l="656" t="38220"/>
          <a:stretch/>
        </p:blipFill>
        <p:spPr>
          <a:xfrm>
            <a:off x="2534297" y="2552020"/>
            <a:ext cx="6583680" cy="349424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auto">
          <a:xfrm>
            <a:off x="2543822" y="3994090"/>
            <a:ext cx="3050393" cy="33671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543822" y="3493006"/>
            <a:ext cx="2114290" cy="33671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543822" y="4483248"/>
            <a:ext cx="2114290" cy="33671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F9225E8-546C-4F68-8D75-9268682FE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7EC8C3E4-8377-4BC1-82A7-BF23A0566A7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AAF9F2EF-4141-49F1-B40F-DB438B0E3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99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 animBg="1"/>
      <p:bldP spid="13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functions using dummies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195792"/>
            <a:ext cx="4080322" cy="29532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77" y="1199587"/>
            <a:ext cx="4052107" cy="2949493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75159" y="4307160"/>
            <a:ext cx="7772400" cy="1786136"/>
          </a:xfrm>
        </p:spPr>
        <p:txBody>
          <a:bodyPr/>
          <a:lstStyle/>
          <a:p>
            <a:r>
              <a:rPr lang="en-US" sz="2000" dirty="0"/>
              <a:t>Dummy variables indicating years since marriage</a:t>
            </a:r>
          </a:p>
          <a:p>
            <a:pPr lvl="1"/>
            <a:r>
              <a:rPr lang="en-US" sz="1600" dirty="0"/>
              <a:t>Factor-notation in Stata</a:t>
            </a:r>
          </a:p>
          <a:p>
            <a:pPr lvl="1"/>
            <a:r>
              <a:rPr lang="en-US" sz="1600" dirty="0"/>
              <a:t>Set variable „years since marriage“ to a constant value (e.g. 10000) instead of missing </a:t>
            </a:r>
            <a:r>
              <a:rPr lang="en-US" sz="1600" dirty="0">
                <a:sym typeface="Wingdings" panose="05000000000000000000" pitchFamily="2" charset="2"/>
              </a:rPr>
              <a:t> included in model as control group</a:t>
            </a:r>
            <a:endParaRPr lang="en-US" sz="1600" dirty="0"/>
          </a:p>
          <a:p>
            <a:r>
              <a:rPr lang="en-US" sz="2000" dirty="0"/>
              <a:t>Plot: </a:t>
            </a:r>
            <a:r>
              <a:rPr lang="en-US" sz="2000" dirty="0" err="1"/>
              <a:t>coefplot</a:t>
            </a:r>
            <a:r>
              <a:rPr lang="en-US" sz="2000" dirty="0"/>
              <a:t>-ado</a:t>
            </a:r>
          </a:p>
          <a:p>
            <a:r>
              <a:rPr lang="en-US" sz="2000" dirty="0"/>
              <a:t>See 9-fixed-effects-regression_example.do / .</a:t>
            </a:r>
            <a:r>
              <a:rPr lang="en-US" sz="2000" dirty="0" err="1"/>
              <a:t>smcl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3356992"/>
            <a:ext cx="2212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200" dirty="0">
                <a:latin typeface="+mn-lt"/>
              </a:rPr>
              <a:t>Controlling </a:t>
            </a:r>
            <a:r>
              <a:rPr lang="de-DE" sz="1200" dirty="0" err="1">
                <a:latin typeface="+mn-lt"/>
              </a:rPr>
              <a:t>for</a:t>
            </a:r>
            <a:r>
              <a:rPr lang="de-DE" sz="1200" dirty="0">
                <a:latin typeface="+mn-lt"/>
              </a:rPr>
              <a:t> </a:t>
            </a:r>
            <a:r>
              <a:rPr lang="de-DE" sz="1200" dirty="0" err="1">
                <a:latin typeface="+mn-lt"/>
              </a:rPr>
              <a:t>wave-dummies</a:t>
            </a:r>
            <a:endParaRPr lang="en-US" sz="12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62092" y="3356991"/>
            <a:ext cx="2460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200" dirty="0">
                <a:latin typeface="+mn-lt"/>
              </a:rPr>
              <a:t>Not </a:t>
            </a:r>
            <a:r>
              <a:rPr lang="de-DE" sz="1200" dirty="0" err="1">
                <a:latin typeface="+mn-lt"/>
              </a:rPr>
              <a:t>controlling</a:t>
            </a:r>
            <a:r>
              <a:rPr lang="de-DE" sz="1200" dirty="0">
                <a:latin typeface="+mn-lt"/>
              </a:rPr>
              <a:t> </a:t>
            </a:r>
            <a:r>
              <a:rPr lang="de-DE" sz="1200" dirty="0" err="1">
                <a:latin typeface="+mn-lt"/>
              </a:rPr>
              <a:t>for</a:t>
            </a:r>
            <a:r>
              <a:rPr lang="de-DE" sz="1200" dirty="0">
                <a:latin typeface="+mn-lt"/>
              </a:rPr>
              <a:t> </a:t>
            </a:r>
            <a:r>
              <a:rPr lang="de-DE" sz="1200" dirty="0" err="1">
                <a:latin typeface="+mn-lt"/>
              </a:rPr>
              <a:t>wave-dummies</a:t>
            </a:r>
            <a:endParaRPr lang="en-US" sz="1200" dirty="0">
              <a:latin typeface="+mn-lt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60796B0-2DDA-496E-9E25-BF1FDA12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F489B7C4-2C17-4EE0-88A5-3D0000E6C87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20541809-E6D1-4A98-9555-58DD6FA02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792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functions using dummies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709" y="1174828"/>
            <a:ext cx="5820581" cy="4225991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75159" y="5661248"/>
            <a:ext cx="7772400" cy="489992"/>
          </a:xfrm>
        </p:spPr>
        <p:txBody>
          <a:bodyPr/>
          <a:lstStyle/>
          <a:p>
            <a:r>
              <a:rPr lang="de-DE" sz="2000" dirty="0"/>
              <a:t>See 9-fixed-effects-regression_example.do / .</a:t>
            </a:r>
            <a:r>
              <a:rPr lang="de-DE" sz="2000" dirty="0" err="1"/>
              <a:t>smcl</a:t>
            </a:r>
            <a:endParaRPr lang="de-DE" sz="20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E863410-F7EA-4D36-8EC7-2E4C3FAB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D78182D7-F969-4006-BB46-0551389F339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2FEAEE69-FA40-4C5A-9E9D-1DDA6EF19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94088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D123864D-0F0C-4165-9AA1-BAF06117F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z="36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Concluding remarks</a:t>
            </a:r>
            <a:endParaRPr lang="nb-NO" sz="3600" dirty="0">
              <a:solidFill>
                <a:srgbClr val="3AAFC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F1CA0C5-D836-4D73-88AD-381BA485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DBF627-3FC8-45A0-BAD1-B86F1E9630A7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12FB3F1-2E06-44D5-B617-5384EEA72E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9B82756-5EE8-4731-AB55-C4298998C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90697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to other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Applicable to other panel data structures</a:t>
            </a:r>
          </a:p>
          <a:p>
            <a:pPr lvl="1"/>
            <a:r>
              <a:rPr lang="en-US" sz="2000" dirty="0"/>
              <a:t>Children in families</a:t>
            </a:r>
          </a:p>
          <a:p>
            <a:pPr lvl="1"/>
            <a:r>
              <a:rPr lang="en-US" sz="2000" dirty="0"/>
              <a:t>Children in schools</a:t>
            </a:r>
          </a:p>
          <a:p>
            <a:pPr lvl="1"/>
            <a:r>
              <a:rPr lang="en-US" sz="2000" dirty="0"/>
              <a:t>Areas within countries</a:t>
            </a:r>
          </a:p>
          <a:p>
            <a:pPr lvl="1"/>
            <a:r>
              <a:rPr lang="en-US" sz="2000" dirty="0"/>
              <a:t>…</a:t>
            </a:r>
          </a:p>
          <a:p>
            <a:r>
              <a:rPr lang="en-US" sz="2400" dirty="0"/>
              <a:t>Model will exploit the variation within…</a:t>
            </a:r>
          </a:p>
          <a:p>
            <a:pPr lvl="1"/>
            <a:r>
              <a:rPr lang="en-US" sz="2000" dirty="0"/>
              <a:t>families (different children)</a:t>
            </a:r>
          </a:p>
          <a:p>
            <a:pPr lvl="1"/>
            <a:r>
              <a:rPr lang="en-US" sz="2000" dirty="0"/>
              <a:t>schools (different children)</a:t>
            </a:r>
          </a:p>
          <a:p>
            <a:pPr lvl="1"/>
            <a:r>
              <a:rPr lang="en-US" sz="2000" dirty="0"/>
              <a:t>countries (different areas)</a:t>
            </a:r>
          </a:p>
          <a:p>
            <a:pPr lvl="1"/>
            <a:r>
              <a:rPr lang="en-US" sz="2000" dirty="0"/>
              <a:t> …</a:t>
            </a:r>
          </a:p>
          <a:p>
            <a:pPr lvl="1"/>
            <a:r>
              <a:rPr lang="en-US" sz="2000" dirty="0"/>
              <a:t>… and </a:t>
            </a:r>
            <a:r>
              <a:rPr lang="en-US" sz="2000" dirty="0" err="1"/>
              <a:t>whipe</a:t>
            </a:r>
            <a:r>
              <a:rPr lang="en-US" sz="2000" dirty="0"/>
              <a:t> out specifics of families, schools, countries, </a:t>
            </a:r>
            <a:r>
              <a:rPr lang="en-US" sz="2000" dirty="0" err="1"/>
              <a:t>etc</a:t>
            </a:r>
            <a:endParaRPr lang="en-US" sz="2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973A52-062D-4E1E-9911-B59CA2E89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9E4192C2-2EDD-4068-8BA0-96057F15B9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3BCF1023-6CE3-46BA-9B10-EC9DF4E1E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429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individual fixed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 dirty="0"/>
              <a:t>Approaching causality with panel data</a:t>
            </a:r>
          </a:p>
          <a:p>
            <a:r>
              <a:rPr lang="en-US" sz="2400" dirty="0"/>
              <a:t>Uses within-variation</a:t>
            </a:r>
          </a:p>
          <a:p>
            <a:r>
              <a:rPr lang="en-US" sz="2400" dirty="0"/>
              <a:t>Controls time-constant factors</a:t>
            </a:r>
          </a:p>
          <a:p>
            <a:r>
              <a:rPr lang="en-US" sz="2400" i="1" dirty="0" err="1"/>
              <a:t>xtset</a:t>
            </a:r>
            <a:r>
              <a:rPr lang="en-US" sz="2400" dirty="0"/>
              <a:t> and </a:t>
            </a:r>
            <a:r>
              <a:rPr lang="en-US" sz="2400" i="1" dirty="0" err="1"/>
              <a:t>xtreg</a:t>
            </a:r>
            <a:r>
              <a:rPr lang="en-US" sz="2400" i="1" dirty="0"/>
              <a:t>, </a:t>
            </a:r>
            <a:r>
              <a:rPr lang="en-US" sz="2400" i="1" dirty="0" err="1"/>
              <a:t>fe</a:t>
            </a:r>
            <a:r>
              <a:rPr lang="en-US" sz="2400" i="1" dirty="0"/>
              <a:t> </a:t>
            </a:r>
            <a:r>
              <a:rPr lang="en-US" sz="2400" i="1" dirty="0" err="1"/>
              <a:t>vce</a:t>
            </a:r>
            <a:r>
              <a:rPr lang="en-US" sz="2400" i="1" dirty="0"/>
              <a:t>(cluster id)</a:t>
            </a:r>
          </a:p>
          <a:p>
            <a:r>
              <a:rPr lang="en-US" sz="2400" dirty="0"/>
              <a:t>Model</a:t>
            </a:r>
          </a:p>
          <a:p>
            <a:pPr lvl="1"/>
            <a:r>
              <a:rPr lang="en-US" sz="2000" dirty="0"/>
              <a:t>Include those not treated at outset</a:t>
            </a:r>
          </a:p>
          <a:p>
            <a:pPr lvl="1"/>
            <a:r>
              <a:rPr lang="en-US" sz="2000" dirty="0"/>
              <a:t>Include control group and control for time</a:t>
            </a:r>
          </a:p>
          <a:p>
            <a:endParaRPr lang="en-US" sz="24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384C408-6F24-4C8C-84F5-0FC83213D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AAFCA522-D4C3-4396-B22D-0AE5AD318C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297B909-1644-4215-80E3-CB15EFB5C7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048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096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654224"/>
            <a:ext cx="7772400" cy="5898976"/>
          </a:xfrm>
        </p:spPr>
        <p:txBody>
          <a:bodyPr/>
          <a:lstStyle/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Allison, P.D. (2009). Fixed effects regression models. SAGE Publications, doi.org/10.4135/9781412993869</a:t>
            </a:r>
          </a:p>
          <a:p>
            <a:pPr marL="0" indent="0">
              <a:buNone/>
            </a:pPr>
            <a:r>
              <a:rPr lang="en-US" sz="1400" dirty="0"/>
              <a:t>Best, H., &amp; Wolf, C. (Eds.) (2014). </a:t>
            </a:r>
            <a:r>
              <a:rPr lang="en-US" sz="1400" i="1" dirty="0"/>
              <a:t>The SAGE handbook of regression analysis and causal inference</a:t>
            </a:r>
            <a:r>
              <a:rPr lang="en-US" sz="1400" dirty="0"/>
              <a:t>. SAGE Publications, doi.org/10.4135/9781446288146 </a:t>
            </a:r>
          </a:p>
          <a:p>
            <a:pPr marL="0" indent="0">
              <a:buNone/>
            </a:pPr>
            <a:r>
              <a:rPr lang="de-DE" sz="1400" dirty="0" err="1"/>
              <a:t>Brüderl</a:t>
            </a:r>
            <a:r>
              <a:rPr lang="de-DE" sz="1400" dirty="0"/>
              <a:t>, J. (2015). </a:t>
            </a:r>
            <a:r>
              <a:rPr lang="en-US" sz="1400" i="1" dirty="0"/>
              <a:t>Applied Panel Data Analysis Using STATA</a:t>
            </a:r>
            <a:r>
              <a:rPr lang="en-US" sz="1400" dirty="0"/>
              <a:t>. Course Material, available at </a:t>
            </a:r>
            <a:r>
              <a:rPr lang="en-US" sz="1400" dirty="0">
                <a:hlinkClick r:id="rId2"/>
              </a:rPr>
              <a:t>https://www.ls3.soziologie.uni-muenchen.de/downloads/downloads_lehre/teaching_materials/panelanalysis-bruederl.pdf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Gould, W.G. (</a:t>
            </a:r>
            <a:r>
              <a:rPr lang="en-US" sz="1400" dirty="0" err="1"/>
              <a:t>n.d.</a:t>
            </a:r>
            <a:r>
              <a:rPr lang="en-US" sz="1400" dirty="0"/>
              <a:t>). </a:t>
            </a:r>
            <a:r>
              <a:rPr lang="en-US" sz="1400" i="1" dirty="0"/>
              <a:t>How can there be an intercept in the fixed-effects model estimated by </a:t>
            </a:r>
            <a:r>
              <a:rPr lang="en-US" sz="1400" i="1" dirty="0" err="1"/>
              <a:t>xtreg</a:t>
            </a:r>
            <a:r>
              <a:rPr lang="en-US" sz="1400" i="1" dirty="0"/>
              <a:t>, </a:t>
            </a:r>
            <a:r>
              <a:rPr lang="en-US" sz="1400" i="1" dirty="0" err="1"/>
              <a:t>fe</a:t>
            </a:r>
            <a:r>
              <a:rPr lang="en-US" sz="1400" i="1" dirty="0"/>
              <a:t>?</a:t>
            </a:r>
            <a:r>
              <a:rPr lang="en-US" sz="1400" dirty="0"/>
              <a:t>, available at </a:t>
            </a:r>
            <a:r>
              <a:rPr lang="en-US" sz="1400" dirty="0">
                <a:hlinkClick r:id="rId3"/>
              </a:rPr>
              <a:t>https://www.stata.com/support/faqs/statistics/intercept-in-fixed-effects-model/</a:t>
            </a:r>
            <a:r>
              <a:rPr lang="en-US" sz="1400" dirty="0"/>
              <a:t> </a:t>
            </a:r>
          </a:p>
          <a:p>
            <a:pPr marL="0" indent="0">
              <a:buNone/>
            </a:pPr>
            <a:r>
              <a:rPr lang="en-US" sz="1400" dirty="0" err="1"/>
              <a:t>Gunasekara</a:t>
            </a:r>
            <a:r>
              <a:rPr lang="en-US" sz="1400" dirty="0"/>
              <a:t>, F.I., K. Richardson, K. Carter, T. Blakely. Fixed effects analysis of repeated measures data, </a:t>
            </a:r>
            <a:r>
              <a:rPr lang="en-US" sz="1400" i="1" dirty="0"/>
              <a:t>International Journal of Epidemiology</a:t>
            </a:r>
            <a:r>
              <a:rPr lang="en-US" sz="1400" dirty="0"/>
              <a:t>, Volume 43, Issue 1, February 2014, Pages 264–269, </a:t>
            </a:r>
            <a:r>
              <a:rPr lang="en-US" sz="1400" dirty="0">
                <a:hlinkClick r:id="rId4"/>
              </a:rPr>
              <a:t>https://doi.org/10.1093/ije/dyt221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Hamilton, L.C. (2005). </a:t>
            </a:r>
            <a:r>
              <a:rPr lang="en-US" sz="1400" i="1" dirty="0"/>
              <a:t>Statistics with STATA. Thomson, Belmont.</a:t>
            </a:r>
          </a:p>
          <a:p>
            <a:pPr marL="0" indent="0">
              <a:buNone/>
            </a:pPr>
            <a:r>
              <a:rPr lang="en-US" sz="1400" dirty="0"/>
              <a:t>Torres-Reyna, O. (2007). </a:t>
            </a:r>
            <a:r>
              <a:rPr lang="en-US" sz="1400" i="1" dirty="0"/>
              <a:t>Panel Data Analysis Fixed and Random Effects using Stata</a:t>
            </a:r>
            <a:r>
              <a:rPr lang="en-US" sz="1400" dirty="0"/>
              <a:t>. Course Material available at </a:t>
            </a:r>
            <a:r>
              <a:rPr lang="en-US" sz="1400" dirty="0">
                <a:hlinkClick r:id="rId5"/>
              </a:rPr>
              <a:t>https://www.princeton.edu/~otorres/Panel101.pdf</a:t>
            </a:r>
            <a:r>
              <a:rPr lang="en-US" sz="1400" dirty="0"/>
              <a:t> </a:t>
            </a:r>
          </a:p>
          <a:p>
            <a:pPr marL="0" indent="0">
              <a:buNone/>
            </a:pPr>
            <a:r>
              <a:rPr lang="en-US" sz="1400" dirty="0"/>
              <a:t>Wooldridge, J.M. (2009). </a:t>
            </a:r>
            <a:r>
              <a:rPr lang="en-US" sz="1400" i="1" dirty="0"/>
              <a:t>Introductory Econometrics: A Modern Approach</a:t>
            </a:r>
            <a:r>
              <a:rPr lang="en-US" sz="1400" dirty="0"/>
              <a:t>. South-Western. ISBN: 9780324581621 </a:t>
            </a:r>
          </a:p>
          <a:p>
            <a:pPr marL="0" indent="0">
              <a:buNone/>
            </a:pPr>
            <a:endParaRPr lang="en-US" sz="1400" i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D47E615-E11C-46BD-BEE5-75A50F92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8AD530D9-F614-44B2-91D7-732151122D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/>
              <a:t>22.03.2022</a:t>
            </a:r>
            <a:endParaRPr lang="nb-NO" dirty="0"/>
          </a:p>
        </p:txBody>
      </p:sp>
      <p:sp>
        <p:nvSpPr>
          <p:cNvPr id="11" name="Plassholder for bunntekst 10">
            <a:extLst>
              <a:ext uri="{FF2B5EF4-FFF2-40B4-BE49-F238E27FC236}">
                <a16:creationId xmlns:a16="http://schemas.microsoft.com/office/drawing/2014/main" id="{05FEBA92-1EDF-4716-B30D-0530AA37DA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J.W.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0623108"/>
      </p:ext>
    </p:extLst>
  </p:cSld>
  <p:clrMapOvr>
    <a:masterClrMapping/>
  </p:clrMapOvr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FHI lys</Template>
  <TotalTime>0</TotalTime>
  <Words>2533</Words>
  <Application>Microsoft Office PowerPoint</Application>
  <PresentationFormat>Skjermfremvisning (4:3)</PresentationFormat>
  <Paragraphs>453</Paragraphs>
  <Slides>49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49</vt:i4>
      </vt:variant>
    </vt:vector>
  </HeadingPairs>
  <TitlesOfParts>
    <vt:vector size="53" baseType="lpstr">
      <vt:lpstr>Arial</vt:lpstr>
      <vt:lpstr>Cambria Math</vt:lpstr>
      <vt:lpstr>Times New Roman</vt:lpstr>
      <vt:lpstr>FHI lys</vt:lpstr>
      <vt:lpstr> 8 Individual Fixed Effects Regression</vt:lpstr>
      <vt:lpstr>Today’s menu: Fixed effects</vt:lpstr>
      <vt:lpstr>PowerPoint-presentasjon</vt:lpstr>
      <vt:lpstr>Fixed Effects</vt:lpstr>
      <vt:lpstr>Examples</vt:lpstr>
      <vt:lpstr>Examples</vt:lpstr>
      <vt:lpstr>Examples</vt:lpstr>
      <vt:lpstr>Idea</vt:lpstr>
      <vt:lpstr>Idea</vt:lpstr>
      <vt:lpstr>Idea</vt:lpstr>
      <vt:lpstr>Why not pooled OLS?</vt:lpstr>
      <vt:lpstr>PowerPoint-presentasjon</vt:lpstr>
      <vt:lpstr>Model</vt:lpstr>
      <vt:lpstr>Model</vt:lpstr>
      <vt:lpstr>Assumptions and Requirements</vt:lpstr>
      <vt:lpstr>PowerPoint-presentasjon</vt:lpstr>
      <vt:lpstr>Syntax</vt:lpstr>
      <vt:lpstr>Interpretation</vt:lpstr>
      <vt:lpstr>Interpretation</vt:lpstr>
      <vt:lpstr>Effect-estimate: only treated units</vt:lpstr>
      <vt:lpstr>Maturation and period effects</vt:lpstr>
      <vt:lpstr>Maturation and period effects</vt:lpstr>
      <vt:lpstr>Maturation and period effects</vt:lpstr>
      <vt:lpstr>Time constant variables</vt:lpstr>
      <vt:lpstr>Sample selection</vt:lpstr>
      <vt:lpstr>Sample selection</vt:lpstr>
      <vt:lpstr>Sample selection</vt:lpstr>
      <vt:lpstr>Problems not solved by FE-models</vt:lpstr>
      <vt:lpstr>PowerPoint-presentasjon</vt:lpstr>
      <vt:lpstr>Data format</vt:lpstr>
      <vt:lpstr>Digression:  Transforming wide to long format</vt:lpstr>
      <vt:lpstr>Describing xtset-data</vt:lpstr>
      <vt:lpstr>Describing xtset-data</vt:lpstr>
      <vt:lpstr>Describing xtset-data</vt:lpstr>
      <vt:lpstr>Describing xtset-data</vt:lpstr>
      <vt:lpstr>Useful commands for long data</vt:lpstr>
      <vt:lpstr>Useful commands for long data</vt:lpstr>
      <vt:lpstr>Useful commands for long data</vt:lpstr>
      <vt:lpstr>Useful commands for long data</vt:lpstr>
      <vt:lpstr>Useful commands for long data</vt:lpstr>
      <vt:lpstr>PowerPoint-presentasjon</vt:lpstr>
      <vt:lpstr>A real world example</vt:lpstr>
      <vt:lpstr>Interaction with constant variables</vt:lpstr>
      <vt:lpstr>Impact functions using dummies</vt:lpstr>
      <vt:lpstr>Impact functions using dummies</vt:lpstr>
      <vt:lpstr>PowerPoint-presentasjon</vt:lpstr>
      <vt:lpstr>Application to other data structures</vt:lpstr>
      <vt:lpstr>Summary individual fixed effects</vt:lpstr>
      <vt:lpstr>References</vt:lpstr>
    </vt:vector>
  </TitlesOfParts>
  <Company>FHI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Stata analysis, part 2</dc:title>
  <dc:creator>hest</dc:creator>
  <cp:lastModifiedBy>Wörn, Jonathan</cp:lastModifiedBy>
  <cp:revision>563</cp:revision>
  <dcterms:created xsi:type="dcterms:W3CDTF">2005-12-21T14:25:59Z</dcterms:created>
  <dcterms:modified xsi:type="dcterms:W3CDTF">2022-03-21T20:57:56Z</dcterms:modified>
</cp:coreProperties>
</file>