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8" r:id="rId6"/>
    <p:sldId id="276" r:id="rId7"/>
    <p:sldId id="293" r:id="rId8"/>
    <p:sldId id="278" r:id="rId9"/>
    <p:sldId id="277" r:id="rId10"/>
    <p:sldId id="284" r:id="rId11"/>
    <p:sldId id="279" r:id="rId12"/>
    <p:sldId id="281" r:id="rId13"/>
    <p:sldId id="285" r:id="rId14"/>
    <p:sldId id="287" r:id="rId15"/>
    <p:sldId id="283" r:id="rId16"/>
    <p:sldId id="289" r:id="rId17"/>
    <p:sldId id="296" r:id="rId18"/>
    <p:sldId id="295" r:id="rId19"/>
    <p:sldId id="297" r:id="rId20"/>
    <p:sldId id="275" r:id="rId21"/>
    <p:sldId id="292" r:id="rId2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0656" autoAdjust="0"/>
  </p:normalViewPr>
  <p:slideViewPr>
    <p:cSldViewPr snapToGrid="0">
      <p:cViewPr varScale="1">
        <p:scale>
          <a:sx n="69" d="100"/>
          <a:sy n="69" d="100"/>
        </p:scale>
        <p:origin x="4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F58D-20D4-4563-A2E8-834C605CA01C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681E-877D-4BD1-80F5-FF38EA5D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602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F58D-20D4-4563-A2E8-834C605CA01C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681E-877D-4BD1-80F5-FF38EA5D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873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F58D-20D4-4563-A2E8-834C605CA01C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681E-877D-4BD1-80F5-FF38EA5D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646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F58D-20D4-4563-A2E8-834C605CA01C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681E-877D-4BD1-80F5-FF38EA5D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21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F58D-20D4-4563-A2E8-834C605CA01C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681E-877D-4BD1-80F5-FF38EA5D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728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F58D-20D4-4563-A2E8-834C605CA01C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681E-877D-4BD1-80F5-FF38EA5D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45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F58D-20D4-4563-A2E8-834C605CA01C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681E-877D-4BD1-80F5-FF38EA5D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35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F58D-20D4-4563-A2E8-834C605CA01C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681E-877D-4BD1-80F5-FF38EA5D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38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F58D-20D4-4563-A2E8-834C605CA01C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681E-877D-4BD1-80F5-FF38EA5D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306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F58D-20D4-4563-A2E8-834C605CA01C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681E-877D-4BD1-80F5-FF38EA5D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27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F58D-20D4-4563-A2E8-834C605CA01C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3681E-877D-4BD1-80F5-FF38EA5D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308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0F58D-20D4-4563-A2E8-834C605CA01C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3681E-877D-4BD1-80F5-FF38EA5D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0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gensmedisin.no/artikler/2019/11/04/helse-bergen-far-15-millioner-i-bot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5994" y="1133341"/>
            <a:ext cx="10451206" cy="3065642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FORETAKS-ANSVAR ELLER PERSONLIG-ANSVAR?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Hva fremmer pasientsikkerheten?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2743" y="4558002"/>
            <a:ext cx="9144000" cy="1655762"/>
          </a:xfrm>
        </p:spPr>
        <p:txBody>
          <a:bodyPr/>
          <a:lstStyle/>
          <a:p>
            <a:r>
              <a:rPr lang="nb-NO" dirty="0" smtClean="0"/>
              <a:t>Frokostseminar HELED 24 mars 2021</a:t>
            </a:r>
          </a:p>
          <a:p>
            <a:r>
              <a:rPr lang="nb-NO" smtClean="0"/>
              <a:t>Sverre Grepperud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72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829" y="365125"/>
            <a:ext cx="11280053" cy="1932750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Høie ut mot Frp forslag om straff for feil i </a:t>
            </a:r>
            <a:r>
              <a:rPr lang="nb-NO" b="1" dirty="0" smtClean="0"/>
              <a:t>sykehus - </a:t>
            </a:r>
            <a:r>
              <a:rPr lang="nb-NO" sz="3100" dirty="0" smtClean="0"/>
              <a:t>Helseminister </a:t>
            </a:r>
            <a:r>
              <a:rPr lang="nb-NO" sz="3100" dirty="0"/>
              <a:t>Bent Høie (H) vil ikke at helsepersonell skal straffes hardere når det gjøres feil ved sykehus. Han vil ha mer åpenhet og </a:t>
            </a:r>
            <a:r>
              <a:rPr lang="nb-NO" sz="3100" dirty="0" smtClean="0"/>
              <a:t>oppmerksomhet </a:t>
            </a:r>
            <a:r>
              <a:rPr lang="nb-NO" sz="3100" dirty="0"/>
              <a:t>på system</a:t>
            </a:r>
            <a:r>
              <a:rPr lang="nb-NO" dirty="0"/>
              <a:t>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65" y="2636321"/>
            <a:ext cx="6655044" cy="3883231"/>
          </a:xfr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291755" y="2186998"/>
            <a:ext cx="4654824" cy="445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952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Fremskrittspartiets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helsepolitiske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talsperson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Åshild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Bruun-Gundersen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sier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: </a:t>
            </a:r>
          </a:p>
          <a:p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OlisiponeHead"/>
            </a:endParaRPr>
          </a:p>
          <a:p>
            <a:r>
              <a:rPr lang="nb-NO" altLang="en-US" sz="2000" dirty="0" smtClean="0">
                <a:solidFill>
                  <a:srgbClr val="000000"/>
                </a:solidFill>
                <a:latin typeface="OlisiponeHead"/>
              </a:rPr>
              <a:t>«– mindre bruke av foretaks-straff og mer bruk av straff for enkeltpersoner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OlisiponeHead"/>
            </a:endParaRPr>
          </a:p>
          <a:p>
            <a:pPr lvl="0"/>
            <a:r>
              <a:rPr lang="en-US" altLang="en-US" sz="2000" dirty="0" smtClean="0"/>
              <a:t>“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–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En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bot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går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i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hovedsak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kun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utover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økonomien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og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stiller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ikke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folk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til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ansvar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OlisiponeHead"/>
            </a:endParaRPr>
          </a:p>
          <a:p>
            <a:pPr lvl="0"/>
            <a:endParaRPr lang="en-US" altLang="en-US" sz="20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Bakgrunnen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for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hennes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utspill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var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at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Helse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Bergen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fikk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91AE"/>
                </a:solidFill>
                <a:effectLst/>
                <a:latin typeface="OlisiponeHead"/>
                <a:hlinkClick r:id="rId3"/>
              </a:rPr>
              <a:t>1,5 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0091AE"/>
                </a:solidFill>
                <a:effectLst/>
                <a:latin typeface="OlisiponeHead"/>
                <a:hlinkClick r:id="rId3"/>
              </a:rPr>
              <a:t>millioner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91AE"/>
                </a:solidFill>
                <a:effectLst/>
                <a:latin typeface="OlisiponeHead"/>
                <a:hlinkClick r:id="rId3"/>
              </a:rPr>
              <a:t> kroner 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0091AE"/>
                </a:solidFill>
                <a:effectLst/>
                <a:latin typeface="OlisiponeHead"/>
                <a:hlinkClick r:id="rId3"/>
              </a:rPr>
              <a:t>i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91AE"/>
                </a:solidFill>
                <a:effectLst/>
                <a:latin typeface="OlisiponeHead"/>
                <a:hlinkClick r:id="rId3"/>
              </a:rPr>
              <a:t> bot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 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etter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at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en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43-åring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døde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på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akuttmottaket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ved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Haukeland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universitetssjukehus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i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fjor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lisiponeHead"/>
              </a:rPr>
              <a:t>.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9609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706" y="359188"/>
            <a:ext cx="10615551" cy="442396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KRITIKK AV HVER AV DE TO ANSVARS-TYPENE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86448"/>
              </p:ext>
            </p:extLst>
          </p:nvPr>
        </p:nvGraphicFramePr>
        <p:xfrm>
          <a:off x="298939" y="1107811"/>
          <a:ext cx="7526216" cy="5359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987">
                  <a:extLst>
                    <a:ext uri="{9D8B030D-6E8A-4147-A177-3AD203B41FA5}">
                      <a16:colId xmlns:a16="http://schemas.microsoft.com/office/drawing/2014/main" val="3160946681"/>
                    </a:ext>
                  </a:extLst>
                </a:gridCol>
                <a:gridCol w="3394267">
                  <a:extLst>
                    <a:ext uri="{9D8B030D-6E8A-4147-A177-3AD203B41FA5}">
                      <a16:colId xmlns:a16="http://schemas.microsoft.com/office/drawing/2014/main" val="89693175"/>
                    </a:ext>
                  </a:extLst>
                </a:gridCol>
                <a:gridCol w="489962">
                  <a:extLst>
                    <a:ext uri="{9D8B030D-6E8A-4147-A177-3AD203B41FA5}">
                      <a16:colId xmlns:a16="http://schemas.microsoft.com/office/drawing/2014/main" val="2249882872"/>
                    </a:ext>
                  </a:extLst>
                </a:gridCol>
              </a:tblGrid>
              <a:tr h="10785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 smtClean="0"/>
                        <a:t>KRITIKK AV FORETAKSANSVAR</a:t>
                      </a:r>
                      <a:endParaRPr lang="en-US" sz="160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 smtClean="0"/>
                        <a:t>KRITIKK AV PERSONLIG ANSVAR</a:t>
                      </a:r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600" dirty="0" smtClean="0"/>
                    </a:p>
                    <a:p>
                      <a:r>
                        <a:rPr lang="nb-NO" sz="1600" dirty="0" smtClean="0"/>
                        <a:t>                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087133"/>
                  </a:ext>
                </a:extLst>
              </a:tr>
              <a:tr h="634098">
                <a:tc>
                  <a:txBody>
                    <a:bodyPr/>
                    <a:lstStyle/>
                    <a:p>
                      <a:r>
                        <a:rPr lang="nb-NO" b="1" dirty="0" smtClean="0"/>
                        <a:t>Lite treffsikkert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 smtClean="0"/>
                        <a:t>Lite treffsikkert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712160"/>
                  </a:ext>
                </a:extLst>
              </a:tr>
              <a:tr h="366248">
                <a:tc>
                  <a:txBody>
                    <a:bodyPr/>
                    <a:lstStyle/>
                    <a:p>
                      <a:r>
                        <a:rPr lang="nb-NO" dirty="0" smtClean="0"/>
                        <a:t>            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 smtClean="0"/>
                        <a:t>Defensiv</a:t>
                      </a:r>
                      <a:r>
                        <a:rPr lang="nb-NO" b="1" baseline="0" dirty="0" smtClean="0"/>
                        <a:t> medisin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156792"/>
                  </a:ext>
                </a:extLst>
              </a:tr>
              <a:tr h="634098">
                <a:tc>
                  <a:txBody>
                    <a:bodyPr/>
                    <a:lstStyle/>
                    <a:p>
                      <a:r>
                        <a:rPr lang="nb-NO" dirty="0" smtClean="0"/>
                        <a:t>            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0" dirty="0" smtClean="0"/>
                        <a:t>Underrapportering av hendelser (mister læringseffekter)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604573"/>
                  </a:ext>
                </a:extLst>
              </a:tr>
              <a:tr h="1177610">
                <a:tc>
                  <a:txBody>
                    <a:bodyPr/>
                    <a:lstStyle/>
                    <a:p>
                      <a:r>
                        <a:rPr lang="nb-NO" dirty="0" smtClean="0"/>
                        <a:t>Lav</a:t>
                      </a:r>
                      <a:r>
                        <a:rPr lang="nb-NO" baseline="0" dirty="0" smtClean="0"/>
                        <a:t> grad av legitimitet – blant pasienter og pårørende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Lav grad av legitimitet – blant helsepersonell («syndebukk»)</a:t>
                      </a:r>
                    </a:p>
                    <a:p>
                      <a:endParaRPr lang="nb-NO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08130"/>
                  </a:ext>
                </a:extLst>
              </a:tr>
              <a:tr h="1177610">
                <a:tc>
                  <a:txBody>
                    <a:bodyPr/>
                    <a:lstStyle/>
                    <a:p>
                      <a:r>
                        <a:rPr lang="nb-NO" dirty="0" smtClean="0"/>
                        <a:t>Bøter –</a:t>
                      </a:r>
                    </a:p>
                    <a:p>
                      <a:r>
                        <a:rPr lang="nb-NO" dirty="0" smtClean="0"/>
                        <a:t>færre ressurser tilgjengelig for behandling.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Rekrutterings-problemer – færre ønsker å jobbe i helsevesenet, og/eller man søker seg mot mer risikofrie oppgaver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04089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088924" y="3640015"/>
            <a:ext cx="3989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SYSTEM FEIL:</a:t>
            </a:r>
          </a:p>
          <a:p>
            <a:r>
              <a:rPr lang="nb-NO" dirty="0" smtClean="0"/>
              <a:t>Mangelfull organisering.</a:t>
            </a:r>
          </a:p>
          <a:p>
            <a:r>
              <a:rPr lang="nb-NO" dirty="0" smtClean="0"/>
              <a:t>Fravær av rutiner og retningslinjer.</a:t>
            </a:r>
          </a:p>
          <a:p>
            <a:r>
              <a:rPr lang="nb-NO" dirty="0" smtClean="0"/>
              <a:t>Mangelfull opplæring.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088924" y="4982308"/>
            <a:ext cx="3888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PERSONLIGE FEIL:</a:t>
            </a:r>
          </a:p>
          <a:p>
            <a:r>
              <a:rPr lang="nb-NO" dirty="0" smtClean="0"/>
              <a:t>For lav risiko-oppmerksomhet (glipper, snarveier, kunnskapsmangel)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299504" y="1814707"/>
            <a:ext cx="37793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Vedrører preventive forhold (effektivitetshensyn). </a:t>
            </a:r>
          </a:p>
          <a:p>
            <a:r>
              <a:rPr lang="nb-NO" b="1" dirty="0" smtClean="0"/>
              <a:t>Kritikken reflekterer ulike syn på hva som er hovedårsaken til avvik? </a:t>
            </a:r>
          </a:p>
          <a:p>
            <a:r>
              <a:rPr lang="nb-NO" b="1" dirty="0" smtClean="0"/>
              <a:t>«System-</a:t>
            </a:r>
            <a:r>
              <a:rPr lang="nb-NO" b="1" dirty="0" err="1" smtClean="0"/>
              <a:t>errors</a:t>
            </a:r>
            <a:r>
              <a:rPr lang="nb-NO" b="1" dirty="0" smtClean="0"/>
              <a:t>» (system feil) » </a:t>
            </a:r>
          </a:p>
          <a:p>
            <a:r>
              <a:rPr lang="nb-NO" b="1" dirty="0" smtClean="0"/>
              <a:t>«Human </a:t>
            </a:r>
            <a:r>
              <a:rPr lang="nb-NO" b="1" dirty="0" err="1" smtClean="0"/>
              <a:t>errors</a:t>
            </a:r>
            <a:r>
              <a:rPr lang="nb-NO" b="1" dirty="0" smtClean="0"/>
              <a:t>» (personlige feil)  </a:t>
            </a:r>
            <a:endParaRPr lang="en-US" b="1" dirty="0"/>
          </a:p>
        </p:txBody>
      </p:sp>
      <p:sp>
        <p:nvSpPr>
          <p:cNvPr id="4" name="Right Arrow 3"/>
          <p:cNvSpPr/>
          <p:nvPr/>
        </p:nvSpPr>
        <p:spPr>
          <a:xfrm>
            <a:off x="7784123" y="2590800"/>
            <a:ext cx="474785" cy="2989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22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411" y="648462"/>
            <a:ext cx="10684099" cy="967838"/>
          </a:xfrm>
        </p:spPr>
        <p:txBody>
          <a:bodyPr/>
          <a:lstStyle/>
          <a:p>
            <a:r>
              <a:rPr lang="nb-NO" dirty="0" smtClean="0"/>
              <a:t>EN TEORETISK MODELL-ANALYSE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376" y="2701785"/>
            <a:ext cx="11428348" cy="1970467"/>
          </a:xfrm>
        </p:spPr>
        <p:txBody>
          <a:bodyPr>
            <a:normAutofit lnSpcReduction="10000"/>
          </a:bodyPr>
          <a:lstStyle/>
          <a:p>
            <a:r>
              <a:rPr lang="nb-NO" sz="2400" dirty="0" smtClean="0"/>
              <a:t>Teori søker å forenkle/skape </a:t>
            </a:r>
            <a:r>
              <a:rPr lang="nb-NO" sz="2400" dirty="0"/>
              <a:t>orden i en komplisert </a:t>
            </a:r>
            <a:r>
              <a:rPr lang="nb-NO" sz="2400" dirty="0" smtClean="0"/>
              <a:t>virkelighet (strukturere tenkningen omkring en gitt problemstilling).</a:t>
            </a:r>
            <a:endParaRPr lang="nb-NO" sz="2400" dirty="0"/>
          </a:p>
          <a:p>
            <a:endParaRPr lang="nb-NO" sz="2400" dirty="0" smtClean="0"/>
          </a:p>
          <a:p>
            <a:r>
              <a:rPr lang="nb-NO" sz="2400" dirty="0" smtClean="0"/>
              <a:t>Teori retter </a:t>
            </a:r>
            <a:r>
              <a:rPr lang="nb-NO" sz="2400" dirty="0"/>
              <a:t>gjerne søkelyset på </a:t>
            </a:r>
            <a:r>
              <a:rPr lang="nb-NO" sz="2400" dirty="0" smtClean="0"/>
              <a:t>utvalgte forhold og er eksplisitt </a:t>
            </a:r>
            <a:r>
              <a:rPr lang="nb-NO" sz="2400" dirty="0"/>
              <a:t>på de premisser </a:t>
            </a:r>
            <a:r>
              <a:rPr lang="nb-NO" sz="2400" dirty="0" smtClean="0"/>
              <a:t>som analysen </a:t>
            </a:r>
            <a:r>
              <a:rPr lang="nb-NO" sz="2400" dirty="0"/>
              <a:t>bygger </a:t>
            </a:r>
            <a:r>
              <a:rPr lang="nb-NO" sz="2400" dirty="0" smtClean="0"/>
              <a:t>på.</a:t>
            </a:r>
            <a:endParaRPr lang="nb-NO" sz="2400" dirty="0"/>
          </a:p>
          <a:p>
            <a:endParaRPr lang="nb-NO" sz="2400" dirty="0" smtClean="0"/>
          </a:p>
          <a:p>
            <a:pPr marL="0" indent="0">
              <a:buNone/>
            </a:pPr>
            <a:endParaRPr lang="nb-NO" sz="24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350411" y="1666600"/>
            <a:ext cx="1045764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REFERANSE: Grepperud, S. (2020) – Individual or enterprise liability? The role of sanctions and liability under contractible and non-contractible safety efforts. </a:t>
            </a:r>
            <a:r>
              <a:rPr lang="en-US" sz="2000" i="1" dirty="0" smtClean="0"/>
              <a:t>Review of Law and Economics</a:t>
            </a:r>
          </a:p>
          <a:p>
            <a:endParaRPr lang="nb-NO" b="1" dirty="0"/>
          </a:p>
        </p:txBody>
      </p:sp>
      <p:sp>
        <p:nvSpPr>
          <p:cNvPr id="4" name="Rectangle 3"/>
          <p:cNvSpPr/>
          <p:nvPr/>
        </p:nvSpPr>
        <p:spPr>
          <a:xfrm>
            <a:off x="574431" y="5210908"/>
            <a:ext cx="5187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Regulerings-analyse (insentiv-analyse)   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3379236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853" y="359265"/>
            <a:ext cx="10845085" cy="555713"/>
          </a:xfrm>
        </p:spPr>
        <p:txBody>
          <a:bodyPr>
            <a:normAutofit fontScale="90000"/>
          </a:bodyPr>
          <a:lstStyle/>
          <a:p>
            <a:pPr algn="ctr"/>
            <a:r>
              <a:rPr lang="nb-NO" b="1" dirty="0" smtClean="0"/>
              <a:t>OPPSKRIFTEN – analytisk fremgangsmåte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743" y="1010992"/>
            <a:ext cx="11893639" cy="537808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 smtClean="0"/>
              <a:t>1. </a:t>
            </a:r>
            <a:r>
              <a:rPr lang="nb-NO" dirty="0"/>
              <a:t>Hvem er </a:t>
            </a:r>
            <a:r>
              <a:rPr lang="nb-NO" dirty="0" smtClean="0"/>
              <a:t>«</a:t>
            </a:r>
            <a:r>
              <a:rPr lang="nb-NO" i="1" dirty="0" smtClean="0"/>
              <a:t>Beslutningstakerne»</a:t>
            </a:r>
            <a:endParaRPr lang="nb-NO" b="1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2. Innfører visse forutsetninger om «</a:t>
            </a:r>
            <a:r>
              <a:rPr lang="nb-NO" i="1" dirty="0" smtClean="0"/>
              <a:t>Beslutningstakerne»</a:t>
            </a:r>
            <a:r>
              <a:rPr lang="nb-NO" dirty="0" smtClean="0"/>
              <a:t>.</a:t>
            </a:r>
          </a:p>
          <a:p>
            <a:pPr marL="0" indent="0">
              <a:buNone/>
            </a:pPr>
            <a:r>
              <a:rPr lang="nb-NO" dirty="0" smtClean="0"/>
              <a:t> </a:t>
            </a:r>
          </a:p>
          <a:p>
            <a:pPr marL="0" indent="0">
              <a:buNone/>
            </a:pPr>
            <a:r>
              <a:rPr lang="nb-NO" dirty="0" smtClean="0"/>
              <a:t>3. Definer hva de samfunnsøkonomiske kostnadene av Avvik er (</a:t>
            </a:r>
            <a:r>
              <a:rPr lang="nb-NO" b="1" dirty="0" smtClean="0"/>
              <a:t>Avviks-kostnader)</a:t>
            </a:r>
          </a:p>
          <a:p>
            <a:pPr marL="0" indent="0">
              <a:buNone/>
            </a:pPr>
            <a:r>
              <a:rPr lang="nb-NO" dirty="0" smtClean="0"/>
              <a:t> </a:t>
            </a:r>
          </a:p>
          <a:p>
            <a:pPr marL="0" indent="0">
              <a:buNone/>
            </a:pPr>
            <a:r>
              <a:rPr lang="nb-NO" dirty="0" smtClean="0"/>
              <a:t>4. Presisere målet - hva man ønsker at beslutningstakerne faktisk skal gjøre. 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5. Fravær av ansvar (bøter, andre reaksjoner etc.) – vil introdusere mulige  </a:t>
            </a:r>
            <a:r>
              <a:rPr lang="nb-NO" b="1" dirty="0" smtClean="0"/>
              <a:t>mekanismer</a:t>
            </a:r>
            <a:r>
              <a:rPr lang="nb-NO" dirty="0" smtClean="0"/>
              <a:t> som kan karakterisere «forholdet mellom beslutningstakerne».  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6. Selve analysen: Innfører hver av de to ansvars-typene under ulike antakelser om relevansen til </a:t>
            </a:r>
            <a:r>
              <a:rPr lang="nb-NO" b="1" dirty="0" smtClean="0"/>
              <a:t>mekanismene</a:t>
            </a:r>
            <a:r>
              <a:rPr lang="nb-NO" dirty="0" smtClean="0"/>
              <a:t> («forholdet mellom beslutningstakerne»).</a:t>
            </a:r>
          </a:p>
        </p:txBody>
      </p:sp>
    </p:spTree>
    <p:extLst>
      <p:ext uri="{BB962C8B-B14F-4D97-AF65-F5344CB8AC3E}">
        <p14:creationId xmlns:p14="http://schemas.microsoft.com/office/powerpoint/2010/main" val="3724066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168" y="2501766"/>
            <a:ext cx="11777731" cy="220531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b="1" dirty="0" smtClean="0"/>
              <a:t>2. FORUTSETNINGER – beslutningstakerne er rasjonelle aktører. </a:t>
            </a:r>
          </a:p>
          <a:p>
            <a:pPr marL="0" indent="0">
              <a:buNone/>
            </a:pPr>
            <a:r>
              <a:rPr lang="nb-NO" dirty="0" smtClean="0"/>
              <a:t>B</a:t>
            </a:r>
            <a:r>
              <a:rPr lang="nb-NO" sz="2600" dirty="0" smtClean="0"/>
              <a:t>eslutningstakerne</a:t>
            </a:r>
            <a:r>
              <a:rPr lang="nb-NO" sz="2600" b="1" dirty="0" smtClean="0"/>
              <a:t> </a:t>
            </a:r>
            <a:r>
              <a:rPr lang="nb-NO" sz="2600" dirty="0" smtClean="0"/>
              <a:t>handler i samsvar med egne preferanser</a:t>
            </a:r>
          </a:p>
          <a:p>
            <a:pPr marL="0" indent="0">
              <a:buNone/>
            </a:pPr>
            <a:r>
              <a:rPr lang="nb-NO" sz="2600" dirty="0" smtClean="0"/>
              <a:t>Er framoverskuende </a:t>
            </a:r>
          </a:p>
          <a:p>
            <a:pPr marL="0" indent="0">
              <a:buNone/>
            </a:pPr>
            <a:r>
              <a:rPr lang="nb-NO" sz="2600" dirty="0" smtClean="0"/>
              <a:t>Forstår sammenhengene mellom egne valg og påløpt risiko.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</a:t>
            </a:r>
            <a:r>
              <a:rPr lang="nb-NO" b="1" dirty="0"/>
              <a:t>3</a:t>
            </a:r>
            <a:r>
              <a:rPr lang="nb-NO" b="1" dirty="0" smtClean="0"/>
              <a:t>. DEFINERE SAMFUNNSØKONOMISKE KOSTNADENE: Summen av 3 avviks-kostnader</a:t>
            </a:r>
            <a:endParaRPr lang="nb-NO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59793" y="4797525"/>
            <a:ext cx="9982284" cy="5602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smtClean="0"/>
          </a:p>
          <a:p>
            <a:r>
              <a:rPr lang="nb-NO" dirty="0" smtClean="0"/>
              <a:t>F = Foretak: Avvik  fører til fordyrende behandlinger (annet: rykte-kostnader, prestisjetap) </a:t>
            </a:r>
            <a:endParaRPr lang="nb-NO" dirty="0"/>
          </a:p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59792" y="6158327"/>
            <a:ext cx="9982285" cy="64452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b="1" dirty="0" smtClean="0"/>
              <a:t> K = Klient (pasient): Forlenget </a:t>
            </a:r>
            <a:r>
              <a:rPr lang="nb-NO" b="1" dirty="0"/>
              <a:t>behandling; </a:t>
            </a:r>
            <a:r>
              <a:rPr lang="nb-NO" b="1" dirty="0" smtClean="0"/>
              <a:t>Redusert helse/tapte leveår; Inntektstap (produktivitetstap)</a:t>
            </a:r>
            <a:endParaRPr lang="nb-NO" b="1" dirty="0"/>
          </a:p>
        </p:txBody>
      </p:sp>
      <p:sp>
        <p:nvSpPr>
          <p:cNvPr id="7" name="Rectangle 6"/>
          <p:cNvSpPr/>
          <p:nvPr/>
        </p:nvSpPr>
        <p:spPr>
          <a:xfrm>
            <a:off x="1359792" y="5444309"/>
            <a:ext cx="9982285" cy="65067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/>
              <a:t>P</a:t>
            </a:r>
            <a:r>
              <a:rPr lang="nb-NO" dirty="0" smtClean="0"/>
              <a:t> = Person (Helsearbeider): Personlig belastning som følger av å være involvert i avvik, Tidskostnader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9292" y="360036"/>
            <a:ext cx="119927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nb-NO" sz="2800" b="1" dirty="0" smtClean="0"/>
              <a:t>BESLUTNINGSTAKERNE – inkludere de som kan påvirke risiko</a:t>
            </a:r>
            <a:r>
              <a:rPr lang="nb-NO" sz="2400" dirty="0" smtClean="0"/>
              <a:t>. </a:t>
            </a:r>
          </a:p>
          <a:p>
            <a:r>
              <a:rPr lang="nb-NO" sz="2800" b="1" dirty="0"/>
              <a:t> </a:t>
            </a:r>
            <a:r>
              <a:rPr lang="nb-NO" sz="2800" b="1" dirty="0" smtClean="0"/>
              <a:t>  </a:t>
            </a:r>
            <a:r>
              <a:rPr lang="nb-NO" sz="2400" i="1" dirty="0" smtClean="0"/>
              <a:t>Kan </a:t>
            </a:r>
            <a:r>
              <a:rPr lang="nb-NO" sz="2400" i="1" dirty="0" err="1" smtClean="0"/>
              <a:t>ååvirkes</a:t>
            </a:r>
            <a:r>
              <a:rPr lang="nb-NO" sz="2400" i="1" dirty="0" smtClean="0"/>
              <a:t> </a:t>
            </a:r>
            <a:r>
              <a:rPr lang="nb-NO" sz="2400" i="1" dirty="0"/>
              <a:t>av både </a:t>
            </a:r>
            <a:r>
              <a:rPr lang="nb-NO" sz="2400" i="1" dirty="0" smtClean="0"/>
              <a:t>FORETAKENE </a:t>
            </a:r>
            <a:r>
              <a:rPr lang="nb-NO" sz="2400" i="1" dirty="0"/>
              <a:t>SELV OG </a:t>
            </a:r>
            <a:r>
              <a:rPr lang="nb-NO" sz="2400" i="1" dirty="0" smtClean="0"/>
              <a:t>HELSEPERSONELL/PERSONER </a:t>
            </a:r>
            <a:endParaRPr lang="en-US" sz="2400" i="1" dirty="0"/>
          </a:p>
          <a:p>
            <a:r>
              <a:rPr lang="nb-NO" sz="2400" b="1" dirty="0" smtClean="0"/>
              <a:t>      Foretaket: </a:t>
            </a:r>
            <a:r>
              <a:rPr lang="nb-NO" sz="2400" dirty="0" smtClean="0"/>
              <a:t>ved å investeringer i risiko-reduserende tiltak (redusere system-feil)</a:t>
            </a:r>
          </a:p>
          <a:p>
            <a:r>
              <a:rPr lang="nb-NO" sz="2400" dirty="0" smtClean="0"/>
              <a:t>      </a:t>
            </a:r>
            <a:r>
              <a:rPr lang="nb-NO" sz="2400" b="1" dirty="0" smtClean="0"/>
              <a:t>Personer</a:t>
            </a:r>
            <a:r>
              <a:rPr lang="nb-NO" sz="2400" dirty="0" smtClean="0"/>
              <a:t> (</a:t>
            </a:r>
            <a:r>
              <a:rPr lang="nb-NO" sz="2400" b="1" dirty="0" smtClean="0"/>
              <a:t>helse-arbeidere): </a:t>
            </a:r>
            <a:r>
              <a:rPr lang="nb-NO" sz="2400" dirty="0" smtClean="0"/>
              <a:t>Øke sin risiko-oppmerksomheten (redusere personlige feil)</a:t>
            </a:r>
          </a:p>
          <a:p>
            <a:r>
              <a:rPr lang="nb-NO" sz="2400" dirty="0" smtClean="0"/>
              <a:t>«</a:t>
            </a:r>
            <a:r>
              <a:rPr lang="nb-NO" sz="2400" i="1" dirty="0" smtClean="0"/>
              <a:t>H</a:t>
            </a:r>
            <a:r>
              <a:rPr lang="nb-NO" i="1" dirty="0" smtClean="0"/>
              <a:t>endelser skyldes ofte årsaker utenfor helsepersonellets kontroll, men noen ganger kan også helsepersonellet selv klandres» 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255376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354" y="1"/>
            <a:ext cx="11599407" cy="4267536"/>
          </a:xfrm>
        </p:spPr>
        <p:txBody>
          <a:bodyPr>
            <a:normAutofit fontScale="90000"/>
          </a:bodyPr>
          <a:lstStyle/>
          <a:p>
            <a:r>
              <a:rPr lang="nb-NO" sz="3200" b="1" dirty="0" smtClean="0"/>
              <a:t>4. PRESISERE MÅL: Alle 3 avviks-kostnadene og ressursbruk knyttet til økt pasientsikkerhet skal tas hensyn til av beslutningstakerne når de foretar sine valg</a:t>
            </a:r>
            <a:r>
              <a:rPr lang="nb-NO" sz="3200" dirty="0" smtClean="0"/>
              <a:t/>
            </a:r>
            <a:br>
              <a:rPr lang="nb-NO" sz="3200" dirty="0" smtClean="0"/>
            </a:br>
            <a:r>
              <a:rPr lang="nb-NO" sz="3200" dirty="0" smtClean="0"/>
              <a:t/>
            </a:r>
            <a:br>
              <a:rPr lang="nb-NO" sz="3200" dirty="0" smtClean="0"/>
            </a:br>
            <a:r>
              <a:rPr lang="nb-NO" sz="3200" dirty="0" smtClean="0"/>
              <a:t>REGULERINGS-TEORI: </a:t>
            </a:r>
            <a:r>
              <a:rPr lang="nb-NO" sz="3200" b="1" dirty="0" smtClean="0"/>
              <a:t> </a:t>
            </a:r>
            <a:br>
              <a:rPr lang="nb-NO" sz="3200" b="1" dirty="0" smtClean="0"/>
            </a:br>
            <a:r>
              <a:rPr lang="nb-NO" sz="2700" dirty="0" smtClean="0"/>
              <a:t>Målet at de relevante beslutningstakerne skal ta de hensyn til de samfunnsøkonomiske kostnadene (F + P + K</a:t>
            </a:r>
            <a:r>
              <a:rPr lang="nb-NO" sz="2700" dirty="0"/>
              <a:t>) </a:t>
            </a:r>
            <a:r>
              <a:rPr lang="nb-NO" sz="2700" dirty="0" smtClean="0"/>
              <a:t>når man fatter de beslutningene som påvirker pasientsikkerheten (gir riktige insentiver). </a:t>
            </a:r>
            <a:br>
              <a:rPr lang="nb-NO" sz="2700" dirty="0" smtClean="0"/>
            </a:br>
            <a:r>
              <a:rPr lang="nb-NO" sz="2700" dirty="0" smtClean="0"/>
              <a:t/>
            </a:r>
            <a:br>
              <a:rPr lang="nb-NO" sz="2700" dirty="0" smtClean="0"/>
            </a:br>
            <a:r>
              <a:rPr lang="nb-NO" sz="2700" dirty="0" smtClean="0"/>
              <a:t>Jo høyere avvikskostnadene er i sum(altså jo høyere søyler), desto mer innsats forventes hver beslutningstaker å yte for å hindre at avvik skjer.</a:t>
            </a: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1101144" y="5827690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38648" y="5336617"/>
            <a:ext cx="1693572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38648" y="4945487"/>
            <a:ext cx="1693572" cy="41856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38648" y="4391696"/>
            <a:ext cx="1693572" cy="55379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793523" y="5864784"/>
            <a:ext cx="3634154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856113" y="4391696"/>
            <a:ext cx="1777284" cy="40400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856113" y="4795704"/>
            <a:ext cx="1777284" cy="540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856114" y="5344733"/>
            <a:ext cx="1777283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140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003" y="365125"/>
            <a:ext cx="10928797" cy="1212537"/>
          </a:xfrm>
        </p:spPr>
        <p:txBody>
          <a:bodyPr>
            <a:normAutofit/>
          </a:bodyPr>
          <a:lstStyle/>
          <a:p>
            <a:r>
              <a:rPr lang="nb-NO" sz="3600" b="1" dirty="0" smtClean="0"/>
              <a:t>5. Situasjonen uten ansvar - hvilke MEKANSIMER kan påvirke forholdet mellom beslutningstakerne?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185" y="1670538"/>
            <a:ext cx="11711353" cy="493632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sz="3600" b="1" dirty="0" smtClean="0"/>
              <a:t>2 MULIGE MEKANSIMER</a:t>
            </a:r>
          </a:p>
          <a:p>
            <a:pPr marL="0" indent="0">
              <a:buNone/>
            </a:pPr>
            <a:endParaRPr lang="nb-NO" b="1" u="sng" dirty="0" smtClean="0"/>
          </a:p>
          <a:p>
            <a:pPr marL="0" indent="0">
              <a:buNone/>
            </a:pPr>
            <a:r>
              <a:rPr lang="nb-NO" b="1" u="sng" dirty="0" smtClean="0"/>
              <a:t>«Rekrutterings-effekten» – sørger for at </a:t>
            </a:r>
            <a:r>
              <a:rPr lang="nb-NO" b="1" u="sng" dirty="0" err="1" smtClean="0"/>
              <a:t>FORETAKENEs</a:t>
            </a:r>
            <a:r>
              <a:rPr lang="nb-NO" b="1" u="sng" dirty="0" smtClean="0"/>
              <a:t> insentiv for å investere i pasientsikkerhet øker </a:t>
            </a:r>
          </a:p>
          <a:p>
            <a:pPr marL="0" indent="0">
              <a:buNone/>
            </a:pPr>
            <a:r>
              <a:rPr lang="nb-NO" dirty="0" smtClean="0"/>
              <a:t>Investeringer </a:t>
            </a:r>
            <a:r>
              <a:rPr lang="nb-NO" dirty="0"/>
              <a:t>i pasientsikkerhet </a:t>
            </a:r>
            <a:r>
              <a:rPr lang="nb-NO" dirty="0" smtClean="0"/>
              <a:t>gir gevinster for et Foretak i form av at man blir mer «attraktiv» som arbeidsgiver (helsearbeiderne blir eksponert </a:t>
            </a:r>
            <a:r>
              <a:rPr lang="nb-NO" dirty="0"/>
              <a:t>for mindre </a:t>
            </a:r>
            <a:r>
              <a:rPr lang="nb-NO" dirty="0" smtClean="0"/>
              <a:t>risiko).</a:t>
            </a:r>
            <a:endParaRPr lang="nb-NO" dirty="0"/>
          </a:p>
          <a:p>
            <a:pPr marL="0" indent="0">
              <a:buNone/>
            </a:pPr>
            <a:r>
              <a:rPr lang="nb-NO" dirty="0" smtClean="0"/>
              <a:t>Mindre belastende å være ansatt</a:t>
            </a:r>
          </a:p>
          <a:p>
            <a:pPr marL="0" indent="0">
              <a:buNone/>
            </a:pPr>
            <a:r>
              <a:rPr lang="nb-NO" dirty="0" smtClean="0"/>
              <a:t>- </a:t>
            </a:r>
            <a:r>
              <a:rPr lang="nb-NO" dirty="0"/>
              <a:t> </a:t>
            </a:r>
            <a:r>
              <a:rPr lang="nb-NO" dirty="0" smtClean="0"/>
              <a:t>Bedre arbeidsmiljø (høyere produktivitet)</a:t>
            </a:r>
            <a:endParaRPr lang="nb-NO" dirty="0"/>
          </a:p>
          <a:p>
            <a:pPr marL="0" indent="0">
              <a:buNone/>
            </a:pPr>
            <a:r>
              <a:rPr lang="nb-NO" dirty="0" smtClean="0"/>
              <a:t> - Bedre rekruttering og gi mindre «</a:t>
            </a:r>
            <a:r>
              <a:rPr lang="nb-NO" dirty="0" err="1" smtClean="0"/>
              <a:t>turn-over</a:t>
            </a:r>
            <a:r>
              <a:rPr lang="nb-NO" dirty="0" smtClean="0"/>
              <a:t>- blir også attraktiv for mer erfarne og dyktige helsearbeidere</a:t>
            </a:r>
          </a:p>
          <a:p>
            <a:pPr marL="0" indent="0">
              <a:buNone/>
            </a:pPr>
            <a:r>
              <a:rPr lang="nb-NO" dirty="0" smtClean="0"/>
              <a:t>-  At mindre attraktive kompensasjonsordninger kan tilbys (lønn og andre arbeidsvilkår). </a:t>
            </a:r>
          </a:p>
          <a:p>
            <a:pPr marL="0" indent="0">
              <a:buNone/>
            </a:pPr>
            <a:endParaRPr lang="nb-NO" b="1" u="sng" dirty="0" smtClean="0"/>
          </a:p>
          <a:p>
            <a:pPr marL="0" indent="0">
              <a:buNone/>
            </a:pPr>
            <a:r>
              <a:rPr lang="nb-NO" b="1" u="sng" dirty="0" smtClean="0"/>
              <a:t>«Styrings-effekten» – sørger for at FORETAKENE kan styre «risiko-oppmerksomheten» til helsepersonell. </a:t>
            </a:r>
          </a:p>
          <a:p>
            <a:pPr marL="0" indent="0">
              <a:buNone/>
            </a:pPr>
            <a:r>
              <a:rPr lang="nb-NO" dirty="0" smtClean="0"/>
              <a:t>Hvis Foretaket (har mye informasjon) </a:t>
            </a:r>
            <a:r>
              <a:rPr lang="nb-NO" i="1" u="sng" dirty="0"/>
              <a:t>observerer </a:t>
            </a:r>
            <a:r>
              <a:rPr lang="nb-NO" dirty="0" smtClean="0"/>
              <a:t>adferden til helsearbeiderne (personene), så </a:t>
            </a:r>
            <a:r>
              <a:rPr lang="nb-NO" dirty="0"/>
              <a:t>kan </a:t>
            </a:r>
            <a:r>
              <a:rPr lang="nb-NO" dirty="0" smtClean="0"/>
              <a:t>foretakene styre/kontrollere deres adferd/beslutninger </a:t>
            </a:r>
          </a:p>
          <a:p>
            <a:pPr marL="0" indent="0">
              <a:buNone/>
            </a:pPr>
            <a:r>
              <a:rPr lang="nb-NO" dirty="0" smtClean="0"/>
              <a:t>(helsearbeiderne gjør faktisk det som pålegges av deres arbeidsgiver).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280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432" y="59462"/>
            <a:ext cx="11717214" cy="1045807"/>
          </a:xfrm>
        </p:spPr>
        <p:txBody>
          <a:bodyPr>
            <a:normAutofit fontScale="90000"/>
          </a:bodyPr>
          <a:lstStyle/>
          <a:p>
            <a:r>
              <a:rPr lang="nb-NO" sz="3200" b="1" dirty="0" smtClean="0"/>
              <a:t/>
            </a:r>
            <a:br>
              <a:rPr lang="nb-NO" sz="3200" b="1" dirty="0" smtClean="0"/>
            </a:br>
            <a:r>
              <a:rPr lang="nb-NO" sz="3200" b="1" dirty="0" smtClean="0"/>
              <a:t>Fortsettelse 5: Mulig situasjon uten ansvar – men med tilstedeværelse av de to  mekanismene. 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1027091" y="2240925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38648" y="1745088"/>
            <a:ext cx="1693572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38648" y="1326524"/>
            <a:ext cx="1693572" cy="41856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</a:p>
        </p:txBody>
      </p:sp>
      <p:sp>
        <p:nvSpPr>
          <p:cNvPr id="7" name="Rectangle 6"/>
          <p:cNvSpPr/>
          <p:nvPr/>
        </p:nvSpPr>
        <p:spPr>
          <a:xfrm>
            <a:off x="779172" y="4129773"/>
            <a:ext cx="2087988" cy="55379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 OG FORETAK ?????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45121" y="2240925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611425" y="4231011"/>
            <a:ext cx="1777284" cy="5780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 OG PERSON  ?????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92473" y="1172364"/>
            <a:ext cx="1777284" cy="540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92473" y="1726541"/>
            <a:ext cx="1777283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622431" y="3685155"/>
            <a:ext cx="3305907" cy="10771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SELVPÅFØRTE AVVIKS-KOSTNADER  (tar hensyn til det som rammer en direkte) 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339375" y="1353892"/>
            <a:ext cx="2021983" cy="7823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REKRUTTERINGS-EFFEKTEN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3921370" y="2590595"/>
            <a:ext cx="2790092" cy="7536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STYRINGS-EFFEKTEN</a:t>
            </a:r>
            <a:endParaRPr lang="en-US" dirty="0"/>
          </a:p>
        </p:txBody>
      </p:sp>
      <p:cxnSp>
        <p:nvCxnSpPr>
          <p:cNvPr id="41" name="Straight Arrow Connector 40"/>
          <p:cNvCxnSpPr/>
          <p:nvPr/>
        </p:nvCxnSpPr>
        <p:spPr>
          <a:xfrm flipH="1" flipV="1">
            <a:off x="2968580" y="1986567"/>
            <a:ext cx="1028989" cy="176481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6928338" y="1986567"/>
            <a:ext cx="1114518" cy="1764818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ight Arrow 2"/>
          <p:cNvSpPr/>
          <p:nvPr/>
        </p:nvSpPr>
        <p:spPr>
          <a:xfrm>
            <a:off x="4339375" y="1658815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6391141" y="2732650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3432220" y="1488831"/>
            <a:ext cx="907155" cy="1172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6537710" y="1290884"/>
            <a:ext cx="1031115" cy="13030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9262" y="5187463"/>
            <a:ext cx="11371384" cy="1213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Jo høyere søyler, desto større er insentivene for å satse på pasientsikkerhet.</a:t>
            </a:r>
          </a:p>
          <a:p>
            <a:r>
              <a:rPr lang="nb-NO" dirty="0" smtClean="0"/>
              <a:t>MÅL: Ønsker 3 byggeklosser i hver av de to søylene (en av hver farge) - for hver beslutningstaker (riktige insentiver)</a:t>
            </a:r>
          </a:p>
          <a:p>
            <a:r>
              <a:rPr lang="nb-NO" dirty="0" smtClean="0"/>
              <a:t>-    Færre enn 3 gir for svake insentiv</a:t>
            </a:r>
          </a:p>
          <a:p>
            <a:r>
              <a:rPr lang="nb-NO" dirty="0" smtClean="0"/>
              <a:t>-    Flere enn 3 gir for sterke insentiv (defensiv medisin)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973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473" y="183113"/>
            <a:ext cx="10613265" cy="1413792"/>
          </a:xfrm>
        </p:spPr>
        <p:txBody>
          <a:bodyPr>
            <a:normAutofit/>
          </a:bodyPr>
          <a:lstStyle/>
          <a:p>
            <a:r>
              <a:rPr lang="nb-NO" dirty="0"/>
              <a:t>6. </a:t>
            </a:r>
            <a:r>
              <a:rPr lang="nb-NO" dirty="0" smtClean="0"/>
              <a:t>ANALYSEN: Innføre ansvarlighet  </a:t>
            </a:r>
            <a:br>
              <a:rPr lang="nb-NO" dirty="0" smtClean="0"/>
            </a:br>
            <a:r>
              <a:rPr lang="nb-NO" dirty="0" smtClean="0"/>
              <a:t>	</a:t>
            </a:r>
            <a:r>
              <a:rPr lang="nb-NO" sz="2800" dirty="0" smtClean="0"/>
              <a:t>S</a:t>
            </a:r>
            <a:r>
              <a:rPr lang="nb-NO" sz="3100" dirty="0" smtClean="0"/>
              <a:t>ymbol-bruk</a:t>
            </a:r>
            <a:r>
              <a:rPr lang="nb-NO" dirty="0" smtClean="0"/>
              <a:t>; </a:t>
            </a:r>
            <a:r>
              <a:rPr lang="nb-NO" sz="2800" b="1" dirty="0" smtClean="0"/>
              <a:t>T</a:t>
            </a:r>
            <a:r>
              <a:rPr lang="nb-NO" sz="2800" dirty="0" smtClean="0"/>
              <a:t>= Foretaks-ansvar og </a:t>
            </a:r>
            <a:r>
              <a:rPr lang="nb-NO" sz="2800" b="1" dirty="0" smtClean="0"/>
              <a:t>t</a:t>
            </a:r>
            <a:r>
              <a:rPr lang="nb-NO" sz="2800" dirty="0" smtClean="0"/>
              <a:t> = Person-ansvar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354" y="1596905"/>
            <a:ext cx="11760392" cy="47925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 smtClean="0"/>
              <a:t>				6 ULIKE CASE  </a:t>
            </a:r>
          </a:p>
          <a:p>
            <a:pPr marL="0" indent="0">
              <a:buNone/>
            </a:pPr>
            <a:r>
              <a:rPr lang="nb-NO" b="1" dirty="0" smtClean="0"/>
              <a:t>CASE I: Både Rekrutterings-effekten og Styrings-effekten er virksomme</a:t>
            </a:r>
          </a:p>
          <a:p>
            <a:pPr marL="0" indent="0">
              <a:buNone/>
            </a:pPr>
            <a:r>
              <a:rPr lang="nb-NO" dirty="0" smtClean="0"/>
              <a:t>                      A: Kun Foretaksansvar. B: Kun Personansvar</a:t>
            </a:r>
          </a:p>
          <a:p>
            <a:pPr marL="0" indent="0">
              <a:buNone/>
            </a:pPr>
            <a:r>
              <a:rPr lang="nb-NO" b="1" dirty="0" smtClean="0"/>
              <a:t>CASE II: Kun Styringseffekten er virksom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	A: Kun Foretaksansvar. B</a:t>
            </a:r>
            <a:r>
              <a:rPr lang="nb-NO" dirty="0"/>
              <a:t>: Kun </a:t>
            </a:r>
            <a:r>
              <a:rPr lang="nb-NO" dirty="0" smtClean="0"/>
              <a:t>Personansvar</a:t>
            </a:r>
            <a:endParaRPr lang="nb-NO" dirty="0"/>
          </a:p>
          <a:p>
            <a:pPr marL="0" indent="0">
              <a:buNone/>
            </a:pPr>
            <a:r>
              <a:rPr lang="nb-NO" b="1" dirty="0" smtClean="0"/>
              <a:t>CASE III: Kun Rekrutterings-effekten er virksom </a:t>
            </a:r>
          </a:p>
          <a:p>
            <a:pPr marL="0" indent="0">
              <a:buNone/>
            </a:pPr>
            <a:r>
              <a:rPr lang="nb-NO" dirty="0" smtClean="0"/>
              <a:t>		A: Kun Foretaksansvar</a:t>
            </a:r>
            <a:r>
              <a:rPr lang="nb-NO" dirty="0"/>
              <a:t>. </a:t>
            </a:r>
            <a:r>
              <a:rPr lang="nb-NO" dirty="0" smtClean="0"/>
              <a:t>B</a:t>
            </a:r>
            <a:r>
              <a:rPr lang="nb-NO" dirty="0"/>
              <a:t>: Kun </a:t>
            </a:r>
            <a:r>
              <a:rPr lang="nb-NO" dirty="0" smtClean="0"/>
              <a:t>Personansvar</a:t>
            </a:r>
          </a:p>
          <a:p>
            <a:pPr marL="0" indent="0">
              <a:buNone/>
            </a:pPr>
            <a:r>
              <a:rPr lang="nb-NO" b="1" dirty="0" smtClean="0"/>
              <a:t>CASE IV: Fravær av begge effekter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	A: Kun Foretaksansvar.  B: Kun Personansvar</a:t>
            </a:r>
            <a:endParaRPr lang="nb-NO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767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349" y="171435"/>
            <a:ext cx="11175643" cy="115417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4000" dirty="0" smtClean="0"/>
              <a:t>CASE I: «Rekrutterings-effekt» og «Styrings-effekt»</a:t>
            </a:r>
            <a:endParaRPr lang="en-US" sz="4000" dirty="0"/>
          </a:p>
          <a:p>
            <a:pPr marL="0" indent="0" algn="ctr">
              <a:buNone/>
            </a:pPr>
            <a:r>
              <a:rPr lang="nb-NO" sz="4000" dirty="0" smtClean="0"/>
              <a:t>A: </a:t>
            </a:r>
            <a:r>
              <a:rPr lang="nb-NO" sz="4000" dirty="0"/>
              <a:t>Foretaks-ansvar (T</a:t>
            </a:r>
            <a:r>
              <a:rPr lang="nb-NO" sz="4000" dirty="0" smtClean="0"/>
              <a:t>)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2009104" y="2645012"/>
            <a:ext cx="2324636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009104" y="2066628"/>
            <a:ext cx="2324636" cy="55026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 </a:t>
            </a:r>
          </a:p>
          <a:p>
            <a:pPr algn="ctr"/>
            <a:r>
              <a:rPr lang="nb-NO" dirty="0" smtClean="0"/>
              <a:t>(via Rekruttering)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29525" y="3153123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393009" y="2152191"/>
            <a:ext cx="2745344" cy="540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 </a:t>
            </a:r>
          </a:p>
          <a:p>
            <a:pPr algn="ctr"/>
            <a:r>
              <a:rPr lang="nb-NO" dirty="0" smtClean="0"/>
              <a:t>(via Styring)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393009" y="2672625"/>
            <a:ext cx="2745344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175678" y="3166992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314440" y="3895061"/>
            <a:ext cx="2900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Pålegge Foretaks-Ansvar; T =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7456868" y="4726547"/>
            <a:ext cx="2717442" cy="6517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 </a:t>
            </a:r>
          </a:p>
          <a:p>
            <a:pPr algn="ctr"/>
            <a:r>
              <a:rPr lang="nb-NO" dirty="0" smtClean="0"/>
              <a:t>(via Styring)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423115" y="6372013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096036" y="5890581"/>
            <a:ext cx="1693572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096036" y="5457482"/>
            <a:ext cx="1693572" cy="41856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096036" y="4890673"/>
            <a:ext cx="1693572" cy="55379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 </a:t>
            </a:r>
          </a:p>
          <a:p>
            <a:pPr algn="ctr"/>
            <a:r>
              <a:rPr lang="nb-NO" dirty="0" smtClean="0"/>
              <a:t>(via T)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413151" y="3836569"/>
            <a:ext cx="1693572" cy="5637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456868" y="5327041"/>
            <a:ext cx="2717442" cy="540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 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7456868" y="5851961"/>
            <a:ext cx="2717442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332372" y="6390559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cxnSp>
        <p:nvCxnSpPr>
          <p:cNvPr id="26" name="Straight Arrow Connector 25"/>
          <p:cNvCxnSpPr>
            <a:stCxn id="17" idx="3"/>
          </p:cNvCxnSpPr>
          <p:nvPr/>
        </p:nvCxnSpPr>
        <p:spPr>
          <a:xfrm flipV="1">
            <a:off x="3789608" y="5165127"/>
            <a:ext cx="3610376" cy="2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4201734" y="2326948"/>
            <a:ext cx="3130638" cy="5082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027330" y="2370144"/>
            <a:ext cx="3365679" cy="4765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3761166" y="4231278"/>
            <a:ext cx="1606641" cy="652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3982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185" y="81643"/>
            <a:ext cx="11834445" cy="12721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4000" dirty="0" smtClean="0"/>
              <a:t>CASE I: «</a:t>
            </a:r>
            <a:r>
              <a:rPr lang="nb-NO" sz="4000" dirty="0"/>
              <a:t>Rekrutterings-effekt» og «Styrings-effekt»</a:t>
            </a:r>
            <a:endParaRPr lang="en-US" sz="4000" dirty="0"/>
          </a:p>
          <a:p>
            <a:pPr marL="0" indent="0" algn="ctr">
              <a:buNone/>
            </a:pPr>
            <a:r>
              <a:rPr lang="nb-NO" sz="4000" dirty="0" smtClean="0"/>
              <a:t>B: Person-Ansvar </a:t>
            </a:r>
            <a:r>
              <a:rPr lang="nb-NO" sz="4000" dirty="0"/>
              <a:t>(t)</a:t>
            </a: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1822360" y="2061697"/>
            <a:ext cx="2273121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822360" y="1459358"/>
            <a:ext cx="2273121" cy="59110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 </a:t>
            </a:r>
          </a:p>
          <a:p>
            <a:pPr algn="ctr"/>
            <a:r>
              <a:rPr lang="nb-NO" dirty="0" smtClean="0"/>
              <a:t>(via Rekruttering)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35311" y="2536658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392474" y="1433754"/>
            <a:ext cx="2861524" cy="540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 </a:t>
            </a:r>
          </a:p>
          <a:p>
            <a:pPr algn="ctr"/>
            <a:r>
              <a:rPr lang="nb-NO" dirty="0" smtClean="0"/>
              <a:t>(via Styring)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392472" y="1966556"/>
            <a:ext cx="2861525" cy="485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293870" y="2441744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501721" y="3649270"/>
            <a:ext cx="31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Pålegger Person-Ansvar;  t = 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7886163" y="4748580"/>
            <a:ext cx="1777283" cy="62819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 </a:t>
            </a:r>
          </a:p>
          <a:p>
            <a:pPr algn="ctr"/>
            <a:r>
              <a:rPr lang="nb-NO" dirty="0" smtClean="0"/>
              <a:t>(via t)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423115" y="6372013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738647" y="5889130"/>
            <a:ext cx="2221607" cy="4844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738647" y="5457482"/>
            <a:ext cx="2221607" cy="41856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738648" y="4890607"/>
            <a:ext cx="2221606" cy="55379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 </a:t>
            </a:r>
          </a:p>
          <a:p>
            <a:pPr algn="ctr"/>
            <a:r>
              <a:rPr lang="nb-NO" dirty="0" smtClean="0"/>
              <a:t>(via Rekruttering)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351707" y="3552063"/>
            <a:ext cx="1693572" cy="5637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886163" y="5327041"/>
            <a:ext cx="1777284" cy="540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 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7886163" y="5851961"/>
            <a:ext cx="1777283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332372" y="6390559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cxnSp>
        <p:nvCxnSpPr>
          <p:cNvPr id="8" name="Straight Arrow Connector 7"/>
          <p:cNvCxnSpPr>
            <a:stCxn id="13" idx="1"/>
          </p:cNvCxnSpPr>
          <p:nvPr/>
        </p:nvCxnSpPr>
        <p:spPr>
          <a:xfrm flipH="1">
            <a:off x="4024649" y="5062677"/>
            <a:ext cx="3861514" cy="43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1"/>
          </p:cNvCxnSpPr>
          <p:nvPr/>
        </p:nvCxnSpPr>
        <p:spPr>
          <a:xfrm flipH="1" flipV="1">
            <a:off x="4140558" y="1852415"/>
            <a:ext cx="3251914" cy="35708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4" idx="3"/>
          </p:cNvCxnSpPr>
          <p:nvPr/>
        </p:nvCxnSpPr>
        <p:spPr>
          <a:xfrm flipV="1">
            <a:off x="4095481" y="1852414"/>
            <a:ext cx="3296992" cy="4507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045279" y="4180429"/>
            <a:ext cx="1006564" cy="568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916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142" y="135627"/>
            <a:ext cx="10684098" cy="132001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4000" dirty="0" smtClean="0"/>
              <a:t>CASE II: Kun «Rekrutterings-effekt»</a:t>
            </a:r>
          </a:p>
          <a:p>
            <a:pPr marL="0" indent="0" algn="ctr">
              <a:buNone/>
            </a:pPr>
            <a:r>
              <a:rPr lang="nb-NO" sz="4000" dirty="0" smtClean="0"/>
              <a:t> A: Foretaks-Ansvar (T) </a:t>
            </a:r>
          </a:p>
          <a:p>
            <a:pPr marL="0" indent="0" algn="ctr">
              <a:buNone/>
            </a:pP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1938270" y="2360873"/>
            <a:ext cx="2247363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938270" y="1798784"/>
            <a:ext cx="2247364" cy="55026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 </a:t>
            </a:r>
          </a:p>
          <a:p>
            <a:pPr algn="ctr"/>
            <a:r>
              <a:rPr lang="nb-NO" dirty="0" smtClean="0"/>
              <a:t>(via Rekruttering)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93571" y="2842046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669367" y="2215501"/>
            <a:ext cx="1777283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028642" y="2756414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978239" y="3922808"/>
            <a:ext cx="2923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Pålegger Foretaks-Ansvar; T=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1423115" y="6372013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096036" y="5890581"/>
            <a:ext cx="1693572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096036" y="5457482"/>
            <a:ext cx="1693572" cy="41856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096036" y="4890673"/>
            <a:ext cx="1693572" cy="55379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 </a:t>
            </a:r>
          </a:p>
          <a:p>
            <a:pPr algn="ctr"/>
            <a:r>
              <a:rPr lang="nb-NO" dirty="0" smtClean="0"/>
              <a:t>(via T) 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917842" y="3825601"/>
            <a:ext cx="1693572" cy="5637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7886163" y="5851961"/>
            <a:ext cx="1777283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332372" y="6390559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3837905" y="4405560"/>
            <a:ext cx="2125014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5" idx="3"/>
          </p:cNvCxnSpPr>
          <p:nvPr/>
        </p:nvCxnSpPr>
        <p:spPr>
          <a:xfrm flipH="1" flipV="1">
            <a:off x="4185634" y="2073919"/>
            <a:ext cx="3432220" cy="36662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6609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732" y="293521"/>
            <a:ext cx="10592874" cy="12427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4000" dirty="0" smtClean="0"/>
              <a:t>CASE II</a:t>
            </a:r>
            <a:r>
              <a:rPr lang="nb-NO" sz="4000" dirty="0"/>
              <a:t>: </a:t>
            </a:r>
            <a:r>
              <a:rPr lang="nb-NO" sz="4000" dirty="0" smtClean="0"/>
              <a:t>Kun </a:t>
            </a:r>
            <a:r>
              <a:rPr lang="nb-NO" sz="4000" dirty="0"/>
              <a:t>«</a:t>
            </a:r>
            <a:r>
              <a:rPr lang="nb-NO" sz="4000" dirty="0" smtClean="0"/>
              <a:t>Rekrutterings-effekt»</a:t>
            </a:r>
            <a:endParaRPr lang="nb-NO" sz="4000" dirty="0"/>
          </a:p>
          <a:p>
            <a:pPr marL="0" indent="0" algn="ctr">
              <a:buNone/>
            </a:pPr>
            <a:r>
              <a:rPr lang="nb-NO" sz="4000" dirty="0" smtClean="0"/>
              <a:t>B: Person-Ansvar (t)</a:t>
            </a:r>
          </a:p>
        </p:txBody>
      </p:sp>
      <p:sp>
        <p:nvSpPr>
          <p:cNvPr id="4" name="Rectangle 3"/>
          <p:cNvSpPr/>
          <p:nvPr/>
        </p:nvSpPr>
        <p:spPr>
          <a:xfrm>
            <a:off x="1790163" y="2360873"/>
            <a:ext cx="2601537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90163" y="1798784"/>
            <a:ext cx="2601537" cy="55026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 </a:t>
            </a:r>
          </a:p>
          <a:p>
            <a:pPr algn="ctr"/>
            <a:r>
              <a:rPr lang="nb-NO" dirty="0" smtClean="0"/>
              <a:t>(via Rekruttering)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12277" y="2842046"/>
            <a:ext cx="3220708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669367" y="2215501"/>
            <a:ext cx="1777283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028642" y="2756414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826913" y="3666244"/>
            <a:ext cx="2975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Pålegger Person-Ansvar; t = 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1423115" y="6372013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596979" y="5890581"/>
            <a:ext cx="2296197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596979" y="5457482"/>
            <a:ext cx="2296197" cy="41856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592687" y="4884222"/>
            <a:ext cx="2291905" cy="5732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 </a:t>
            </a:r>
          </a:p>
          <a:p>
            <a:pPr algn="ctr"/>
            <a:r>
              <a:rPr lang="nb-NO" dirty="0" smtClean="0"/>
              <a:t>(via Rekruttering)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600971" y="3612350"/>
            <a:ext cx="1693572" cy="47711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7844307" y="5932476"/>
            <a:ext cx="1777283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332372" y="6390559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4443213" y="2099256"/>
            <a:ext cx="3174641" cy="3412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603364" y="3684790"/>
            <a:ext cx="437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232820" y="3613623"/>
            <a:ext cx="1693572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7844307" y="4893476"/>
            <a:ext cx="1777282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</a:p>
          <a:p>
            <a:pPr algn="ctr"/>
            <a:r>
              <a:rPr lang="nb-NO" dirty="0" smtClean="0"/>
              <a:t> (via t)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7844306" y="5379414"/>
            <a:ext cx="1777283" cy="5637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 </a:t>
            </a:r>
          </a:p>
          <a:p>
            <a:pPr algn="ctr"/>
            <a:r>
              <a:rPr lang="nb-NO" dirty="0" smtClean="0"/>
              <a:t>(via t)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1596980" y="4401264"/>
            <a:ext cx="2287612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 </a:t>
            </a:r>
          </a:p>
          <a:p>
            <a:pPr algn="ctr"/>
            <a:r>
              <a:rPr lang="nb-NO" dirty="0" smtClean="0"/>
              <a:t>(via Rekruttering)</a:t>
            </a:r>
            <a:endParaRPr lang="en-US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3910886" y="5132231"/>
            <a:ext cx="3915711" cy="529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3915178" y="4737029"/>
            <a:ext cx="3907127" cy="4563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7241545" y="4193576"/>
            <a:ext cx="610407" cy="693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8492006" y="4121958"/>
            <a:ext cx="201234" cy="719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962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639" y="217498"/>
            <a:ext cx="10515600" cy="627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4000" dirty="0" smtClean="0"/>
              <a:t>CASE III: Kun «Styrings-effekt</a:t>
            </a:r>
            <a:r>
              <a:rPr lang="nb-NO" sz="4000" dirty="0"/>
              <a:t>»</a:t>
            </a:r>
          </a:p>
          <a:p>
            <a:pPr marL="0" indent="0" algn="ctr">
              <a:buNone/>
            </a:pPr>
            <a:r>
              <a:rPr lang="nb-NO" sz="4000" dirty="0" smtClean="0"/>
              <a:t>A: Foretaks-Ansvar (T)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2210296" y="1930429"/>
            <a:ext cx="1693572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22160" y="2418417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591767" y="1949994"/>
            <a:ext cx="1689605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997111" y="2451143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797472" y="3053248"/>
            <a:ext cx="3012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Pålegger </a:t>
            </a:r>
            <a:r>
              <a:rPr lang="nb-NO" b="1" dirty="0" smtClean="0"/>
              <a:t>Foretaks-ansvar</a:t>
            </a:r>
            <a:r>
              <a:rPr lang="nb-NO" b="1" dirty="0"/>
              <a:t>; </a:t>
            </a:r>
            <a:r>
              <a:rPr lang="nb-NO" dirty="0" smtClean="0"/>
              <a:t>T =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423115" y="6372013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096036" y="5890581"/>
            <a:ext cx="1693572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096036" y="5414065"/>
            <a:ext cx="1693572" cy="46198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 </a:t>
            </a:r>
          </a:p>
          <a:p>
            <a:pPr algn="ctr"/>
            <a:r>
              <a:rPr lang="nb-NO" dirty="0" smtClean="0"/>
              <a:t>(via T)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096036" y="4860274"/>
            <a:ext cx="1693572" cy="55379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 </a:t>
            </a:r>
          </a:p>
          <a:p>
            <a:pPr algn="ctr"/>
            <a:r>
              <a:rPr lang="nb-NO" dirty="0" smtClean="0"/>
              <a:t>(via T)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4810259" y="2947246"/>
            <a:ext cx="1693572" cy="5637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7886164" y="5851961"/>
            <a:ext cx="1693572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332372" y="6390559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909520" y="305465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+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7504089" y="2969093"/>
            <a:ext cx="1777283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3739662" y="3579756"/>
            <a:ext cx="1743519" cy="1363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3789608" y="3442062"/>
            <a:ext cx="4426037" cy="21237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7591767" y="1466680"/>
            <a:ext cx="1693572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 </a:t>
            </a:r>
          </a:p>
          <a:p>
            <a:pPr algn="ctr"/>
            <a:r>
              <a:rPr lang="nb-NO" dirty="0" smtClean="0"/>
              <a:t>via styring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886163" y="5377572"/>
            <a:ext cx="1693572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7886163" y="4949735"/>
            <a:ext cx="1693572" cy="41856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 </a:t>
            </a:r>
          </a:p>
          <a:p>
            <a:pPr algn="ctr"/>
            <a:r>
              <a:rPr lang="nb-NO" dirty="0" smtClean="0"/>
              <a:t>(via T)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7886163" y="4359701"/>
            <a:ext cx="1693572" cy="56832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 </a:t>
            </a:r>
          </a:p>
          <a:p>
            <a:pPr algn="ctr"/>
            <a:r>
              <a:rPr lang="nb-NO" dirty="0" smtClean="0"/>
              <a:t>(via T) </a:t>
            </a:r>
            <a:endParaRPr lang="en-US" dirty="0"/>
          </a:p>
        </p:txBody>
      </p:sp>
      <p:cxnSp>
        <p:nvCxnSpPr>
          <p:cNvPr id="5" name="Straight Arrow Connector 4"/>
          <p:cNvCxnSpPr>
            <a:stCxn id="4" idx="3"/>
          </p:cNvCxnSpPr>
          <p:nvPr/>
        </p:nvCxnSpPr>
        <p:spPr>
          <a:xfrm flipV="1">
            <a:off x="3903868" y="1688359"/>
            <a:ext cx="3600221" cy="4835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17" idx="3"/>
          </p:cNvCxnSpPr>
          <p:nvPr/>
        </p:nvCxnSpPr>
        <p:spPr>
          <a:xfrm flipV="1">
            <a:off x="3789608" y="4479713"/>
            <a:ext cx="4070258" cy="657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6" idx="3"/>
            <a:endCxn id="25" idx="1"/>
          </p:cNvCxnSpPr>
          <p:nvPr/>
        </p:nvCxnSpPr>
        <p:spPr>
          <a:xfrm flipV="1">
            <a:off x="3789608" y="5159017"/>
            <a:ext cx="4096555" cy="4860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873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639" y="217498"/>
            <a:ext cx="10515600" cy="627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4000" dirty="0" smtClean="0"/>
              <a:t>CASE III</a:t>
            </a:r>
            <a:r>
              <a:rPr lang="nb-NO" sz="4000" dirty="0"/>
              <a:t>: Kun «Styrings-effekt»</a:t>
            </a:r>
          </a:p>
          <a:p>
            <a:pPr marL="0" indent="0" algn="ctr">
              <a:buNone/>
            </a:pPr>
            <a:r>
              <a:rPr lang="nb-NO" sz="4000" dirty="0" smtClean="0"/>
              <a:t>B: Person-Ansvar (t)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2251326" y="1982780"/>
            <a:ext cx="1693572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FK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33884" y="2483260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587802" y="2060278"/>
            <a:ext cx="1777283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HK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947078" y="2507531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790164" y="3054657"/>
            <a:ext cx="3000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Pålegger </a:t>
            </a:r>
            <a:r>
              <a:rPr lang="nb-NO" b="1" dirty="0" smtClean="0"/>
              <a:t>Person-ansvar</a:t>
            </a:r>
            <a:r>
              <a:rPr lang="nb-NO" b="1" dirty="0"/>
              <a:t>; </a:t>
            </a:r>
            <a:r>
              <a:rPr lang="nb-NO" dirty="0" smtClean="0"/>
              <a:t>t   =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423115" y="6372013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096036" y="5890581"/>
            <a:ext cx="1693572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4837732" y="2986705"/>
            <a:ext cx="1693572" cy="5637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7886163" y="5851961"/>
            <a:ext cx="1777283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332372" y="6390559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909443" y="4805409"/>
            <a:ext cx="1754003" cy="5637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 </a:t>
            </a:r>
          </a:p>
          <a:p>
            <a:pPr algn="ctr"/>
            <a:r>
              <a:rPr lang="nb-NO" dirty="0" smtClean="0"/>
              <a:t>(via t)</a:t>
            </a:r>
            <a:endParaRPr lang="en-US" dirty="0"/>
          </a:p>
        </p:txBody>
      </p:sp>
      <p:cxnSp>
        <p:nvCxnSpPr>
          <p:cNvPr id="5" name="Straight Arrow Connector 4"/>
          <p:cNvCxnSpPr>
            <a:stCxn id="19" idx="3"/>
          </p:cNvCxnSpPr>
          <p:nvPr/>
        </p:nvCxnSpPr>
        <p:spPr>
          <a:xfrm>
            <a:off x="6531304" y="3268578"/>
            <a:ext cx="1440388" cy="16176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7587801" y="1506914"/>
            <a:ext cx="1777283" cy="5467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FK </a:t>
            </a:r>
          </a:p>
          <a:p>
            <a:pPr algn="ctr"/>
            <a:r>
              <a:rPr lang="nb-NO" dirty="0" smtClean="0"/>
              <a:t>via styring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7895450" y="5350457"/>
            <a:ext cx="1767996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 flipV="1">
            <a:off x="3944898" y="1817077"/>
            <a:ext cx="3522702" cy="4071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685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349" y="171435"/>
            <a:ext cx="11175643" cy="115417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4000" dirty="0" smtClean="0"/>
              <a:t>CASE IV: Fravær av begge effekter</a:t>
            </a:r>
            <a:endParaRPr lang="en-US" sz="4000" dirty="0"/>
          </a:p>
          <a:p>
            <a:pPr marL="0" indent="0" algn="ctr">
              <a:buNone/>
            </a:pPr>
            <a:r>
              <a:rPr lang="nb-NO" sz="4000" dirty="0" smtClean="0"/>
              <a:t>A: </a:t>
            </a:r>
            <a:r>
              <a:rPr lang="nb-NO" sz="4000" dirty="0"/>
              <a:t>Foretaks-ansvar (T</a:t>
            </a:r>
            <a:r>
              <a:rPr lang="nb-NO" sz="4000" dirty="0" smtClean="0"/>
              <a:t>)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2096036" y="2645012"/>
            <a:ext cx="1778441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53514" y="3138404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596553" y="2672625"/>
            <a:ext cx="1755655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175678" y="3166992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314440" y="3895061"/>
            <a:ext cx="2900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Pålegge Foretaksansvar; T =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1423115" y="6372013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096036" y="5890581"/>
            <a:ext cx="1693572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096036" y="5457482"/>
            <a:ext cx="1693572" cy="41856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P</a:t>
            </a:r>
            <a:endParaRPr lang="nb-NO" dirty="0" smtClean="0"/>
          </a:p>
          <a:p>
            <a:pPr algn="ctr"/>
            <a:r>
              <a:rPr lang="nb-NO" dirty="0" smtClean="0"/>
              <a:t>(via T)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096036" y="4890673"/>
            <a:ext cx="1693572" cy="55379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 </a:t>
            </a:r>
          </a:p>
          <a:p>
            <a:pPr algn="ctr"/>
            <a:r>
              <a:rPr lang="nb-NO" dirty="0" smtClean="0"/>
              <a:t>(via T)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396249" y="3942137"/>
            <a:ext cx="1693572" cy="5637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7815823" y="5851696"/>
            <a:ext cx="1778441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250723" y="6393004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19" idx="1"/>
          </p:cNvCxnSpPr>
          <p:nvPr/>
        </p:nvCxnSpPr>
        <p:spPr>
          <a:xfrm flipH="1">
            <a:off x="3789608" y="4224010"/>
            <a:ext cx="1606641" cy="652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658636" y="3942137"/>
            <a:ext cx="1814190" cy="56374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250723" y="4079727"/>
            <a:ext cx="227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en-US" dirty="0"/>
          </a:p>
        </p:txBody>
      </p:sp>
      <p:cxnSp>
        <p:nvCxnSpPr>
          <p:cNvPr id="8" name="Straight Arrow Connector 7"/>
          <p:cNvCxnSpPr>
            <a:endCxn id="16" idx="3"/>
          </p:cNvCxnSpPr>
          <p:nvPr/>
        </p:nvCxnSpPr>
        <p:spPr>
          <a:xfrm flipH="1">
            <a:off x="3789608" y="4331677"/>
            <a:ext cx="4076577" cy="13350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078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349" y="171435"/>
            <a:ext cx="11175643" cy="115417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4000" dirty="0" smtClean="0"/>
              <a:t> CASE IV: Fravær av begge effekter</a:t>
            </a:r>
            <a:endParaRPr lang="en-US" sz="4000" dirty="0"/>
          </a:p>
          <a:p>
            <a:pPr marL="0" indent="0" algn="ctr">
              <a:buNone/>
            </a:pPr>
            <a:r>
              <a:rPr lang="nb-NO" sz="4000" dirty="0" smtClean="0"/>
              <a:t>B: Person-ansvar (t)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2086914" y="2150913"/>
            <a:ext cx="2324636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29525" y="2639992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428966" y="2202740"/>
            <a:ext cx="2745344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251124" y="2738608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314440" y="3895061"/>
            <a:ext cx="2900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Pålegge person-ansvar; t =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7456868" y="4726547"/>
            <a:ext cx="2717442" cy="6517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 </a:t>
            </a:r>
          </a:p>
          <a:p>
            <a:pPr algn="ctr"/>
            <a:r>
              <a:rPr lang="nb-NO" dirty="0" smtClean="0"/>
              <a:t>(via t)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423115" y="6372013"/>
            <a:ext cx="3039414" cy="2640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FORETAK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096036" y="5890581"/>
            <a:ext cx="1693572" cy="482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164015" y="3839316"/>
            <a:ext cx="2018316" cy="5637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456868" y="5327041"/>
            <a:ext cx="2717442" cy="540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  </a:t>
            </a:r>
          </a:p>
          <a:p>
            <a:pPr algn="ctr"/>
            <a:r>
              <a:rPr lang="nb-NO" dirty="0" smtClean="0"/>
              <a:t>(via t)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7456868" y="5851961"/>
            <a:ext cx="2717442" cy="5200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332372" y="6390559"/>
            <a:ext cx="3058732" cy="2269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PERSON (HELSEARBEIDER)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7832221" y="3865338"/>
            <a:ext cx="2337762" cy="540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F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357235" y="392940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+</a:t>
            </a:r>
            <a:endParaRPr lang="en-US" dirty="0"/>
          </a:p>
        </p:txBody>
      </p:sp>
      <p:cxnSp>
        <p:nvCxnSpPr>
          <p:cNvPr id="8" name="Straight Arrow Connector 7"/>
          <p:cNvCxnSpPr>
            <a:endCxn id="13" idx="1"/>
          </p:cNvCxnSpPr>
          <p:nvPr/>
        </p:nvCxnSpPr>
        <p:spPr>
          <a:xfrm>
            <a:off x="6723185" y="4403062"/>
            <a:ext cx="733683" cy="649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0176174" y="4279477"/>
            <a:ext cx="327703" cy="1191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10216662" y="5418503"/>
            <a:ext cx="328674" cy="1789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995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28858"/>
              </p:ext>
            </p:extLst>
          </p:nvPr>
        </p:nvGraphicFramePr>
        <p:xfrm>
          <a:off x="838200" y="1506415"/>
          <a:ext cx="10515600" cy="4901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39755621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10958377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64133197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27996217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119986521"/>
                    </a:ext>
                  </a:extLst>
                </a:gridCol>
              </a:tblGrid>
              <a:tr h="9781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CASE I- Begge effektene er virksomme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CASE II – kun Rekrutterings-effekten virker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Case III – kun Styringseffekten virker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Case IV – fravær av begge effekter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208841"/>
                  </a:ext>
                </a:extLst>
              </a:tr>
              <a:tr h="1858391">
                <a:tc>
                  <a:txBody>
                    <a:bodyPr/>
                    <a:lstStyle/>
                    <a:p>
                      <a:r>
                        <a:rPr lang="nb-NO" u="none" dirty="0" smtClean="0"/>
                        <a:t>FORETAKSANSVAR</a:t>
                      </a:r>
                    </a:p>
                    <a:p>
                      <a:r>
                        <a:rPr lang="nb-NO" u="none" dirty="0" smtClean="0"/>
                        <a:t>OG</a:t>
                      </a:r>
                      <a:r>
                        <a:rPr lang="nb-NO" u="none" baseline="0" dirty="0" smtClean="0"/>
                        <a:t> </a:t>
                      </a:r>
                      <a:r>
                        <a:rPr lang="nb-NO" u="none" dirty="0" smtClean="0"/>
                        <a:t>PERSONANSVAR?</a:t>
                      </a:r>
                    </a:p>
                    <a:p>
                      <a:endParaRPr lang="nb-NO" u="none" dirty="0" smtClean="0"/>
                    </a:p>
                    <a:p>
                      <a:r>
                        <a:rPr lang="nb-NO" u="none" dirty="0" smtClean="0"/>
                        <a:t>OPPNÅR OPTIMALITET?</a:t>
                      </a:r>
                      <a:endParaRPr lang="en-US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Foretaksansvar og Personansvar like gode</a:t>
                      </a:r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Begge gir den optimale løsningen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Personansvar </a:t>
                      </a:r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Ikke-optimal</a:t>
                      </a:r>
                      <a:r>
                        <a:rPr lang="nb-NO" baseline="0" dirty="0" smtClean="0"/>
                        <a:t> løsning (for sterke foretaks-insentiv)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Foretaksansvar</a:t>
                      </a:r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Ikke-optimal løsning</a:t>
                      </a:r>
                    </a:p>
                    <a:p>
                      <a:r>
                        <a:rPr lang="nb-NO" dirty="0" smtClean="0"/>
                        <a:t>(for sterke person-insentiv)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Usikker rangering</a:t>
                      </a:r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Ikke-optimal løsning</a:t>
                      </a:r>
                    </a:p>
                    <a:p>
                      <a:r>
                        <a:rPr lang="nb-NO" dirty="0" smtClean="0"/>
                        <a:t>(en av aktørene har for svake insentiv)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182479"/>
                  </a:ext>
                </a:extLst>
              </a:tr>
              <a:tr h="1271531">
                <a:tc>
                  <a:txBody>
                    <a:bodyPr/>
                    <a:lstStyle/>
                    <a:p>
                      <a:r>
                        <a:rPr lang="nb-NO" u="none" dirty="0" smtClean="0"/>
                        <a:t>SAMTIDIG BRUK AV BEGGE TYPER ANSVAR?</a:t>
                      </a:r>
                      <a:endParaRPr lang="en-US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Forbedring ikke mulig - da hver alene gir den optimale løsningen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Kan gi forbedring</a:t>
                      </a:r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Optimal løsning kan oppnås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Kan gi forbedring</a:t>
                      </a:r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Optimal løsning kan oppnås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Gir alltid forbedring </a:t>
                      </a:r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Optimal løsningen kan oppnås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063784"/>
                  </a:ext>
                </a:extLst>
              </a:tr>
              <a:tr h="3966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587078"/>
                  </a:ext>
                </a:extLst>
              </a:tr>
              <a:tr h="3966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715210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931985" y="483550"/>
            <a:ext cx="103456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000" dirty="0" smtClean="0"/>
              <a:t>OPPSUMMERING AV VÅRE KONKLUSJONER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362791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639" y="365126"/>
            <a:ext cx="10890161" cy="581471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OPPSUMMERING/REFLEKSJONER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639" y="1139780"/>
            <a:ext cx="10890161" cy="503718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b="1" dirty="0" smtClean="0"/>
              <a:t>«Ja </a:t>
            </a:r>
            <a:r>
              <a:rPr lang="nb-NO" b="1" dirty="0"/>
              <a:t>Takk, begge deler</a:t>
            </a:r>
            <a:r>
              <a:rPr lang="nb-NO" b="1" dirty="0" smtClean="0"/>
              <a:t>». </a:t>
            </a:r>
            <a:r>
              <a:rPr lang="nb-NO" dirty="0" smtClean="0"/>
              <a:t>Samtidig </a:t>
            </a:r>
            <a:r>
              <a:rPr lang="nb-NO" dirty="0"/>
              <a:t>bruk av begge typer av ansvar </a:t>
            </a:r>
            <a:r>
              <a:rPr lang="nb-NO" dirty="0" smtClean="0"/>
              <a:t>vil være å foretrekke (</a:t>
            </a:r>
            <a:r>
              <a:rPr lang="nb-NO" dirty="0"/>
              <a:t>ansvarliggjøring av  begge beslutningstakere</a:t>
            </a:r>
            <a:r>
              <a:rPr lang="nb-NO" dirty="0" smtClean="0"/>
              <a:t>). Har man flere målsettinger så trenger man flere virkemidler</a:t>
            </a:r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r>
              <a:rPr lang="nb-NO" b="1" dirty="0" smtClean="0"/>
              <a:t> 1. Styrings-effekten: </a:t>
            </a:r>
            <a:r>
              <a:rPr lang="nb-NO" dirty="0" smtClean="0"/>
              <a:t>I hvilken grad kan foretak styre «risiko-oppmerksomheten» til sine medarbeidere?  </a:t>
            </a:r>
          </a:p>
          <a:p>
            <a:pPr marL="0" indent="0">
              <a:buNone/>
            </a:pPr>
            <a:r>
              <a:rPr lang="nb-NO" dirty="0" smtClean="0"/>
              <a:t> </a:t>
            </a:r>
          </a:p>
          <a:p>
            <a:pPr marL="0" indent="0">
              <a:buNone/>
            </a:pPr>
            <a:r>
              <a:rPr lang="nb-NO" b="1" dirty="0" smtClean="0"/>
              <a:t> 2. Rekrutterings-effekten</a:t>
            </a:r>
            <a:r>
              <a:rPr lang="nb-NO" dirty="0" smtClean="0"/>
              <a:t>: En slik effekt forutsetter kanskje knapphet </a:t>
            </a:r>
            <a:r>
              <a:rPr lang="nb-NO" dirty="0"/>
              <a:t>på </a:t>
            </a:r>
            <a:r>
              <a:rPr lang="nb-NO" dirty="0" smtClean="0"/>
              <a:t>kompetanse, fleksibel lønnsfastsetting, informasjon om pasientsikkerhets-kulturer, mulighet til å velge mellom arbeidsgivere. </a:t>
            </a:r>
            <a:r>
              <a:rPr lang="nb-NO" i="1" dirty="0" smtClean="0"/>
              <a:t>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3. Spiller den </a:t>
            </a:r>
            <a:r>
              <a:rPr lang="nb-NO" b="1" dirty="0" smtClean="0"/>
              <a:t>relative betydningen av «</a:t>
            </a:r>
            <a:r>
              <a:rPr lang="nb-NO" b="1" dirty="0"/>
              <a:t>system-feil» vs. «person-feil</a:t>
            </a:r>
            <a:r>
              <a:rPr lang="nb-NO" b="1" dirty="0" smtClean="0"/>
              <a:t>» noen rolle? 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Nei, ikke nødvendigvis – de marginale effektene som er viktig (forbedringen som oppnås i forhold 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til ressursbruken som anvendes for å oppnå dette</a:t>
            </a:r>
            <a:r>
              <a:rPr lang="nb-NO" b="1" dirty="0" smtClean="0"/>
              <a:t>)</a:t>
            </a:r>
          </a:p>
          <a:p>
            <a:pPr marL="0" indent="0">
              <a:buNone/>
            </a:pPr>
            <a:r>
              <a:rPr lang="nb-NO" dirty="0" smtClean="0"/>
              <a:t>   Påvirkes slike forhold av den teknologiske utviklingen?</a:t>
            </a:r>
            <a:endParaRPr lang="en-US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4. Varierer rapporterings-insentivene mellom de to typene av ansvar? </a:t>
            </a:r>
          </a:p>
          <a:p>
            <a:pPr marL="0" indent="0">
              <a:buNone/>
            </a:pPr>
            <a:r>
              <a:rPr lang="nb-NO" dirty="0" smtClean="0"/>
              <a:t>To mål (økt risiko-oppmerksomhet og rapportering) krever også to virkemidler (ansvarlighet + sanksjoner for å unnlate å rapportere)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82492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9600" dirty="0" smtClean="0"/>
              <a:t>SLUTT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740311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15108</TotalTime>
  <Words>1737</Words>
  <Application>Microsoft Office PowerPoint</Application>
  <PresentationFormat>Widescreen</PresentationFormat>
  <Paragraphs>335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OlisiponeHead</vt:lpstr>
      <vt:lpstr>Office Theme</vt:lpstr>
      <vt:lpstr>FORETAKS-ANSVAR ELLER PERSONLIG-ANSVAR?  Hva fremmer pasientsikkerheten?</vt:lpstr>
      <vt:lpstr>Høie ut mot Frp forslag om straff for feil i sykehus - Helseminister Bent Høie (H) vil ikke at helsepersonell skal straffes hardere når det gjøres feil ved sykehus. Han vil ha mer åpenhet og oppmerksomhet på system.</vt:lpstr>
      <vt:lpstr>KRITIKK AV HVER AV DE TO ANSVARS-TYPENE</vt:lpstr>
      <vt:lpstr>EN TEORETISK MODELL-ANALYSE</vt:lpstr>
      <vt:lpstr>OPPSKRIFTEN – analytisk fremgangsmåte</vt:lpstr>
      <vt:lpstr>PowerPoint Presentation</vt:lpstr>
      <vt:lpstr>4. PRESISERE MÅL: Alle 3 avviks-kostnadene og ressursbruk knyttet til økt pasientsikkerhet skal tas hensyn til av beslutningstakerne når de foretar sine valg  REGULERINGS-TEORI:   Målet at de relevante beslutningstakerne skal ta de hensyn til de samfunnsøkonomiske kostnadene (F + P + K) når man fatter de beslutningene som påvirker pasientsikkerheten (gir riktige insentiver).   Jo høyere avvikskostnadene er i sum(altså jo høyere søyler), desto mer innsats forventes hver beslutningstaker å yte for å hindre at avvik skjer.</vt:lpstr>
      <vt:lpstr>5. Situasjonen uten ansvar - hvilke MEKANSIMER kan påvirke forholdet mellom beslutningstakerne?</vt:lpstr>
      <vt:lpstr> Fortsettelse 5: Mulig situasjon uten ansvar – men med tilstedeværelse av de to  mekanismene. </vt:lpstr>
      <vt:lpstr>6. ANALYSEN: Innføre ansvarlighet    Symbol-bruk; T= Foretaks-ansvar og t = Person-ansvar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OPPSUMMERING/REFLEKSJONER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FORETAKSANSVAR ELLER PERSONLIG ANSVAR – hva fremmer pasientsikkerheten?</dc:title>
  <dc:creator>Sverre Grepperud</dc:creator>
  <cp:lastModifiedBy>Kristi Brinkmann Lenander</cp:lastModifiedBy>
  <cp:revision>202</cp:revision>
  <cp:lastPrinted>2021-03-21T20:20:39Z</cp:lastPrinted>
  <dcterms:created xsi:type="dcterms:W3CDTF">2019-12-30T10:26:19Z</dcterms:created>
  <dcterms:modified xsi:type="dcterms:W3CDTF">2021-03-24T09:15:01Z</dcterms:modified>
</cp:coreProperties>
</file>