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6" r:id="rId2"/>
    <p:sldId id="261" r:id="rId3"/>
    <p:sldId id="257" r:id="rId4"/>
    <p:sldId id="258" r:id="rId5"/>
    <p:sldId id="263" r:id="rId6"/>
    <p:sldId id="262" r:id="rId7"/>
    <p:sldId id="260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2" r:id="rId16"/>
    <p:sldId id="273" r:id="rId17"/>
    <p:sldId id="274" r:id="rId18"/>
    <p:sldId id="275" r:id="rId19"/>
    <p:sldId id="276" r:id="rId20"/>
    <p:sldId id="277" r:id="rId21"/>
  </p:sldIdLst>
  <p:sldSz cx="9144000" cy="5715000" type="screen16x1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1pPr>
    <a:lvl2pPr marL="361950" indent="9525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2pPr>
    <a:lvl3pPr marL="725488" indent="18891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3pPr>
    <a:lvl4pPr marL="1087438" indent="28416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4pPr>
    <a:lvl5pPr marL="1450975" indent="377825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>
    <p:restoredLeft sz="0" autoAdjust="0"/>
    <p:restoredTop sz="93603" autoAdjust="0"/>
  </p:normalViewPr>
  <p:slideViewPr>
    <p:cSldViewPr>
      <p:cViewPr varScale="1">
        <p:scale>
          <a:sx n="74" d="100"/>
          <a:sy n="74" d="100"/>
        </p:scale>
        <p:origin x="546" y="66"/>
      </p:cViewPr>
      <p:guideLst>
        <p:guide orient="horz" pos="180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-regneark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regneark1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-regneark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88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dirty="0" err="1" smtClean="0"/>
              <a:t>Forventet</a:t>
            </a:r>
            <a:r>
              <a:rPr lang="en-US" sz="1800" dirty="0" smtClean="0"/>
              <a:t> </a:t>
            </a:r>
            <a:r>
              <a:rPr lang="en-US" sz="1800" dirty="0" err="1" smtClean="0"/>
              <a:t>timeinnsats</a:t>
            </a:r>
            <a:r>
              <a:rPr lang="en-US" sz="1800" dirty="0" smtClean="0"/>
              <a:t> (</a:t>
            </a:r>
            <a:r>
              <a:rPr lang="en-US" sz="1800" dirty="0" err="1" smtClean="0"/>
              <a:t>behov</a:t>
            </a:r>
            <a:r>
              <a:rPr lang="en-US" sz="1800" dirty="0" smtClean="0"/>
              <a:t>) </a:t>
            </a:r>
          </a:p>
          <a:p>
            <a:pPr>
              <a:defRPr/>
            </a:pPr>
            <a:r>
              <a:rPr lang="en-US" sz="1800" dirty="0" err="1" smtClean="0"/>
              <a:t>etter</a:t>
            </a:r>
            <a:r>
              <a:rPr lang="en-US" sz="1800" dirty="0" smtClean="0"/>
              <a:t> type </a:t>
            </a:r>
            <a:r>
              <a:rPr lang="en-US" sz="1800" dirty="0" err="1" smtClean="0"/>
              <a:t>studieprogram</a:t>
            </a:r>
            <a:endParaRPr lang="en-US" sz="1800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8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'Ressursvurd - behov vs resbruk '!$R$2</c:f>
              <c:strCache>
                <c:ptCount val="1"/>
                <c:pt idx="0">
                  <c:v>Timeinnsats etter studieprogram (HELSAM)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8826-4260-91C4-A4DBF78A3E7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8826-4260-91C4-A4DBF78A3E7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8826-4260-91C4-A4DBF78A3E7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8826-4260-91C4-A4DBF78A3E72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'Ressursvurd - behov vs resbruk '!$Q$3:$Q$6</c:f>
              <c:strCache>
                <c:ptCount val="4"/>
                <c:pt idx="0">
                  <c:v>BA</c:v>
                </c:pt>
                <c:pt idx="1">
                  <c:v>MA</c:v>
                </c:pt>
                <c:pt idx="2">
                  <c:v>Medisin</c:v>
                </c:pt>
                <c:pt idx="3">
                  <c:v>PhD</c:v>
                </c:pt>
              </c:strCache>
            </c:strRef>
          </c:cat>
          <c:val>
            <c:numRef>
              <c:f>'Ressursvurd - behov vs resbruk '!$R$3:$R$6</c:f>
              <c:numCache>
                <c:formatCode>0.0</c:formatCode>
                <c:ptCount val="4"/>
                <c:pt idx="0">
                  <c:v>3270</c:v>
                </c:pt>
                <c:pt idx="1">
                  <c:v>20704</c:v>
                </c:pt>
                <c:pt idx="2">
                  <c:v>10056.980000000001</c:v>
                </c:pt>
                <c:pt idx="3">
                  <c:v>8725.7999999999993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826-4260-91C4-A4DBF78A3E72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7576312335958009"/>
          <c:y val="0.3246075240594925"/>
          <c:w val="0.15340354330708661"/>
          <c:h val="0.31112930883639545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 sz="2400"/>
      </a:pPr>
      <a:endParaRPr lang="nb-NO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16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err="1" smtClean="0"/>
              <a:t>Forventet</a:t>
            </a:r>
            <a:r>
              <a:rPr lang="en-US" dirty="0" smtClean="0"/>
              <a:t> </a:t>
            </a:r>
            <a:r>
              <a:rPr lang="en-US" dirty="0" err="1" smtClean="0"/>
              <a:t>timeinnsats</a:t>
            </a:r>
            <a:r>
              <a:rPr lang="en-US" dirty="0" smtClean="0"/>
              <a:t> (</a:t>
            </a:r>
            <a:r>
              <a:rPr lang="en-US" dirty="0" err="1" smtClean="0"/>
              <a:t>behov</a:t>
            </a:r>
            <a:r>
              <a:rPr lang="en-US" dirty="0" smtClean="0"/>
              <a:t>) </a:t>
            </a:r>
            <a:r>
              <a:rPr lang="en-US" dirty="0" err="1" smtClean="0"/>
              <a:t>etter</a:t>
            </a:r>
            <a:r>
              <a:rPr lang="en-US" dirty="0" smtClean="0"/>
              <a:t> </a:t>
            </a:r>
            <a:r>
              <a:rPr lang="en-US" dirty="0" err="1" smtClean="0"/>
              <a:t>avdeling</a:t>
            </a:r>
            <a:endParaRPr lang="en-US" dirty="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tx>
            <c:strRef>
              <c:f>'Ressursvurd - behov vs resbruk '!$R$9</c:f>
              <c:strCache>
                <c:ptCount val="1"/>
                <c:pt idx="0">
                  <c:v>Timeinnsats etter avdeling (HELSAM)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C68D-4281-9348-E661D7C676B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C68D-4281-9348-E661D7C676B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C68D-4281-9348-E661D7C676B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C68D-4281-9348-E661D7C676B9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C68D-4281-9348-E661D7C676B9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C68D-4281-9348-E661D7C676B9}"/>
              </c:ext>
            </c:extLst>
          </c:dPt>
          <c:dLbls>
            <c:dLbl>
              <c:idx val="2"/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8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b-NO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5-C68D-4281-9348-E661D7C676B9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'Ressursvurd - behov vs resbruk '!$Q$10:$Q$15</c:f>
              <c:strCache>
                <c:ptCount val="6"/>
                <c:pt idx="0">
                  <c:v>Heled</c:v>
                </c:pt>
                <c:pt idx="1">
                  <c:v>Helsevit</c:v>
                </c:pt>
                <c:pt idx="2">
                  <c:v>SME</c:v>
                </c:pt>
                <c:pt idx="3">
                  <c:v>Sykvit</c:v>
                </c:pt>
                <c:pt idx="4">
                  <c:v>Samfmed</c:v>
                </c:pt>
                <c:pt idx="5">
                  <c:v>Allmenn</c:v>
                </c:pt>
              </c:strCache>
            </c:strRef>
          </c:cat>
          <c:val>
            <c:numRef>
              <c:f>'Ressursvurd - behov vs resbruk '!$R$10:$R$15</c:f>
              <c:numCache>
                <c:formatCode>0.0</c:formatCode>
                <c:ptCount val="6"/>
                <c:pt idx="0">
                  <c:v>15074.8</c:v>
                </c:pt>
                <c:pt idx="1">
                  <c:v>4907.6000000000004</c:v>
                </c:pt>
                <c:pt idx="2">
                  <c:v>2102.5700000000002</c:v>
                </c:pt>
                <c:pt idx="3">
                  <c:v>4260</c:v>
                </c:pt>
                <c:pt idx="4">
                  <c:v>12130.080000000002</c:v>
                </c:pt>
                <c:pt idx="5">
                  <c:v>4281.7300000000005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C68D-4281-9348-E661D7C676B9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8703805774278213"/>
          <c:y val="0.33648206474190728"/>
          <c:w val="0.1324063867016623"/>
          <c:h val="0.37006929133858268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 sz="1800"/>
      </a:pPr>
      <a:endParaRPr lang="nb-NO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 sz="2400"/>
              <a:t>Årsverksberegninger</a:t>
            </a:r>
            <a:r>
              <a:rPr lang="nb-NO" sz="2400" baseline="0"/>
              <a:t> 2020</a:t>
            </a:r>
            <a:endParaRPr lang="nb-NO" sz="240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'Ressursvurd - behov vs resbruk '!$N$23</c:f>
              <c:strCache>
                <c:ptCount val="1"/>
                <c:pt idx="0">
                  <c:v>Forventet undervisningsinnsats (årsverk)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'Ressursvurd - behov vs resbruk '!$M$24:$M$29</c:f>
              <c:strCache>
                <c:ptCount val="6"/>
                <c:pt idx="0">
                  <c:v>Heled</c:v>
                </c:pt>
                <c:pt idx="1">
                  <c:v>Helsevit</c:v>
                </c:pt>
                <c:pt idx="2">
                  <c:v>Sykvit</c:v>
                </c:pt>
                <c:pt idx="3">
                  <c:v>SME</c:v>
                </c:pt>
                <c:pt idx="4">
                  <c:v>Samfmed</c:v>
                </c:pt>
                <c:pt idx="5">
                  <c:v>Allmennmed</c:v>
                </c:pt>
              </c:strCache>
            </c:strRef>
          </c:cat>
          <c:val>
            <c:numRef>
              <c:f>'Ressursvurd - behov vs resbruk '!$N$24:$N$29</c:f>
              <c:numCache>
                <c:formatCode>General</c:formatCode>
                <c:ptCount val="6"/>
                <c:pt idx="0">
                  <c:v>19.8</c:v>
                </c:pt>
                <c:pt idx="1">
                  <c:v>6.4</c:v>
                </c:pt>
                <c:pt idx="2">
                  <c:v>6</c:v>
                </c:pt>
                <c:pt idx="3">
                  <c:v>2.8</c:v>
                </c:pt>
                <c:pt idx="4">
                  <c:v>15.9</c:v>
                </c:pt>
                <c:pt idx="5">
                  <c:v>5.6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7FC-451D-936B-CA4AF382A2F4}"/>
            </c:ext>
          </c:extLst>
        </c:ser>
        <c:ser>
          <c:idx val="1"/>
          <c:order val="1"/>
          <c:tx>
            <c:strRef>
              <c:f>'Ressursvurd - behov vs resbruk '!$O$23</c:f>
              <c:strCache>
                <c:ptCount val="1"/>
                <c:pt idx="0">
                  <c:v>Realisert årsverksinnsats (prof + 1. am)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'Ressursvurd - behov vs resbruk '!$M$24:$M$29</c:f>
              <c:strCache>
                <c:ptCount val="6"/>
                <c:pt idx="0">
                  <c:v>Heled</c:v>
                </c:pt>
                <c:pt idx="1">
                  <c:v>Helsevit</c:v>
                </c:pt>
                <c:pt idx="2">
                  <c:v>Sykvit</c:v>
                </c:pt>
                <c:pt idx="3">
                  <c:v>SME</c:v>
                </c:pt>
                <c:pt idx="4">
                  <c:v>Samfmed</c:v>
                </c:pt>
                <c:pt idx="5">
                  <c:v>Allmennmed</c:v>
                </c:pt>
              </c:strCache>
            </c:strRef>
          </c:cat>
          <c:val>
            <c:numRef>
              <c:f>'Ressursvurd - behov vs resbruk '!$O$24:$O$29</c:f>
              <c:numCache>
                <c:formatCode>General</c:formatCode>
                <c:ptCount val="6"/>
                <c:pt idx="0">
                  <c:v>18.3</c:v>
                </c:pt>
                <c:pt idx="1">
                  <c:v>9.6</c:v>
                </c:pt>
                <c:pt idx="2">
                  <c:v>5.6</c:v>
                </c:pt>
                <c:pt idx="3">
                  <c:v>4.2</c:v>
                </c:pt>
                <c:pt idx="4">
                  <c:v>15.2</c:v>
                </c:pt>
                <c:pt idx="5">
                  <c:v>9.4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7FC-451D-936B-CA4AF382A2F4}"/>
            </c:ext>
          </c:extLst>
        </c:ser>
        <c:ser>
          <c:idx val="2"/>
          <c:order val="2"/>
          <c:tx>
            <c:strRef>
              <c:f>'Ressursvurd - behov vs resbruk '!$P$23</c:f>
              <c:strCache>
                <c:ptCount val="1"/>
                <c:pt idx="0">
                  <c:v>Kapasitet (justert for frikjøp og u-stillinger)</c:v>
                </c:pt>
              </c:strCache>
            </c:strRef>
          </c:tx>
          <c:spPr>
            <a:solidFill>
              <a:schemeClr val="accent3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'Ressursvurd - behov vs resbruk '!$M$24:$M$29</c:f>
              <c:strCache>
                <c:ptCount val="6"/>
                <c:pt idx="0">
                  <c:v>Heled</c:v>
                </c:pt>
                <c:pt idx="1">
                  <c:v>Helsevit</c:v>
                </c:pt>
                <c:pt idx="2">
                  <c:v>Sykvit</c:v>
                </c:pt>
                <c:pt idx="3">
                  <c:v>SME</c:v>
                </c:pt>
                <c:pt idx="4">
                  <c:v>Samfmed</c:v>
                </c:pt>
                <c:pt idx="5">
                  <c:v>Allmennmed</c:v>
                </c:pt>
              </c:strCache>
            </c:strRef>
          </c:cat>
          <c:val>
            <c:numRef>
              <c:f>'Ressursvurd - behov vs resbruk '!$P$24:$P$29</c:f>
              <c:numCache>
                <c:formatCode>General</c:formatCode>
                <c:ptCount val="6"/>
                <c:pt idx="0">
                  <c:v>14.2</c:v>
                </c:pt>
                <c:pt idx="1">
                  <c:v>8.1999999999999993</c:v>
                </c:pt>
                <c:pt idx="2">
                  <c:v>5.3</c:v>
                </c:pt>
                <c:pt idx="3">
                  <c:v>3.3</c:v>
                </c:pt>
                <c:pt idx="4">
                  <c:v>14.9</c:v>
                </c:pt>
                <c:pt idx="5">
                  <c:v>7.6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7FC-451D-936B-CA4AF382A2F4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841505439"/>
        <c:axId val="841524575"/>
      </c:barChart>
      <c:catAx>
        <c:axId val="84150543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841524575"/>
        <c:crosses val="autoZero"/>
        <c:auto val="1"/>
        <c:lblAlgn val="ctr"/>
        <c:lblOffset val="100"/>
        <c:noMultiLvlLbl val="0"/>
      </c:catAx>
      <c:valAx>
        <c:axId val="841524575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84150543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nb-NO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Innteker pr program korrigert for praksis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Sheet1!$A$2:$A$5</c:f>
              <c:strCache>
                <c:ptCount val="4"/>
                <c:pt idx="0">
                  <c:v>Medisin</c:v>
                </c:pt>
                <c:pt idx="1">
                  <c:v>MA</c:v>
                </c:pt>
                <c:pt idx="2">
                  <c:v>BA</c:v>
                </c:pt>
                <c:pt idx="3">
                  <c:v>PhD</c:v>
                </c:pt>
              </c:strCache>
            </c:strRef>
          </c:cat>
          <c:val>
            <c:numRef>
              <c:f>Sheet1!$B$2:$B$5</c:f>
              <c:numCache>
                <c:formatCode>0.0\ %</c:formatCode>
                <c:ptCount val="4"/>
                <c:pt idx="0">
                  <c:v>0.5177062409851082</c:v>
                </c:pt>
                <c:pt idx="1">
                  <c:v>0.39639307014973196</c:v>
                </c:pt>
                <c:pt idx="2">
                  <c:v>4.6702385047506963E-2</c:v>
                </c:pt>
                <c:pt idx="3">
                  <c:v>3.9198303817652831E-2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04-411D-B2DD-7B7D40A9A0A3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92C72878-E1DE-4802-B8C1-7744EAE489A6}" type="datetime1">
              <a:rPr lang="nb-NO" altLang="nb-NO"/>
              <a:pPr/>
              <a:t>14.11.2019</a:t>
            </a:fld>
            <a:endParaRPr lang="nb-NO" alt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EEA4B436-D35F-4999-A92B-511119E4E832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43969859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85800" y="685800"/>
            <a:ext cx="54864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1F4A6721-39AC-4DD4-99E0-9996F4785D41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86674889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36195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72548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08743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450975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1814627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177552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540478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903403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883155" y="1917128"/>
            <a:ext cx="7543800" cy="952500"/>
          </a:xfrm>
        </p:spPr>
        <p:txBody>
          <a:bodyPr anchor="b"/>
          <a:lstStyle>
            <a:lvl1pPr>
              <a:defRPr sz="16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83155" y="2857500"/>
            <a:ext cx="7543800" cy="14605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965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685D23-DD65-4C79-85E3-BFD5321579C7}" type="datetime1">
              <a:rPr lang="nb-NO" altLang="nb-NO"/>
              <a:pPr/>
              <a:t>14.11.2019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8641C6-D45E-4B3A-A08E-AC8766AC1DAC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627942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3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2"/>
            <a:ext cx="7772400" cy="1250155"/>
          </a:xfrm>
        </p:spPr>
        <p:txBody>
          <a:bodyPr anchor="b"/>
          <a:lstStyle>
            <a:lvl1pPr marL="0" indent="0">
              <a:buNone/>
              <a:defRPr sz="1600"/>
            </a:lvl1pPr>
            <a:lvl2pPr marL="362925" indent="0">
              <a:buNone/>
              <a:defRPr sz="1400"/>
            </a:lvl2pPr>
            <a:lvl3pPr marL="725851" indent="0">
              <a:buNone/>
              <a:defRPr sz="1300"/>
            </a:lvl3pPr>
            <a:lvl4pPr marL="1088776" indent="0">
              <a:buNone/>
              <a:defRPr sz="1100"/>
            </a:lvl4pPr>
            <a:lvl5pPr marL="1451701" indent="0">
              <a:buNone/>
              <a:defRPr sz="1100"/>
            </a:lvl5pPr>
            <a:lvl6pPr marL="1814627" indent="0">
              <a:buNone/>
              <a:defRPr sz="1100"/>
            </a:lvl6pPr>
            <a:lvl7pPr marL="2177552" indent="0">
              <a:buNone/>
              <a:defRPr sz="1100"/>
            </a:lvl7pPr>
            <a:lvl8pPr marL="2540478" indent="0">
              <a:buNone/>
              <a:defRPr sz="1100"/>
            </a:lvl8pPr>
            <a:lvl9pPr marL="2903403" indent="0">
              <a:buNone/>
              <a:defRPr sz="11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D1F464-7C15-4F11-AADB-237E7A454215}" type="datetime1">
              <a:rPr lang="nb-NO" altLang="nb-NO"/>
              <a:pPr/>
              <a:t>14.11.2019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C94837-C0B8-488E-85FD-51EB1D151D95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717165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CF2973-0B22-4282-8565-7A0E184B4E70}" type="datetime1">
              <a:rPr lang="nb-NO" altLang="nb-NO"/>
              <a:pPr/>
              <a:t>14.11.2019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EEE00B-82FC-47F9-A9E4-D7D49E2FC53D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591700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279260"/>
            <a:ext cx="4040188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1812397"/>
            <a:ext cx="4040188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279260"/>
            <a:ext cx="4041775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812397"/>
            <a:ext cx="4041775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17D20F-71F0-4DE9-B431-0DEBF298AC75}" type="datetime1">
              <a:rPr lang="nb-NO" altLang="nb-NO"/>
              <a:pPr/>
              <a:t>14.11.2019</a:t>
            </a:fld>
            <a:endParaRPr lang="nb-NO" altLang="nb-NO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CD0B60-1B5D-4E70-991D-D50E967558F9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897095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D499AF-E6E2-412F-956B-876FD1C34410}" type="datetime1">
              <a:rPr lang="nb-NO" altLang="nb-NO"/>
              <a:pPr/>
              <a:t>14.11.2019</a:t>
            </a:fld>
            <a:endParaRPr lang="nb-NO" altLang="nb-NO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60E800-F732-471D-98EA-1CEF5C3FBCBF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220875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CB1765-242F-4223-91E4-CFCB44427516}" type="datetime1">
              <a:rPr lang="nb-NO" altLang="nb-NO"/>
              <a:pPr/>
              <a:t>14.11.2019</a:t>
            </a:fld>
            <a:endParaRPr lang="nb-NO" altLang="nb-NO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B2E8C4-9A45-457D-A489-12015E914BE2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777462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27541"/>
            <a:ext cx="3008313" cy="968375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3"/>
            <a:ext cx="5111750" cy="4877595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195917"/>
            <a:ext cx="3008313" cy="39092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93BF28-FB2A-4AEC-91F1-40FAF83F6D7C}" type="datetime1">
              <a:rPr lang="nb-NO" altLang="nb-NO"/>
              <a:pPr/>
              <a:t>14.11.2019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6C2191-4972-4EEC-B3C6-41B02CD4E13B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567214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4000501"/>
            <a:ext cx="5486400" cy="472281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510646"/>
            <a:ext cx="5486400" cy="3429000"/>
          </a:xfrm>
        </p:spPr>
        <p:txBody>
          <a:bodyPr/>
          <a:lstStyle>
            <a:lvl1pPr marL="0" indent="0">
              <a:buNone/>
              <a:defRPr sz="2500"/>
            </a:lvl1pPr>
            <a:lvl2pPr marL="362925" indent="0">
              <a:buNone/>
              <a:defRPr sz="2200"/>
            </a:lvl2pPr>
            <a:lvl3pPr marL="725851" indent="0">
              <a:buNone/>
              <a:defRPr sz="1900"/>
            </a:lvl3pPr>
            <a:lvl4pPr marL="1088776" indent="0">
              <a:buNone/>
              <a:defRPr sz="1600"/>
            </a:lvl4pPr>
            <a:lvl5pPr marL="1451701" indent="0">
              <a:buNone/>
              <a:defRPr sz="1600"/>
            </a:lvl5pPr>
            <a:lvl6pPr marL="1814627" indent="0">
              <a:buNone/>
              <a:defRPr sz="1600"/>
            </a:lvl6pPr>
            <a:lvl7pPr marL="2177552" indent="0">
              <a:buNone/>
              <a:defRPr sz="1600"/>
            </a:lvl7pPr>
            <a:lvl8pPr marL="2540478" indent="0">
              <a:buNone/>
              <a:defRPr sz="1600"/>
            </a:lvl8pPr>
            <a:lvl9pPr marL="2903403" indent="0">
              <a:buNone/>
              <a:defRPr sz="16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4472782"/>
            <a:ext cx="5486400" cy="6707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076BF2-5696-4269-86B8-2A554B8C574C}" type="datetime1">
              <a:rPr lang="nb-NO" altLang="nb-NO"/>
              <a:pPr/>
              <a:t>14.11.2019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60F646-FDA5-4F95-A2B6-53C08793E556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996547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708025"/>
            <a:ext cx="792162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 smtClean="0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651000"/>
            <a:ext cx="79248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 smtClean="0"/>
              <a:t>Edit Master text styles</a:t>
            </a:r>
          </a:p>
          <a:p>
            <a:pPr lvl="1"/>
            <a:r>
              <a:rPr lang="en-US" altLang="nb-NO" smtClean="0"/>
              <a:t>Second level</a:t>
            </a:r>
          </a:p>
          <a:p>
            <a:pPr lvl="2"/>
            <a:r>
              <a:rPr lang="en-US" altLang="nb-NO" smtClean="0"/>
              <a:t>Third level</a:t>
            </a:r>
          </a:p>
          <a:p>
            <a:pPr lvl="3"/>
            <a:r>
              <a:rPr lang="en-US" altLang="nb-NO" smtClean="0"/>
              <a:t>Fourth level</a:t>
            </a:r>
          </a:p>
          <a:p>
            <a:pPr lvl="4"/>
            <a:r>
              <a:rPr lang="en-US" altLang="nb-NO" smtClean="0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5334000"/>
            <a:ext cx="1905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700">
                <a:solidFill>
                  <a:schemeClr val="bg2"/>
                </a:solidFill>
              </a:defRPr>
            </a:lvl1pPr>
          </a:lstStyle>
          <a:p>
            <a:fld id="{C8D93BF0-3F65-4DB6-BA10-0E6729C3EA2F}" type="datetime1">
              <a:rPr lang="nb-NO" altLang="nb-NO"/>
              <a:pPr/>
              <a:t>14.11.2019</a:t>
            </a:fld>
            <a:endParaRPr lang="nb-NO" altLang="nb-NO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18463" y="5334000"/>
            <a:ext cx="685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700">
                <a:solidFill>
                  <a:schemeClr val="bg2"/>
                </a:solidFill>
              </a:defRPr>
            </a:lvl1pPr>
          </a:lstStyle>
          <a:p>
            <a:fld id="{1895F283-0CE8-48B6-BDEE-BDD846E51A0B}" type="slidenum">
              <a:rPr lang="en-US" altLang="nb-NO"/>
              <a:pPr/>
              <a:t>‹#›</a:t>
            </a:fld>
            <a:endParaRPr lang="en-US" altLang="nb-NO"/>
          </a:p>
        </p:txBody>
      </p:sp>
      <p:pic>
        <p:nvPicPr>
          <p:cNvPr id="1030" name="Picture 6" descr="UiO_A_png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38" y="134938"/>
            <a:ext cx="2211387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362925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72585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088776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45170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271463" indent="-271463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88963" indent="-225425" algn="l" rtl="0" eaLnBrk="1" fontAlgn="base" hangingPunct="1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  <a:ea typeface="+mn-ea"/>
          <a:cs typeface="+mn-cs"/>
        </a:defRPr>
      </a:lvl2pPr>
      <a:lvl3pPr marL="906463" indent="-180975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3pPr>
      <a:lvl4pPr marL="1270000" indent="-180975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631950" indent="-180975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5pPr>
      <a:lvl6pPr marL="1996089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6pPr>
      <a:lvl7pPr marL="2359015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7pPr>
      <a:lvl8pPr marL="2721940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8pPr>
      <a:lvl9pPr marL="3084866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2925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2585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8776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5170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14627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77552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40478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03403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.e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82650" y="1917700"/>
            <a:ext cx="7543800" cy="952500"/>
          </a:xfrm>
        </p:spPr>
        <p:txBody>
          <a:bodyPr/>
          <a:lstStyle/>
          <a:p>
            <a:pPr eaLnBrk="1" hangingPunct="1"/>
            <a:r>
              <a:rPr lang="nb-NO" altLang="nb-NO" sz="2800" dirty="0" smtClean="0"/>
              <a:t>HELSAM </a:t>
            </a:r>
            <a:r>
              <a:rPr lang="nb-NO" altLang="nb-NO" sz="2800" dirty="0" smtClean="0"/>
              <a:t>2020-2024</a:t>
            </a:r>
            <a:endParaRPr lang="nb-NO" altLang="nb-NO" sz="2800" dirty="0" smtClean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82650" y="2857500"/>
            <a:ext cx="7543800" cy="1460500"/>
          </a:xfrm>
        </p:spPr>
        <p:txBody>
          <a:bodyPr/>
          <a:lstStyle/>
          <a:p>
            <a:pPr eaLnBrk="1" hangingPunct="1"/>
            <a:endParaRPr lang="nb-NO" altLang="nb-NO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Årsverksberegninger 2020 og videre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De følgende figurene viser undervisningsinnsatsen ved Helsam målt i timeverk og årsverk (1 årsverk = 763 timer)</a:t>
            </a:r>
          </a:p>
          <a:p>
            <a:r>
              <a:rPr lang="nb-NO" dirty="0" smtClean="0"/>
              <a:t>Forventet undervisningsinnsats eller -behov er beregnet i eget regneark som vedlegges</a:t>
            </a:r>
          </a:p>
          <a:p>
            <a:r>
              <a:rPr lang="nb-NO" dirty="0" smtClean="0"/>
              <a:t>To forbehold gjelder:</a:t>
            </a:r>
          </a:p>
          <a:p>
            <a:pPr lvl="1"/>
            <a:r>
              <a:rPr lang="nb-NO" dirty="0" smtClean="0"/>
              <a:t>Master i sykepleievitenskap er ikke inkludert. Dette gjør at behovet for </a:t>
            </a:r>
            <a:r>
              <a:rPr lang="nb-NO" dirty="0" err="1" smtClean="0"/>
              <a:t>Sykvit</a:t>
            </a:r>
            <a:r>
              <a:rPr lang="nb-NO" dirty="0" smtClean="0"/>
              <a:t> er høyere enn det som framkommer i figurene</a:t>
            </a:r>
          </a:p>
          <a:p>
            <a:pPr lvl="1"/>
            <a:r>
              <a:rPr lang="nb-NO" dirty="0" smtClean="0"/>
              <a:t>Allmennmedisin mener at all undervisning ikke er talt med i regnskapet. Dette sjekkes nærmere.</a:t>
            </a:r>
          </a:p>
          <a:p>
            <a:pPr lvl="1"/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14.11.2019</a:t>
            </a:fld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3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958793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14.11.2019</a:t>
            </a:fld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4</a:t>
            </a:fld>
            <a:endParaRPr lang="en-US" altLang="nb-NO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05804383"/>
              </p:ext>
            </p:extLst>
          </p:nvPr>
        </p:nvGraphicFramePr>
        <p:xfrm>
          <a:off x="1" y="0"/>
          <a:ext cx="9144000" cy="5715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79696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14.11.2019</a:t>
            </a:fld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5</a:t>
            </a:fld>
            <a:endParaRPr lang="en-US" altLang="nb-NO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8480073"/>
              </p:ext>
            </p:extLst>
          </p:nvPr>
        </p:nvGraphicFramePr>
        <p:xfrm>
          <a:off x="0" y="0"/>
          <a:ext cx="9144000" cy="5715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57201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Her inkluderes videre oversikt over årsverk etter avdeling</a:t>
            </a:r>
          </a:p>
          <a:p>
            <a:pPr lvl="1"/>
            <a:r>
              <a:rPr lang="nb-NO" dirty="0" smtClean="0"/>
              <a:t>Realisert antall årsverk professorer og førsteamanuensiser</a:t>
            </a:r>
          </a:p>
          <a:p>
            <a:pPr lvl="1"/>
            <a:r>
              <a:rPr lang="nb-NO" dirty="0" smtClean="0"/>
              <a:t>Undervisningskapasitet som </a:t>
            </a:r>
            <a:r>
              <a:rPr lang="nb-NO" dirty="0"/>
              <a:t>er </a:t>
            </a:r>
            <a:r>
              <a:rPr lang="nb-NO" dirty="0" smtClean="0"/>
              <a:t>definert som realiserte </a:t>
            </a:r>
            <a:r>
              <a:rPr lang="nb-NO" dirty="0"/>
              <a:t>antall årsverk professorer og </a:t>
            </a:r>
            <a:r>
              <a:rPr lang="nb-NO" dirty="0" smtClean="0"/>
              <a:t>førsteamanuensiser justert for frikjøp og undervisningsstillinger</a:t>
            </a:r>
          </a:p>
          <a:p>
            <a:pPr lvl="1"/>
            <a:endParaRPr lang="nb-NO" dirty="0"/>
          </a:p>
          <a:p>
            <a:r>
              <a:rPr lang="nb-NO" dirty="0" smtClean="0"/>
              <a:t>Behov og kapasitet sammenstilles</a:t>
            </a:r>
            <a:endParaRPr lang="nb-NO" dirty="0"/>
          </a:p>
          <a:p>
            <a:pPr lvl="1"/>
            <a:endParaRPr lang="nb-NO" dirty="0" smtClean="0"/>
          </a:p>
          <a:p>
            <a:pPr lvl="1"/>
            <a:endParaRPr lang="nb-NO" dirty="0" smtClean="0"/>
          </a:p>
          <a:p>
            <a:pPr lvl="1"/>
            <a:endParaRPr lang="nb-NO" dirty="0" smtClean="0"/>
          </a:p>
          <a:p>
            <a:pPr lvl="1"/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14.11.2019</a:t>
            </a:fld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6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472366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14.11.2019</a:t>
            </a:fld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7</a:t>
            </a:fld>
            <a:endParaRPr lang="en-US" altLang="nb-NO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66097704"/>
              </p:ext>
            </p:extLst>
          </p:nvPr>
        </p:nvGraphicFramePr>
        <p:xfrm>
          <a:off x="0" y="0"/>
          <a:ext cx="9144000" cy="5715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14720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Til sist vises forventet årsverksutvikling i perioden </a:t>
            </a:r>
            <a:r>
              <a:rPr lang="nb-NO" dirty="0" smtClean="0"/>
              <a:t>2020-2024 </a:t>
            </a:r>
            <a:r>
              <a:rPr lang="nb-NO" dirty="0" smtClean="0"/>
              <a:t>per avdeling dersom ingen stillinger fornyes etter naturlige avganger (i praksis avgang for pensjonsalder)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14.11.2019</a:t>
            </a:fld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8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230417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Helsevitenskap</a:t>
            </a:r>
            <a:endParaRPr lang="nb-NO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10267095"/>
              </p:ext>
            </p:extLst>
          </p:nvPr>
        </p:nvGraphicFramePr>
        <p:xfrm>
          <a:off x="827585" y="1777373"/>
          <a:ext cx="7416822" cy="3096350"/>
        </p:xfrm>
        <a:graphic>
          <a:graphicData uri="http://schemas.openxmlformats.org/drawingml/2006/table">
            <a:tbl>
              <a:tblPr/>
              <a:tblGrid>
                <a:gridCol w="2377792">
                  <a:extLst>
                    <a:ext uri="{9D8B030D-6E8A-4147-A177-3AD203B41FA5}">
                      <a16:colId xmlns:a16="http://schemas.microsoft.com/office/drawing/2014/main" val="2028673645"/>
                    </a:ext>
                  </a:extLst>
                </a:gridCol>
                <a:gridCol w="1007806">
                  <a:extLst>
                    <a:ext uri="{9D8B030D-6E8A-4147-A177-3AD203B41FA5}">
                      <a16:colId xmlns:a16="http://schemas.microsoft.com/office/drawing/2014/main" val="3363240212"/>
                    </a:ext>
                  </a:extLst>
                </a:gridCol>
                <a:gridCol w="1007806">
                  <a:extLst>
                    <a:ext uri="{9D8B030D-6E8A-4147-A177-3AD203B41FA5}">
                      <a16:colId xmlns:a16="http://schemas.microsoft.com/office/drawing/2014/main" val="1901030166"/>
                    </a:ext>
                  </a:extLst>
                </a:gridCol>
                <a:gridCol w="1007806">
                  <a:extLst>
                    <a:ext uri="{9D8B030D-6E8A-4147-A177-3AD203B41FA5}">
                      <a16:colId xmlns:a16="http://schemas.microsoft.com/office/drawing/2014/main" val="3850318834"/>
                    </a:ext>
                  </a:extLst>
                </a:gridCol>
                <a:gridCol w="1007806">
                  <a:extLst>
                    <a:ext uri="{9D8B030D-6E8A-4147-A177-3AD203B41FA5}">
                      <a16:colId xmlns:a16="http://schemas.microsoft.com/office/drawing/2014/main" val="2819152413"/>
                    </a:ext>
                  </a:extLst>
                </a:gridCol>
                <a:gridCol w="1007806">
                  <a:extLst>
                    <a:ext uri="{9D8B030D-6E8A-4147-A177-3AD203B41FA5}">
                      <a16:colId xmlns:a16="http://schemas.microsoft.com/office/drawing/2014/main" val="275087198"/>
                    </a:ext>
                  </a:extLst>
                </a:gridCol>
              </a:tblGrid>
              <a:tr h="309635"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År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8441214"/>
                  </a:ext>
                </a:extLst>
              </a:tr>
              <a:tr h="309635"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Årsverk 1.am og prof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9765415"/>
                  </a:ext>
                </a:extLst>
              </a:tr>
              <a:tr h="309635"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Kjente frikjøp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5459474"/>
                  </a:ext>
                </a:extLst>
              </a:tr>
              <a:tr h="309635"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3191630"/>
                  </a:ext>
                </a:extLst>
              </a:tr>
              <a:tr h="309635"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Årsverk u.lektor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0711604"/>
                  </a:ext>
                </a:extLst>
              </a:tr>
              <a:tr h="309635"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Årsverk plikt stipendiat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8626759"/>
                  </a:ext>
                </a:extLst>
              </a:tr>
              <a:tr h="309635"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Sum undervisningsstillinger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7465731"/>
                  </a:ext>
                </a:extLst>
              </a:tr>
              <a:tr h="309635"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Kapasitet (timer)</a:t>
                      </a:r>
                      <a:endParaRPr lang="nb-N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6 295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6 600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5 760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6 218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6 409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7335094"/>
                  </a:ext>
                </a:extLst>
              </a:tr>
              <a:tr h="309635"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Behov (timer)</a:t>
                      </a:r>
                      <a:endParaRPr lang="nb-N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4 908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4 908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4 908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4 908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4 908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6192192"/>
                  </a:ext>
                </a:extLst>
              </a:tr>
              <a:tr h="309635"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Differanse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1 387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1 692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1 311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1 502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3117018"/>
                  </a:ext>
                </a:extLst>
              </a:tr>
            </a:tbl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14.11.2019</a:t>
            </a:fld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9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896284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HELED</a:t>
            </a:r>
            <a:endParaRPr lang="nb-NO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13229614"/>
              </p:ext>
            </p:extLst>
          </p:nvPr>
        </p:nvGraphicFramePr>
        <p:xfrm>
          <a:off x="762000" y="1489349"/>
          <a:ext cx="7554417" cy="3528390"/>
        </p:xfrm>
        <a:graphic>
          <a:graphicData uri="http://schemas.openxmlformats.org/drawingml/2006/table">
            <a:tbl>
              <a:tblPr/>
              <a:tblGrid>
                <a:gridCol w="2421902">
                  <a:extLst>
                    <a:ext uri="{9D8B030D-6E8A-4147-A177-3AD203B41FA5}">
                      <a16:colId xmlns:a16="http://schemas.microsoft.com/office/drawing/2014/main" val="3309005374"/>
                    </a:ext>
                  </a:extLst>
                </a:gridCol>
                <a:gridCol w="1026503">
                  <a:extLst>
                    <a:ext uri="{9D8B030D-6E8A-4147-A177-3AD203B41FA5}">
                      <a16:colId xmlns:a16="http://schemas.microsoft.com/office/drawing/2014/main" val="3701781890"/>
                    </a:ext>
                  </a:extLst>
                </a:gridCol>
                <a:gridCol w="1026503">
                  <a:extLst>
                    <a:ext uri="{9D8B030D-6E8A-4147-A177-3AD203B41FA5}">
                      <a16:colId xmlns:a16="http://schemas.microsoft.com/office/drawing/2014/main" val="2721280127"/>
                    </a:ext>
                  </a:extLst>
                </a:gridCol>
                <a:gridCol w="1026503">
                  <a:extLst>
                    <a:ext uri="{9D8B030D-6E8A-4147-A177-3AD203B41FA5}">
                      <a16:colId xmlns:a16="http://schemas.microsoft.com/office/drawing/2014/main" val="2552772354"/>
                    </a:ext>
                  </a:extLst>
                </a:gridCol>
                <a:gridCol w="1026503">
                  <a:extLst>
                    <a:ext uri="{9D8B030D-6E8A-4147-A177-3AD203B41FA5}">
                      <a16:colId xmlns:a16="http://schemas.microsoft.com/office/drawing/2014/main" val="4006633483"/>
                    </a:ext>
                  </a:extLst>
                </a:gridCol>
                <a:gridCol w="1026503">
                  <a:extLst>
                    <a:ext uri="{9D8B030D-6E8A-4147-A177-3AD203B41FA5}">
                      <a16:colId xmlns:a16="http://schemas.microsoft.com/office/drawing/2014/main" val="1829486959"/>
                    </a:ext>
                  </a:extLst>
                </a:gridCol>
              </a:tblGrid>
              <a:tr h="352839"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År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0686375"/>
                  </a:ext>
                </a:extLst>
              </a:tr>
              <a:tr h="352839"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Årsverk 1.am og prof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0565422"/>
                  </a:ext>
                </a:extLst>
              </a:tr>
              <a:tr h="352839"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Kjente frikjøp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-4,8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0639303"/>
                  </a:ext>
                </a:extLst>
              </a:tr>
              <a:tr h="352839"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Sum (årsverk)</a:t>
                      </a:r>
                      <a:endParaRPr lang="nb-N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2284380"/>
                  </a:ext>
                </a:extLst>
              </a:tr>
              <a:tr h="352839"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Årsverk u.lektor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09256237"/>
                  </a:ext>
                </a:extLst>
              </a:tr>
              <a:tr h="352839"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Årsverk plikt stipendiat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27887878"/>
                  </a:ext>
                </a:extLst>
              </a:tr>
              <a:tr h="352839"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Sum undervisningsstillinger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0,65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0009021"/>
                  </a:ext>
                </a:extLst>
              </a:tr>
              <a:tr h="352839"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Kapasitet (timer)</a:t>
                      </a:r>
                      <a:endParaRPr lang="nb-N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11 433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11 558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11 745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12 754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12 170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6576139"/>
                  </a:ext>
                </a:extLst>
              </a:tr>
              <a:tr h="352839"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Behov (timer)</a:t>
                      </a:r>
                      <a:endParaRPr lang="nb-N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15 075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15 075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15 075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15 075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15 075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9560647"/>
                  </a:ext>
                </a:extLst>
              </a:tr>
              <a:tr h="352839"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Differanse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-3 642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-3 517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-3 330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-2 321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-2 905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6819779"/>
                  </a:ext>
                </a:extLst>
              </a:tr>
            </a:tbl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14.11.2019</a:t>
            </a:fld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10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6211401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Sykvit</a:t>
            </a:r>
            <a:endParaRPr lang="nb-NO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5497800"/>
              </p:ext>
            </p:extLst>
          </p:nvPr>
        </p:nvGraphicFramePr>
        <p:xfrm>
          <a:off x="762000" y="1921397"/>
          <a:ext cx="7921627" cy="3168350"/>
        </p:xfrm>
        <a:graphic>
          <a:graphicData uri="http://schemas.openxmlformats.org/drawingml/2006/table">
            <a:tbl>
              <a:tblPr/>
              <a:tblGrid>
                <a:gridCol w="2539627">
                  <a:extLst>
                    <a:ext uri="{9D8B030D-6E8A-4147-A177-3AD203B41FA5}">
                      <a16:colId xmlns:a16="http://schemas.microsoft.com/office/drawing/2014/main" val="1887633024"/>
                    </a:ext>
                  </a:extLst>
                </a:gridCol>
                <a:gridCol w="1076400">
                  <a:extLst>
                    <a:ext uri="{9D8B030D-6E8A-4147-A177-3AD203B41FA5}">
                      <a16:colId xmlns:a16="http://schemas.microsoft.com/office/drawing/2014/main" val="3210667455"/>
                    </a:ext>
                  </a:extLst>
                </a:gridCol>
                <a:gridCol w="1076400">
                  <a:extLst>
                    <a:ext uri="{9D8B030D-6E8A-4147-A177-3AD203B41FA5}">
                      <a16:colId xmlns:a16="http://schemas.microsoft.com/office/drawing/2014/main" val="3199043730"/>
                    </a:ext>
                  </a:extLst>
                </a:gridCol>
                <a:gridCol w="1076400">
                  <a:extLst>
                    <a:ext uri="{9D8B030D-6E8A-4147-A177-3AD203B41FA5}">
                      <a16:colId xmlns:a16="http://schemas.microsoft.com/office/drawing/2014/main" val="1000851895"/>
                    </a:ext>
                  </a:extLst>
                </a:gridCol>
                <a:gridCol w="1076400">
                  <a:extLst>
                    <a:ext uri="{9D8B030D-6E8A-4147-A177-3AD203B41FA5}">
                      <a16:colId xmlns:a16="http://schemas.microsoft.com/office/drawing/2014/main" val="1453655240"/>
                    </a:ext>
                  </a:extLst>
                </a:gridCol>
                <a:gridCol w="1076400">
                  <a:extLst>
                    <a:ext uri="{9D8B030D-6E8A-4147-A177-3AD203B41FA5}">
                      <a16:colId xmlns:a16="http://schemas.microsoft.com/office/drawing/2014/main" val="3451312302"/>
                    </a:ext>
                  </a:extLst>
                </a:gridCol>
              </a:tblGrid>
              <a:tr h="316835"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År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578857"/>
                  </a:ext>
                </a:extLst>
              </a:tr>
              <a:tr h="316835"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Årsverk 1.am og prof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0890186"/>
                  </a:ext>
                </a:extLst>
              </a:tr>
              <a:tr h="316835"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Kjente frikjøp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6378759"/>
                  </a:ext>
                </a:extLst>
              </a:tr>
              <a:tr h="316835"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Sum (årsverk)</a:t>
                      </a:r>
                      <a:endParaRPr lang="nb-N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6268473"/>
                  </a:ext>
                </a:extLst>
              </a:tr>
              <a:tr h="316835"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Årsverk u.lektor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9742336"/>
                  </a:ext>
                </a:extLst>
              </a:tr>
              <a:tr h="316835"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Årsverk plikt stipendiat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2294627"/>
                  </a:ext>
                </a:extLst>
              </a:tr>
              <a:tr h="316835"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Sum undervisningsstillinger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205729"/>
                  </a:ext>
                </a:extLst>
              </a:tr>
              <a:tr h="316835"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Kapasitet (timeverk)</a:t>
                      </a:r>
                      <a:endParaRPr lang="nb-N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4 044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3 205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2 976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2 823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2 899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4373647"/>
                  </a:ext>
                </a:extLst>
              </a:tr>
              <a:tr h="316835"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Behov (timeverk)</a:t>
                      </a:r>
                      <a:endParaRPr lang="nb-N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4 282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4 282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4 282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4 282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4 282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2584460"/>
                  </a:ext>
                </a:extLst>
              </a:tr>
              <a:tr h="316835"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Differanse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-1 077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-1 306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-1 458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-1 382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1870292"/>
                  </a:ext>
                </a:extLst>
              </a:tr>
            </a:tbl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14.11.2019</a:t>
            </a:fld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11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3136555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SME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14.11.2019</a:t>
            </a:fld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12</a:t>
            </a:fld>
            <a:endParaRPr lang="en-US" altLang="nb-NO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9385298"/>
              </p:ext>
            </p:extLst>
          </p:nvPr>
        </p:nvGraphicFramePr>
        <p:xfrm>
          <a:off x="790822" y="1777380"/>
          <a:ext cx="7921625" cy="34287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1" name="Regneark" r:id="rId3" imgW="4495723" imgH="2105161" progId="Excel.Sheet.12">
                  <p:embed/>
                </p:oleObj>
              </mc:Choice>
              <mc:Fallback>
                <p:oleObj name="Regneark" r:id="rId3" imgW="4495723" imgH="2105161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90822" y="1777380"/>
                        <a:ext cx="7921625" cy="34287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391091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Samfunnsmed</a:t>
            </a:r>
            <a:endParaRPr lang="nb-NO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21097314"/>
              </p:ext>
            </p:extLst>
          </p:nvPr>
        </p:nvGraphicFramePr>
        <p:xfrm>
          <a:off x="762000" y="1662115"/>
          <a:ext cx="7554417" cy="3499640"/>
        </p:xfrm>
        <a:graphic>
          <a:graphicData uri="http://schemas.openxmlformats.org/drawingml/2006/table">
            <a:tbl>
              <a:tblPr/>
              <a:tblGrid>
                <a:gridCol w="2421902">
                  <a:extLst>
                    <a:ext uri="{9D8B030D-6E8A-4147-A177-3AD203B41FA5}">
                      <a16:colId xmlns:a16="http://schemas.microsoft.com/office/drawing/2014/main" val="2695169822"/>
                    </a:ext>
                  </a:extLst>
                </a:gridCol>
                <a:gridCol w="1026503">
                  <a:extLst>
                    <a:ext uri="{9D8B030D-6E8A-4147-A177-3AD203B41FA5}">
                      <a16:colId xmlns:a16="http://schemas.microsoft.com/office/drawing/2014/main" val="1967407217"/>
                    </a:ext>
                  </a:extLst>
                </a:gridCol>
                <a:gridCol w="1026503">
                  <a:extLst>
                    <a:ext uri="{9D8B030D-6E8A-4147-A177-3AD203B41FA5}">
                      <a16:colId xmlns:a16="http://schemas.microsoft.com/office/drawing/2014/main" val="100878403"/>
                    </a:ext>
                  </a:extLst>
                </a:gridCol>
                <a:gridCol w="1026503">
                  <a:extLst>
                    <a:ext uri="{9D8B030D-6E8A-4147-A177-3AD203B41FA5}">
                      <a16:colId xmlns:a16="http://schemas.microsoft.com/office/drawing/2014/main" val="3279389126"/>
                    </a:ext>
                  </a:extLst>
                </a:gridCol>
                <a:gridCol w="1026503">
                  <a:extLst>
                    <a:ext uri="{9D8B030D-6E8A-4147-A177-3AD203B41FA5}">
                      <a16:colId xmlns:a16="http://schemas.microsoft.com/office/drawing/2014/main" val="2370357442"/>
                    </a:ext>
                  </a:extLst>
                </a:gridCol>
                <a:gridCol w="1026503">
                  <a:extLst>
                    <a:ext uri="{9D8B030D-6E8A-4147-A177-3AD203B41FA5}">
                      <a16:colId xmlns:a16="http://schemas.microsoft.com/office/drawing/2014/main" val="738216439"/>
                    </a:ext>
                  </a:extLst>
                </a:gridCol>
              </a:tblGrid>
              <a:tr h="349964"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År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7198625"/>
                  </a:ext>
                </a:extLst>
              </a:tr>
              <a:tr h="349964"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Årsverk 1.am og prof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0573435"/>
                  </a:ext>
                </a:extLst>
              </a:tr>
              <a:tr h="349964"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Kjente frikjøp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3195661"/>
                  </a:ext>
                </a:extLst>
              </a:tr>
              <a:tr h="349964"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8278037"/>
                  </a:ext>
                </a:extLst>
              </a:tr>
              <a:tr h="349964"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Årsverk u.lektor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7093478"/>
                  </a:ext>
                </a:extLst>
              </a:tr>
              <a:tr h="349964"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Årsverk plikt stipendiat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7801366"/>
                  </a:ext>
                </a:extLst>
              </a:tr>
              <a:tr h="349964"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Sum undervisningsstillinger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0173505"/>
                  </a:ext>
                </a:extLst>
              </a:tr>
              <a:tr h="349964"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Kapasitet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11 899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11 615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11 116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10 966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10 980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2120506"/>
                  </a:ext>
                </a:extLst>
              </a:tr>
              <a:tr h="349964"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Behov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12 130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12 130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12 130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12 130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12 130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18073898"/>
                  </a:ext>
                </a:extLst>
              </a:tr>
              <a:tr h="349964"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Differanse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-231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-1 014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-1 164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-1 150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91003330"/>
                  </a:ext>
                </a:extLst>
              </a:tr>
            </a:tbl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14.11.2019</a:t>
            </a:fld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13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9167675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Allmennmedisin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14.11.2019</a:t>
            </a:fld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14</a:t>
            </a:fld>
            <a:endParaRPr lang="en-US" altLang="nb-NO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0673116"/>
              </p:ext>
            </p:extLst>
          </p:nvPr>
        </p:nvGraphicFramePr>
        <p:xfrm>
          <a:off x="761999" y="1651000"/>
          <a:ext cx="7921625" cy="35107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5" name="Regneark" r:id="rId3" imgW="4495723" imgH="1914525" progId="Excel.Sheet.12">
                  <p:embed/>
                </p:oleObj>
              </mc:Choice>
              <mc:Fallback>
                <p:oleObj name="Regneark" r:id="rId3" imgW="4495723" imgH="1914525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61999" y="1651000"/>
                        <a:ext cx="7921625" cy="35107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311031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B1765-242F-4223-91E4-CFCB44427516}" type="datetime1">
              <a:rPr lang="nb-NO" altLang="nb-NO" smtClean="0"/>
              <a:pPr/>
              <a:t>14.11.2019</a:t>
            </a:fld>
            <a:endParaRPr lang="nb-NO" altLang="nb-NO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BB2E8C4-9A45-457D-A489-12015E914BE2}" type="slidenum">
              <a:rPr lang="en-US" altLang="nb-NO" smtClean="0"/>
              <a:pPr/>
              <a:t>15</a:t>
            </a:fld>
            <a:endParaRPr lang="en-US" altLang="nb-NO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050" y="47625"/>
            <a:ext cx="9182100" cy="561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9003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Forutsetninger budsjett pr 14.11</a:t>
            </a:r>
            <a:endParaRPr lang="nb-NO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499AF-E6E2-412F-956B-876FD1C34410}" type="datetime1">
              <a:rPr lang="nb-NO" altLang="nb-NO" smtClean="0"/>
              <a:pPr/>
              <a:t>14.11.2019</a:t>
            </a:fld>
            <a:endParaRPr lang="nb-NO" alt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360E800-F732-471D-98EA-1CEF5C3FBCBF}" type="slidenum">
              <a:rPr lang="en-US" altLang="nb-NO" smtClean="0"/>
              <a:pPr/>
              <a:t>16</a:t>
            </a:fld>
            <a:endParaRPr lang="en-US" altLang="nb-NO"/>
          </a:p>
        </p:txBody>
      </p:sp>
      <p:sp>
        <p:nvSpPr>
          <p:cNvPr id="5" name="TextBox 4"/>
          <p:cNvSpPr txBox="1"/>
          <p:nvPr/>
        </p:nvSpPr>
        <p:spPr>
          <a:xfrm>
            <a:off x="762000" y="1489348"/>
            <a:ext cx="748240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/>
              <a:t>Ingen nye tilsettinger med unntak for pågående tilsettingsprosesser</a:t>
            </a:r>
          </a:p>
          <a:p>
            <a:pPr marL="647700" lvl="1" indent="-285750">
              <a:buFont typeface="Arial" panose="020B0604020202020204" pitchFamily="34" charset="0"/>
              <a:buChar char="•"/>
            </a:pPr>
            <a:r>
              <a:rPr lang="nb-NO" dirty="0" smtClean="0"/>
              <a:t>100% Klinisk ledelse </a:t>
            </a:r>
            <a:r>
              <a:rPr lang="nb-NO" dirty="0" err="1" smtClean="0"/>
              <a:t>Heled</a:t>
            </a:r>
            <a:endParaRPr lang="nb-NO" dirty="0" smtClean="0"/>
          </a:p>
          <a:p>
            <a:pPr marL="647700" lvl="1" indent="-285750">
              <a:buFont typeface="Arial" panose="020B0604020202020204" pitchFamily="34" charset="0"/>
              <a:buChar char="•"/>
            </a:pPr>
            <a:r>
              <a:rPr lang="nb-NO" dirty="0" smtClean="0"/>
              <a:t>20% </a:t>
            </a:r>
            <a:r>
              <a:rPr lang="nb-NO" dirty="0" err="1" smtClean="0"/>
              <a:t>KLoK</a:t>
            </a:r>
            <a:r>
              <a:rPr lang="nb-NO" dirty="0" smtClean="0"/>
              <a:t>, </a:t>
            </a:r>
            <a:r>
              <a:rPr lang="nb-NO" dirty="0" err="1" smtClean="0"/>
              <a:t>Heled</a:t>
            </a:r>
            <a:endParaRPr lang="nb-NO" dirty="0" smtClean="0"/>
          </a:p>
          <a:p>
            <a:pPr marL="647700" lvl="1" indent="-285750">
              <a:buFont typeface="Arial" panose="020B0604020202020204" pitchFamily="34" charset="0"/>
              <a:buChar char="•"/>
            </a:pPr>
            <a:r>
              <a:rPr lang="nb-NO" dirty="0" smtClean="0"/>
              <a:t>100% medisinsk antropologi (</a:t>
            </a:r>
            <a:r>
              <a:rPr lang="nb-NO" dirty="0" err="1" smtClean="0"/>
              <a:t>Samfmed</a:t>
            </a:r>
            <a:r>
              <a:rPr lang="nb-NO" dirty="0" smtClean="0"/>
              <a:t>)</a:t>
            </a:r>
          </a:p>
          <a:p>
            <a:pPr marL="647700" lvl="1" indent="-285750">
              <a:buFont typeface="Arial" panose="020B0604020202020204" pitchFamily="34" charset="0"/>
              <a:buChar char="•"/>
            </a:pPr>
            <a:r>
              <a:rPr lang="nb-NO" dirty="0" smtClean="0"/>
              <a:t>100% epidemiologi (</a:t>
            </a:r>
            <a:r>
              <a:rPr lang="nb-NO" dirty="0" err="1" smtClean="0"/>
              <a:t>Samfmed</a:t>
            </a:r>
            <a:r>
              <a:rPr lang="nb-NO" dirty="0" smtClean="0"/>
              <a:t>)</a:t>
            </a:r>
          </a:p>
          <a:p>
            <a:pPr marL="647700" lvl="1" indent="-285750">
              <a:buFont typeface="Arial" panose="020B0604020202020204" pitchFamily="34" charset="0"/>
              <a:buChar char="•"/>
            </a:pPr>
            <a:r>
              <a:rPr lang="nb-NO" dirty="0" smtClean="0"/>
              <a:t>20% arbeidsmedisin, </a:t>
            </a:r>
            <a:r>
              <a:rPr lang="nb-NO" dirty="0" err="1" smtClean="0"/>
              <a:t>ekst</a:t>
            </a:r>
            <a:r>
              <a:rPr lang="nb-NO" dirty="0" smtClean="0"/>
              <a:t> fin STAMI (</a:t>
            </a:r>
            <a:r>
              <a:rPr lang="nb-NO" dirty="0" err="1" smtClean="0"/>
              <a:t>Samfmed</a:t>
            </a:r>
            <a:r>
              <a:rPr lang="nb-NO" dirty="0" smtClean="0"/>
              <a:t>)</a:t>
            </a:r>
          </a:p>
          <a:p>
            <a:pPr marL="647700" lvl="1" indent="-285750">
              <a:buFont typeface="Arial" panose="020B0604020202020204" pitchFamily="34" charset="0"/>
              <a:buChar char="•"/>
            </a:pPr>
            <a:r>
              <a:rPr lang="nb-NO" dirty="0" smtClean="0"/>
              <a:t>20% arbeidsmedisin, </a:t>
            </a:r>
            <a:r>
              <a:rPr lang="nb-NO" dirty="0" err="1" smtClean="0"/>
              <a:t>ekst</a:t>
            </a:r>
            <a:r>
              <a:rPr lang="nb-NO" dirty="0" smtClean="0"/>
              <a:t> fin Sykehuset Telemark (</a:t>
            </a:r>
            <a:r>
              <a:rPr lang="nb-NO" dirty="0" err="1" smtClean="0"/>
              <a:t>Samfmed</a:t>
            </a:r>
            <a:r>
              <a:rPr lang="nb-NO" dirty="0" smtClean="0"/>
              <a:t>)</a:t>
            </a:r>
          </a:p>
          <a:p>
            <a:pPr marL="647700" lvl="1" indent="-285750">
              <a:buFont typeface="Arial" panose="020B0604020202020204" pitchFamily="34" charset="0"/>
              <a:buChar char="•"/>
            </a:pPr>
            <a:r>
              <a:rPr lang="nb-NO" dirty="0" smtClean="0"/>
              <a:t>20% universitetslektor ernæring (</a:t>
            </a:r>
            <a:r>
              <a:rPr lang="nb-NO" dirty="0" err="1" smtClean="0"/>
              <a:t>Samfmed</a:t>
            </a:r>
            <a:r>
              <a:rPr lang="nb-NO" dirty="0" smtClean="0"/>
              <a:t>)</a:t>
            </a:r>
          </a:p>
          <a:p>
            <a:pPr marL="647700" lvl="1" indent="-285750">
              <a:buFont typeface="Arial" panose="020B0604020202020204" pitchFamily="34" charset="0"/>
              <a:buChar char="•"/>
            </a:pPr>
            <a:r>
              <a:rPr lang="nb-NO" dirty="0" smtClean="0"/>
              <a:t>20% </a:t>
            </a:r>
            <a:r>
              <a:rPr lang="nb-NO" dirty="0" err="1" smtClean="0"/>
              <a:t>prof</a:t>
            </a:r>
            <a:r>
              <a:rPr lang="nb-NO" dirty="0" smtClean="0"/>
              <a:t> II (</a:t>
            </a:r>
            <a:r>
              <a:rPr lang="nb-NO" dirty="0" err="1" smtClean="0"/>
              <a:t>Samfmed</a:t>
            </a:r>
            <a:r>
              <a:rPr lang="nb-NO" dirty="0" smtClean="0"/>
              <a:t>)</a:t>
            </a:r>
          </a:p>
          <a:p>
            <a:pPr marL="647700" lvl="1" indent="-285750">
              <a:buFont typeface="Arial" panose="020B0604020202020204" pitchFamily="34" charset="0"/>
              <a:buChar char="•"/>
            </a:pPr>
            <a:r>
              <a:rPr lang="nb-NO" dirty="0" smtClean="0"/>
              <a:t>20% universitetslektor (</a:t>
            </a:r>
            <a:r>
              <a:rPr lang="nb-NO" dirty="0" err="1" smtClean="0"/>
              <a:t>Samfmed</a:t>
            </a:r>
            <a:r>
              <a:rPr lang="nb-NO" dirty="0" smtClean="0"/>
              <a:t>)</a:t>
            </a:r>
          </a:p>
          <a:p>
            <a:pPr marL="647700" lvl="1" indent="-285750">
              <a:buFont typeface="Arial" panose="020B0604020202020204" pitchFamily="34" charset="0"/>
              <a:buChar char="•"/>
            </a:pPr>
            <a:r>
              <a:rPr lang="nb-NO" dirty="0" smtClean="0"/>
              <a:t>4 x 50%/2 x 100% Allmennmedisin</a:t>
            </a:r>
          </a:p>
          <a:p>
            <a:r>
              <a:rPr lang="nb-NO" b="1" dirty="0" smtClean="0"/>
              <a:t>Innsparing ett årsverk studieadministrasjon som følge av færre studieprogrammer med virkning fra 2021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340319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Forutsetninger budsjett pr 14.11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 smtClean="0"/>
              <a:t>Nettobidrag fra EFV nedjustert:</a:t>
            </a:r>
          </a:p>
          <a:p>
            <a:r>
              <a:rPr lang="nb-NO" dirty="0" smtClean="0"/>
              <a:t>Forventet NFR inntekter nedjustert noe til </a:t>
            </a:r>
            <a:r>
              <a:rPr lang="nb-NO" dirty="0" err="1" smtClean="0"/>
              <a:t>ca</a:t>
            </a:r>
            <a:r>
              <a:rPr lang="nb-NO" dirty="0" smtClean="0"/>
              <a:t> 50 </a:t>
            </a:r>
            <a:r>
              <a:rPr lang="nb-NO" dirty="0" err="1" smtClean="0"/>
              <a:t>mill</a:t>
            </a:r>
            <a:r>
              <a:rPr lang="nb-NO" dirty="0" smtClean="0"/>
              <a:t> pr år. Allerede kjente prosjekter oppfyller måltall for 2020</a:t>
            </a:r>
          </a:p>
          <a:p>
            <a:r>
              <a:rPr lang="nb-NO" dirty="0" smtClean="0"/>
              <a:t>Forventet EU inntekter; fortsatt forventning om vekst, men lavere vekstrate opp til 12 </a:t>
            </a:r>
            <a:r>
              <a:rPr lang="nb-NO" dirty="0" err="1" smtClean="0"/>
              <a:t>mill</a:t>
            </a:r>
            <a:r>
              <a:rPr lang="nb-NO" dirty="0" smtClean="0"/>
              <a:t> pr år i 2024 (mot 15 </a:t>
            </a:r>
            <a:r>
              <a:rPr lang="nb-NO" dirty="0" err="1" smtClean="0"/>
              <a:t>mill</a:t>
            </a:r>
            <a:r>
              <a:rPr lang="nb-NO" dirty="0" smtClean="0"/>
              <a:t> i forrige versjon av budsjettet)</a:t>
            </a:r>
          </a:p>
          <a:p>
            <a:r>
              <a:rPr lang="nb-NO" dirty="0" smtClean="0"/>
              <a:t>Oppdatert modellen for beregning av nettobidrag pr </a:t>
            </a:r>
            <a:r>
              <a:rPr lang="nb-NO" dirty="0" err="1" smtClean="0"/>
              <a:t>finansiør</a:t>
            </a:r>
            <a:r>
              <a:rPr lang="nb-NO" dirty="0" smtClean="0"/>
              <a:t> med tall basert på aktiviteten i 2019</a:t>
            </a:r>
          </a:p>
          <a:p>
            <a:pPr marL="0" indent="0">
              <a:buNone/>
            </a:pPr>
            <a:r>
              <a:rPr lang="nb-NO" b="1" dirty="0" smtClean="0"/>
              <a:t>Effekt for hele perioden; nettobidraget er </a:t>
            </a:r>
            <a:r>
              <a:rPr lang="nb-NO" b="1" dirty="0" err="1" smtClean="0"/>
              <a:t>ca</a:t>
            </a:r>
            <a:r>
              <a:rPr lang="nb-NO" b="1" dirty="0" smtClean="0"/>
              <a:t> 24 </a:t>
            </a:r>
            <a:r>
              <a:rPr lang="nb-NO" b="1" dirty="0" err="1" smtClean="0"/>
              <a:t>mill</a:t>
            </a:r>
            <a:r>
              <a:rPr lang="nb-NO" b="1" dirty="0" smtClean="0"/>
              <a:t> lavere enn budsjett presentert på rådsmøtet 6. november</a:t>
            </a:r>
            <a:endParaRPr lang="nb-NO" b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14.11.2019</a:t>
            </a:fld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17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8376090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Forutsetninger budsjett pr 14.11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Timelønn, drift og investeringer uforandret</a:t>
            </a:r>
          </a:p>
          <a:p>
            <a:r>
              <a:rPr lang="nb-NO" dirty="0" smtClean="0"/>
              <a:t>Drift studieprogrammer er ikke gjennomgått inneholder budsjettall basert på regnskapstall fra hvert program for siste 12 måneder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14.11.2019</a:t>
            </a:fld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18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232484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Inntekter pr studieprogram fra fakultetet for 2020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Fordeling inntekter fra fakultetet pr undervisningsoppgave for 2020		</a:t>
            </a:r>
          </a:p>
          <a:p>
            <a:pPr marL="0" indent="0">
              <a:buNone/>
            </a:pPr>
            <a:r>
              <a:rPr lang="nb-NO" dirty="0" smtClean="0"/>
              <a:t>Medisin* 	37 061		64,2 </a:t>
            </a:r>
            <a:r>
              <a:rPr lang="nb-NO" dirty="0"/>
              <a:t>%</a:t>
            </a:r>
          </a:p>
          <a:p>
            <a:pPr marL="0" indent="0">
              <a:buNone/>
            </a:pPr>
            <a:r>
              <a:rPr lang="nb-NO" dirty="0"/>
              <a:t>Master	 </a:t>
            </a:r>
            <a:r>
              <a:rPr lang="nb-NO" dirty="0" smtClean="0"/>
              <a:t>	16 </a:t>
            </a:r>
            <a:r>
              <a:rPr lang="nb-NO" dirty="0"/>
              <a:t>968 	29,4 %</a:t>
            </a:r>
          </a:p>
          <a:p>
            <a:pPr marL="0" indent="0">
              <a:buNone/>
            </a:pPr>
            <a:r>
              <a:rPr lang="nb-NO" dirty="0"/>
              <a:t>BA	 </a:t>
            </a:r>
            <a:r>
              <a:rPr lang="nb-NO" dirty="0" smtClean="0"/>
              <a:t>	1 999	 </a:t>
            </a:r>
            <a:r>
              <a:rPr lang="nb-NO" dirty="0"/>
              <a:t>	3,5 %</a:t>
            </a:r>
          </a:p>
          <a:p>
            <a:pPr marL="0" indent="0">
              <a:buNone/>
            </a:pPr>
            <a:r>
              <a:rPr lang="nb-NO" dirty="0" err="1"/>
              <a:t>PhD</a:t>
            </a:r>
            <a:r>
              <a:rPr lang="nb-NO" dirty="0"/>
              <a:t>	 </a:t>
            </a:r>
            <a:r>
              <a:rPr lang="nb-NO" dirty="0" smtClean="0"/>
              <a:t>	1 </a:t>
            </a:r>
            <a:r>
              <a:rPr lang="nb-NO" dirty="0"/>
              <a:t>678 	</a:t>
            </a:r>
            <a:r>
              <a:rPr lang="nb-NO" dirty="0" smtClean="0"/>
              <a:t>	2,9 </a:t>
            </a:r>
            <a:r>
              <a:rPr lang="nb-NO" dirty="0"/>
              <a:t>%</a:t>
            </a:r>
          </a:p>
          <a:p>
            <a:pPr marL="0" indent="0">
              <a:buNone/>
            </a:pPr>
            <a:r>
              <a:rPr lang="nb-NO" dirty="0"/>
              <a:t>Sum	 </a:t>
            </a:r>
            <a:r>
              <a:rPr lang="nb-NO" dirty="0" smtClean="0"/>
              <a:t>	57 </a:t>
            </a:r>
            <a:r>
              <a:rPr lang="nb-NO" dirty="0"/>
              <a:t>706 	100,0 </a:t>
            </a:r>
            <a:r>
              <a:rPr lang="nb-NO" dirty="0" smtClean="0"/>
              <a:t>%</a:t>
            </a:r>
          </a:p>
          <a:p>
            <a:pPr marL="0" indent="0">
              <a:buNone/>
            </a:pPr>
            <a:r>
              <a:rPr lang="nb-NO" dirty="0" smtClean="0"/>
              <a:t>*I medisin inngår også kostnader knyttet til praksis som summerer seg til 14,9 </a:t>
            </a:r>
            <a:r>
              <a:rPr lang="nb-NO" dirty="0" err="1" smtClean="0"/>
              <a:t>mill</a:t>
            </a:r>
            <a:r>
              <a:rPr lang="nb-NO" dirty="0" smtClean="0"/>
              <a:t> i 2020</a:t>
            </a: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14.11.2019</a:t>
            </a:fld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19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2284765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499AF-E6E2-412F-956B-876FD1C34410}" type="datetime1">
              <a:rPr lang="nb-NO" altLang="nb-NO" smtClean="0"/>
              <a:pPr/>
              <a:t>14.11.2019</a:t>
            </a:fld>
            <a:endParaRPr lang="nb-NO" alt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360E800-F732-471D-98EA-1CEF5C3FBCBF}" type="slidenum">
              <a:rPr lang="en-US" altLang="nb-NO" smtClean="0"/>
              <a:pPr/>
              <a:t>20</a:t>
            </a:fld>
            <a:endParaRPr lang="en-US" altLang="nb-NO"/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466944830"/>
              </p:ext>
            </p:extLst>
          </p:nvPr>
        </p:nvGraphicFramePr>
        <p:xfrm>
          <a:off x="251521" y="409228"/>
          <a:ext cx="8452742" cy="51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175447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499AF-E6E2-412F-956B-876FD1C34410}" type="datetime1">
              <a:rPr lang="nb-NO" altLang="nb-NO" smtClean="0"/>
              <a:pPr/>
              <a:t>14.11.2019</a:t>
            </a:fld>
            <a:endParaRPr lang="nb-NO" alt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360E800-F732-471D-98EA-1CEF5C3FBCBF}" type="slidenum">
              <a:rPr lang="en-US" altLang="nb-NO" smtClean="0"/>
              <a:pPr/>
              <a:t>21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239797497"/>
      </p:ext>
    </p:extLst>
  </p:cSld>
  <p:clrMapOvr>
    <a:masterClrMapping/>
  </p:clrMapOvr>
</p:sld>
</file>

<file path=ppt/theme/theme1.xml><?xml version="1.0" encoding="utf-8"?>
<a:theme xmlns:a="http://schemas.openxmlformats.org/drawingml/2006/main" name="UIONorsk16-10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uio-collage-13.potx" id="{7068D12A-F4DB-45A6-9B90-7B89DE238806}" vid="{3BED2998-A25C-40A3-AD89-E092B451BC7B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uio-collage-13</Template>
  <TotalTime>90</TotalTime>
  <Words>814</Words>
  <Application>Microsoft Office PowerPoint</Application>
  <PresentationFormat>On-screen Show (16:10)</PresentationFormat>
  <Paragraphs>335</Paragraphs>
  <Slides>20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ヒラギノ角ゴ Pro W3</vt:lpstr>
      <vt:lpstr>UIONorsk16-10</vt:lpstr>
      <vt:lpstr>Regneark</vt:lpstr>
      <vt:lpstr>HELSAM 2020-2024</vt:lpstr>
      <vt:lpstr>Årsverksberegninger 2020 og videre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Helsevitenskap</vt:lpstr>
      <vt:lpstr>HELED</vt:lpstr>
      <vt:lpstr>Sykvit</vt:lpstr>
      <vt:lpstr>SME</vt:lpstr>
      <vt:lpstr>Samfunnsmed</vt:lpstr>
      <vt:lpstr>Allmennmedisin</vt:lpstr>
      <vt:lpstr>PowerPoint Presentation</vt:lpstr>
      <vt:lpstr>Forutsetninger budsjett pr 14.11</vt:lpstr>
      <vt:lpstr>Forutsetninger budsjett pr 14.11</vt:lpstr>
      <vt:lpstr>Forutsetninger budsjett pr 14.11</vt:lpstr>
      <vt:lpstr>Inntekter pr studieprogram fra fakultetet for 2020</vt:lpstr>
      <vt:lpstr>PowerPoint Presentation</vt:lpstr>
      <vt:lpstr>PowerPoint Presentation</vt:lpstr>
    </vt:vector>
  </TitlesOfParts>
  <Company>Universitetet i Oslo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HELSAM 2020-2025</dc:title>
  <dc:creator>Terje P. Hagen</dc:creator>
  <cp:lastModifiedBy>Knut Tore Stokke</cp:lastModifiedBy>
  <cp:revision>14</cp:revision>
  <dcterms:created xsi:type="dcterms:W3CDTF">2019-11-14T17:13:07Z</dcterms:created>
  <dcterms:modified xsi:type="dcterms:W3CDTF">2019-11-14T20:27:31Z</dcterms:modified>
</cp:coreProperties>
</file>