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howSpecialPlsOnTitleSld="0" strictFirstAndLastChars="0" saveSubsetFonts="1" autoCompressPictures="0">
  <p:sldMasterIdLst>
    <p:sldMasterId id="2147483648" r:id="rId1"/>
  </p:sldMasterIdLst>
  <p:notesMasterIdLst>
    <p:notesMasterId r:id="rId24"/>
  </p:notesMasterIdLst>
  <p:handoutMasterIdLst>
    <p:handoutMasterId r:id="rId25"/>
  </p:handoutMasterIdLst>
  <p:sldIdLst>
    <p:sldId id="256" r:id="rId2"/>
    <p:sldId id="369" r:id="rId3"/>
    <p:sldId id="371" r:id="rId4"/>
    <p:sldId id="372" r:id="rId5"/>
    <p:sldId id="373" r:id="rId6"/>
    <p:sldId id="374" r:id="rId7"/>
    <p:sldId id="375" r:id="rId8"/>
    <p:sldId id="376" r:id="rId9"/>
    <p:sldId id="377" r:id="rId10"/>
    <p:sldId id="378" r:id="rId11"/>
    <p:sldId id="381" r:id="rId12"/>
    <p:sldId id="370" r:id="rId13"/>
    <p:sldId id="383" r:id="rId14"/>
    <p:sldId id="382" r:id="rId15"/>
    <p:sldId id="385" r:id="rId16"/>
    <p:sldId id="384" r:id="rId17"/>
    <p:sldId id="386" r:id="rId18"/>
    <p:sldId id="387" r:id="rId19"/>
    <p:sldId id="388" r:id="rId20"/>
    <p:sldId id="389" r:id="rId21"/>
    <p:sldId id="390" r:id="rId22"/>
    <p:sldId id="368" r:id="rId23"/>
  </p:sldIdLst>
  <p:sldSz cx="9144000" cy="5715000" type="screen16x10"/>
  <p:notesSz cx="6858000" cy="9144000"/>
  <p:defaultTextStyle>
    <a:defPPr>
      <a:defRPr lang="en-US"/>
    </a:defPPr>
    <a:lvl1pPr algn="l" rtl="0" fontAlgn="base">
      <a:spcBef>
        <a:spcPct val="0"/>
      </a:spcBef>
      <a:spcAft>
        <a:spcPct val="0"/>
      </a:spcAft>
      <a:defRPr sz="1600" kern="1200">
        <a:solidFill>
          <a:schemeClr val="tx1"/>
        </a:solidFill>
        <a:latin typeface="Arial" charset="0"/>
        <a:ea typeface="ヒラギノ角ゴ Pro W3" charset="-128"/>
        <a:cs typeface="+mn-cs"/>
      </a:defRPr>
    </a:lvl1pPr>
    <a:lvl2pPr marL="361950" indent="95250" algn="l" rtl="0" fontAlgn="base">
      <a:spcBef>
        <a:spcPct val="0"/>
      </a:spcBef>
      <a:spcAft>
        <a:spcPct val="0"/>
      </a:spcAft>
      <a:defRPr sz="1600" kern="1200">
        <a:solidFill>
          <a:schemeClr val="tx1"/>
        </a:solidFill>
        <a:latin typeface="Arial" charset="0"/>
        <a:ea typeface="ヒラギノ角ゴ Pro W3" charset="-128"/>
        <a:cs typeface="+mn-cs"/>
      </a:defRPr>
    </a:lvl2pPr>
    <a:lvl3pPr marL="725488" indent="188913" algn="l" rtl="0" fontAlgn="base">
      <a:spcBef>
        <a:spcPct val="0"/>
      </a:spcBef>
      <a:spcAft>
        <a:spcPct val="0"/>
      </a:spcAft>
      <a:defRPr sz="1600" kern="1200">
        <a:solidFill>
          <a:schemeClr val="tx1"/>
        </a:solidFill>
        <a:latin typeface="Arial" charset="0"/>
        <a:ea typeface="ヒラギノ角ゴ Pro W3" charset="-128"/>
        <a:cs typeface="+mn-cs"/>
      </a:defRPr>
    </a:lvl3pPr>
    <a:lvl4pPr marL="1087438" indent="284163" algn="l" rtl="0" fontAlgn="base">
      <a:spcBef>
        <a:spcPct val="0"/>
      </a:spcBef>
      <a:spcAft>
        <a:spcPct val="0"/>
      </a:spcAft>
      <a:defRPr sz="1600" kern="1200">
        <a:solidFill>
          <a:schemeClr val="tx1"/>
        </a:solidFill>
        <a:latin typeface="Arial" charset="0"/>
        <a:ea typeface="ヒラギノ角ゴ Pro W3" charset="-128"/>
        <a:cs typeface="+mn-cs"/>
      </a:defRPr>
    </a:lvl4pPr>
    <a:lvl5pPr marL="1450975" indent="377825" algn="l" rtl="0" fontAlgn="base">
      <a:spcBef>
        <a:spcPct val="0"/>
      </a:spcBef>
      <a:spcAft>
        <a:spcPct val="0"/>
      </a:spcAft>
      <a:defRPr sz="1600" kern="1200">
        <a:solidFill>
          <a:schemeClr val="tx1"/>
        </a:solidFill>
        <a:latin typeface="Arial" charset="0"/>
        <a:ea typeface="ヒラギノ角ゴ Pro W3" charset="-128"/>
        <a:cs typeface="+mn-cs"/>
      </a:defRPr>
    </a:lvl5pPr>
    <a:lvl6pPr marL="2286000" algn="l" defTabSz="914400" rtl="0" eaLnBrk="1" latinLnBrk="0" hangingPunct="1">
      <a:defRPr sz="1600" kern="1200">
        <a:solidFill>
          <a:schemeClr val="tx1"/>
        </a:solidFill>
        <a:latin typeface="Arial" charset="0"/>
        <a:ea typeface="ヒラギノ角ゴ Pro W3" charset="-128"/>
        <a:cs typeface="+mn-cs"/>
      </a:defRPr>
    </a:lvl6pPr>
    <a:lvl7pPr marL="2743200" algn="l" defTabSz="914400" rtl="0" eaLnBrk="1" latinLnBrk="0" hangingPunct="1">
      <a:defRPr sz="1600" kern="1200">
        <a:solidFill>
          <a:schemeClr val="tx1"/>
        </a:solidFill>
        <a:latin typeface="Arial" charset="0"/>
        <a:ea typeface="ヒラギノ角ゴ Pro W3" charset="-128"/>
        <a:cs typeface="+mn-cs"/>
      </a:defRPr>
    </a:lvl7pPr>
    <a:lvl8pPr marL="3200400" algn="l" defTabSz="914400" rtl="0" eaLnBrk="1" latinLnBrk="0" hangingPunct="1">
      <a:defRPr sz="1600" kern="1200">
        <a:solidFill>
          <a:schemeClr val="tx1"/>
        </a:solidFill>
        <a:latin typeface="Arial" charset="0"/>
        <a:ea typeface="ヒラギノ角ゴ Pro W3" charset="-128"/>
        <a:cs typeface="+mn-cs"/>
      </a:defRPr>
    </a:lvl8pPr>
    <a:lvl9pPr marL="3657600" algn="l" defTabSz="914400" rtl="0" eaLnBrk="1" latinLnBrk="0" hangingPunct="1">
      <a:defRPr sz="1600" kern="1200">
        <a:solidFill>
          <a:schemeClr val="tx1"/>
        </a:solidFill>
        <a:latin typeface="Arial" charset="0"/>
        <a:ea typeface="ヒラギノ角ゴ Pro W3" charset="-128"/>
        <a:cs typeface="+mn-cs"/>
      </a:defRPr>
    </a:lvl9pPr>
  </p:defaultTextStyle>
  <p:extLst>
    <p:ext uri="{EFAFB233-063F-42B5-8137-9DF3F51BA10A}">
      <p15:sldGuideLst xmlns:p15="http://schemas.microsoft.com/office/powerpoint/2012/main">
        <p15:guide id="1" orient="horz" pos="1800">
          <p15:clr>
            <a:srgbClr val="A4A3A4"/>
          </p15:clr>
        </p15:guide>
        <p15:guide id="2" pos="672">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204" autoAdjust="0"/>
    <p:restoredTop sz="94660"/>
  </p:normalViewPr>
  <p:slideViewPr>
    <p:cSldViewPr>
      <p:cViewPr varScale="1">
        <p:scale>
          <a:sx n="82" d="100"/>
          <a:sy n="82" d="100"/>
        </p:scale>
        <p:origin x="492" y="52"/>
      </p:cViewPr>
      <p:guideLst>
        <p:guide orient="horz" pos="1800"/>
        <p:guide pos="672"/>
        <p:guide pos="5472"/>
        <p:guide pos="1008"/>
        <p:guide pos="11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vl1pPr>
          </a:lstStyle>
          <a:p>
            <a:fld id="{92C72878-E1DE-4802-B8C1-7744EAE489A6}" type="datetime1">
              <a:rPr lang="nb-NO" altLang="nb-NO"/>
              <a:pPr/>
              <a:t>24.03.2020</a:t>
            </a:fld>
            <a:endParaRPr lang="nb-NO" altLang="nb-NO"/>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EEA4B436-D35F-4999-A92B-511119E4E832}" type="slidenum">
              <a:rPr lang="nb-NO" altLang="nb-NO"/>
              <a:pPr/>
              <a:t>‹#›</a:t>
            </a:fld>
            <a:endParaRPr lang="nb-NO" altLang="nb-NO"/>
          </a:p>
        </p:txBody>
      </p:sp>
    </p:spTree>
    <p:extLst>
      <p:ext uri="{BB962C8B-B14F-4D97-AF65-F5344CB8AC3E}">
        <p14:creationId xmlns:p14="http://schemas.microsoft.com/office/powerpoint/2010/main" val="243969859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vl1pPr>
          </a:lstStyle>
          <a:p>
            <a:endParaRPr lang="nb-NO" altLang="nb-NO"/>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vl1pPr>
          </a:lstStyle>
          <a:p>
            <a:endParaRPr lang="nb-NO" altLang="nb-NO"/>
          </a:p>
        </p:txBody>
      </p:sp>
      <p:sp>
        <p:nvSpPr>
          <p:cNvPr id="12292" name="Rectangle 4"/>
          <p:cNvSpPr>
            <a:spLocks noGrp="1" noRot="1" noChangeAspect="1" noChangeArrowheads="1" noTextEdit="1"/>
          </p:cNvSpPr>
          <p:nvPr>
            <p:ph type="sldImg" idx="2"/>
          </p:nvPr>
        </p:nvSpPr>
        <p:spPr bwMode="auto">
          <a:xfrm>
            <a:off x="685800" y="685800"/>
            <a:ext cx="54864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vl1pPr>
          </a:lstStyle>
          <a:p>
            <a:endParaRPr lang="nb-NO" altLang="nb-NO"/>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fld id="{1F4A6721-39AC-4DD4-99E0-9996F4785D41}" type="slidenum">
              <a:rPr lang="en-US" altLang="nb-NO"/>
              <a:pPr/>
              <a:t>‹#›</a:t>
            </a:fld>
            <a:endParaRPr lang="en-US" altLang="nb-NO"/>
          </a:p>
        </p:txBody>
      </p:sp>
    </p:spTree>
    <p:extLst>
      <p:ext uri="{BB962C8B-B14F-4D97-AF65-F5344CB8AC3E}">
        <p14:creationId xmlns:p14="http://schemas.microsoft.com/office/powerpoint/2010/main" val="186674889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1pPr>
    <a:lvl2pPr marL="361950"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2pPr>
    <a:lvl3pPr marL="72548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3pPr>
    <a:lvl4pPr marL="1087438"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4pPr>
    <a:lvl5pPr marL="1450975" algn="l" rtl="0" eaLnBrk="0" fontAlgn="base" hangingPunct="0">
      <a:spcBef>
        <a:spcPct val="30000"/>
      </a:spcBef>
      <a:spcAft>
        <a:spcPct val="0"/>
      </a:spcAft>
      <a:defRPr sz="1000" kern="1200">
        <a:solidFill>
          <a:schemeClr val="tx1"/>
        </a:solidFill>
        <a:latin typeface="Arial" charset="0"/>
        <a:ea typeface="ヒラギノ角ゴ Pro W3" charset="-128"/>
        <a:cs typeface="ヒラギノ角ゴ Pro W3" charset="-128"/>
      </a:defRPr>
    </a:lvl5pPr>
    <a:lvl6pPr marL="1814627" algn="l" defTabSz="362925" rtl="0" eaLnBrk="1" latinLnBrk="0" hangingPunct="1">
      <a:defRPr sz="1000" kern="1200">
        <a:solidFill>
          <a:schemeClr val="tx1"/>
        </a:solidFill>
        <a:latin typeface="+mn-lt"/>
        <a:ea typeface="+mn-ea"/>
        <a:cs typeface="+mn-cs"/>
      </a:defRPr>
    </a:lvl6pPr>
    <a:lvl7pPr marL="2177552" algn="l" defTabSz="362925" rtl="0" eaLnBrk="1" latinLnBrk="0" hangingPunct="1">
      <a:defRPr sz="1000" kern="1200">
        <a:solidFill>
          <a:schemeClr val="tx1"/>
        </a:solidFill>
        <a:latin typeface="+mn-lt"/>
        <a:ea typeface="+mn-ea"/>
        <a:cs typeface="+mn-cs"/>
      </a:defRPr>
    </a:lvl7pPr>
    <a:lvl8pPr marL="2540478" algn="l" defTabSz="362925" rtl="0" eaLnBrk="1" latinLnBrk="0" hangingPunct="1">
      <a:defRPr sz="1000" kern="1200">
        <a:solidFill>
          <a:schemeClr val="tx1"/>
        </a:solidFill>
        <a:latin typeface="+mn-lt"/>
        <a:ea typeface="+mn-ea"/>
        <a:cs typeface="+mn-cs"/>
      </a:defRPr>
    </a:lvl8pPr>
    <a:lvl9pPr marL="2903403" algn="l" defTabSz="362925" rtl="0" eaLnBrk="1" latinLnBrk="0" hangingPunct="1">
      <a:defRPr sz="10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1917128"/>
            <a:ext cx="7543800" cy="952500"/>
          </a:xfrm>
        </p:spPr>
        <p:txBody>
          <a:bodyPr anchor="b"/>
          <a:lstStyle>
            <a:lvl1pPr>
              <a:defRPr sz="1600"/>
            </a:lvl1pPr>
          </a:lstStyle>
          <a:p>
            <a:r>
              <a:rPr lang="en-US" smtClean="0"/>
              <a:t>Click to edit Master title style</a:t>
            </a:r>
            <a:endParaRPr lang="en-US"/>
          </a:p>
        </p:txBody>
      </p:sp>
      <p:sp>
        <p:nvSpPr>
          <p:cNvPr id="3075" name="Rectangle 3"/>
          <p:cNvSpPr>
            <a:spLocks noGrp="1" noChangeArrowheads="1"/>
          </p:cNvSpPr>
          <p:nvPr>
            <p:ph type="subTitle" sz="quarter" idx="1"/>
          </p:nvPr>
        </p:nvSpPr>
        <p:spPr>
          <a:xfrm>
            <a:off x="883155" y="2857500"/>
            <a:ext cx="7543800" cy="1460500"/>
          </a:xfrm>
        </p:spPr>
        <p:txBody>
          <a:bodyPr/>
          <a:lstStyle>
            <a:lvl1pPr marL="0" indent="0">
              <a:buFontTx/>
              <a:buNone/>
              <a:defRPr/>
            </a:lvl1pPr>
          </a:lstStyle>
          <a:p>
            <a:r>
              <a:rPr lang="en-US" smtClean="0"/>
              <a:t>Click to edit Master subtitle style</a:t>
            </a:r>
            <a:endParaRPr lang="en-US"/>
          </a:p>
        </p:txBody>
      </p:sp>
    </p:spTree>
    <p:extLst>
      <p:ext uri="{BB962C8B-B14F-4D97-AF65-F5344CB8AC3E}">
        <p14:creationId xmlns:p14="http://schemas.microsoft.com/office/powerpoint/2010/main" val="3986965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FB685D23-DD65-4C79-85E3-BFD5321579C7}" type="datetime1">
              <a:rPr lang="nb-NO" altLang="nb-NO"/>
              <a:pPr/>
              <a:t>24.03.2020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698641C6-D45E-4B3A-A08E-AC8766AC1DAC}" type="slidenum">
              <a:rPr lang="en-US" altLang="nb-NO"/>
              <a:pPr/>
              <a:t>‹#›</a:t>
            </a:fld>
            <a:endParaRPr lang="en-US" altLang="nb-NO"/>
          </a:p>
        </p:txBody>
      </p:sp>
    </p:spTree>
    <p:extLst>
      <p:ext uri="{BB962C8B-B14F-4D97-AF65-F5344CB8AC3E}">
        <p14:creationId xmlns:p14="http://schemas.microsoft.com/office/powerpoint/2010/main" val="1627942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8"/>
            <a:ext cx="7772400" cy="1135063"/>
          </a:xfrm>
        </p:spPr>
        <p:txBody>
          <a:bodyPr anchor="t"/>
          <a:lstStyle>
            <a:lvl1pPr algn="l">
              <a:defRPr sz="3200" b="1" cap="all"/>
            </a:lvl1pPr>
          </a:lstStyle>
          <a:p>
            <a:r>
              <a:rPr lang="en-US" smtClean="0"/>
              <a:t>Click to edit Master title style</a:t>
            </a:r>
            <a:endParaRPr lang="nb-NO"/>
          </a:p>
        </p:txBody>
      </p:sp>
      <p:sp>
        <p:nvSpPr>
          <p:cNvPr id="3" name="Text Placeholder 2"/>
          <p:cNvSpPr>
            <a:spLocks noGrp="1"/>
          </p:cNvSpPr>
          <p:nvPr>
            <p:ph type="body" idx="1"/>
          </p:nvPr>
        </p:nvSpPr>
        <p:spPr>
          <a:xfrm>
            <a:off x="722313" y="2422262"/>
            <a:ext cx="7772400" cy="1250155"/>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smtClean="0"/>
              <a:t>Edit Master text styles</a:t>
            </a:r>
          </a:p>
        </p:txBody>
      </p:sp>
      <p:sp>
        <p:nvSpPr>
          <p:cNvPr id="4" name="Rectangle 10"/>
          <p:cNvSpPr>
            <a:spLocks noGrp="1" noChangeArrowheads="1"/>
          </p:cNvSpPr>
          <p:nvPr>
            <p:ph type="dt" sz="half" idx="10"/>
          </p:nvPr>
        </p:nvSpPr>
        <p:spPr>
          <a:ln/>
        </p:spPr>
        <p:txBody>
          <a:bodyPr/>
          <a:lstStyle>
            <a:lvl1pPr>
              <a:defRPr/>
            </a:lvl1pPr>
          </a:lstStyle>
          <a:p>
            <a:fld id="{18D1F464-7C15-4F11-AADB-237E7A454215}" type="datetime1">
              <a:rPr lang="nb-NO" altLang="nb-NO"/>
              <a:pPr/>
              <a:t>24.03.2020</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D5C94837-C0B8-488E-85FD-51EB1D151D95}" type="slidenum">
              <a:rPr lang="en-US" altLang="nb-NO"/>
              <a:pPr/>
              <a:t>‹#›</a:t>
            </a:fld>
            <a:endParaRPr lang="en-US" altLang="nb-NO"/>
          </a:p>
        </p:txBody>
      </p:sp>
    </p:spTree>
    <p:extLst>
      <p:ext uri="{BB962C8B-B14F-4D97-AF65-F5344CB8AC3E}">
        <p14:creationId xmlns:p14="http://schemas.microsoft.com/office/powerpoint/2010/main" val="171716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Content Placeholder 2"/>
          <p:cNvSpPr>
            <a:spLocks noGrp="1"/>
          </p:cNvSpPr>
          <p:nvPr>
            <p:ph sz="half" idx="1"/>
          </p:nvPr>
        </p:nvSpPr>
        <p:spPr>
          <a:xfrm>
            <a:off x="9906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Content Placeholder 3"/>
          <p:cNvSpPr>
            <a:spLocks noGrp="1"/>
          </p:cNvSpPr>
          <p:nvPr>
            <p:ph sz="half" idx="2"/>
          </p:nvPr>
        </p:nvSpPr>
        <p:spPr>
          <a:xfrm>
            <a:off x="4914900" y="1651000"/>
            <a:ext cx="3771900" cy="34290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Rectangle 10"/>
          <p:cNvSpPr>
            <a:spLocks noGrp="1" noChangeArrowheads="1"/>
          </p:cNvSpPr>
          <p:nvPr>
            <p:ph type="dt" sz="half" idx="10"/>
          </p:nvPr>
        </p:nvSpPr>
        <p:spPr>
          <a:ln/>
        </p:spPr>
        <p:txBody>
          <a:bodyPr/>
          <a:lstStyle>
            <a:lvl1pPr>
              <a:defRPr/>
            </a:lvl1pPr>
          </a:lstStyle>
          <a:p>
            <a:fld id="{7ACF2973-0B22-4282-8565-7A0E184B4E70}" type="datetime1">
              <a:rPr lang="nb-NO" altLang="nb-NO"/>
              <a:pPr/>
              <a:t>24.03.2020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59EEE00B-82FC-47F9-A9E4-D7D49E2FC53D}" type="slidenum">
              <a:rPr lang="en-US" altLang="nb-NO"/>
              <a:pPr/>
              <a:t>‹#›</a:t>
            </a:fld>
            <a:endParaRPr lang="en-US" altLang="nb-NO"/>
          </a:p>
        </p:txBody>
      </p:sp>
    </p:spTree>
    <p:extLst>
      <p:ext uri="{BB962C8B-B14F-4D97-AF65-F5344CB8AC3E}">
        <p14:creationId xmlns:p14="http://schemas.microsoft.com/office/powerpoint/2010/main" val="1591700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6"/>
            <a:ext cx="8229600" cy="952500"/>
          </a:xfrm>
        </p:spPr>
        <p:txBody>
          <a:bodyPr/>
          <a:lstStyle>
            <a:lvl1pPr>
              <a:defRPr/>
            </a:lvl1pPr>
          </a:lstStyle>
          <a:p>
            <a:r>
              <a:rPr lang="en-US" smtClean="0"/>
              <a:t>Click to edit Master title style</a:t>
            </a:r>
            <a:endParaRPr lang="nb-NO"/>
          </a:p>
        </p:txBody>
      </p:sp>
      <p:sp>
        <p:nvSpPr>
          <p:cNvPr id="3" name="Text Placeholder 2"/>
          <p:cNvSpPr>
            <a:spLocks noGrp="1"/>
          </p:cNvSpPr>
          <p:nvPr>
            <p:ph type="body" idx="1"/>
          </p:nvPr>
        </p:nvSpPr>
        <p:spPr>
          <a:xfrm>
            <a:off x="457201" y="1279260"/>
            <a:ext cx="4040188"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4" name="Content Placeholder 3"/>
          <p:cNvSpPr>
            <a:spLocks noGrp="1"/>
          </p:cNvSpPr>
          <p:nvPr>
            <p:ph sz="half" idx="2"/>
          </p:nvPr>
        </p:nvSpPr>
        <p:spPr>
          <a:xfrm>
            <a:off x="457201" y="1812397"/>
            <a:ext cx="4040188"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5" name="Text Placeholder 4"/>
          <p:cNvSpPr>
            <a:spLocks noGrp="1"/>
          </p:cNvSpPr>
          <p:nvPr>
            <p:ph type="body" sz="quarter" idx="3"/>
          </p:nvPr>
        </p:nvSpPr>
        <p:spPr>
          <a:xfrm>
            <a:off x="4645027" y="1279260"/>
            <a:ext cx="4041775" cy="533135"/>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smtClean="0"/>
              <a:t>Edit Master text styles</a:t>
            </a:r>
          </a:p>
        </p:txBody>
      </p:sp>
      <p:sp>
        <p:nvSpPr>
          <p:cNvPr id="6" name="Content Placeholder 5"/>
          <p:cNvSpPr>
            <a:spLocks noGrp="1"/>
          </p:cNvSpPr>
          <p:nvPr>
            <p:ph sz="quarter" idx="4"/>
          </p:nvPr>
        </p:nvSpPr>
        <p:spPr>
          <a:xfrm>
            <a:off x="4645027" y="1812397"/>
            <a:ext cx="4041775" cy="3292740"/>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7" name="Rectangle 10"/>
          <p:cNvSpPr>
            <a:spLocks noGrp="1" noChangeArrowheads="1"/>
          </p:cNvSpPr>
          <p:nvPr>
            <p:ph type="dt" sz="half" idx="10"/>
          </p:nvPr>
        </p:nvSpPr>
        <p:spPr>
          <a:ln/>
        </p:spPr>
        <p:txBody>
          <a:bodyPr/>
          <a:lstStyle>
            <a:lvl1pPr>
              <a:defRPr/>
            </a:lvl1pPr>
          </a:lstStyle>
          <a:p>
            <a:fld id="{F317D20F-71F0-4DE9-B431-0DEBF298AC75}" type="datetime1">
              <a:rPr lang="nb-NO" altLang="nb-NO"/>
              <a:pPr/>
              <a:t>24.03.2020</a:t>
            </a:fld>
            <a:endParaRPr lang="nb-NO" altLang="nb-NO"/>
          </a:p>
        </p:txBody>
      </p:sp>
      <p:sp>
        <p:nvSpPr>
          <p:cNvPr id="8" name="Rectangle 12"/>
          <p:cNvSpPr>
            <a:spLocks noGrp="1" noChangeArrowheads="1"/>
          </p:cNvSpPr>
          <p:nvPr>
            <p:ph type="sldNum" sz="quarter" idx="11"/>
          </p:nvPr>
        </p:nvSpPr>
        <p:spPr>
          <a:ln/>
        </p:spPr>
        <p:txBody>
          <a:bodyPr/>
          <a:lstStyle>
            <a:lvl1pPr>
              <a:defRPr/>
            </a:lvl1pPr>
          </a:lstStyle>
          <a:p>
            <a:fld id="{63CD0B60-1B5D-4E70-991D-D50E967558F9}" type="slidenum">
              <a:rPr lang="en-US" altLang="nb-NO"/>
              <a:pPr/>
              <a:t>‹#›</a:t>
            </a:fld>
            <a:endParaRPr lang="en-US" altLang="nb-NO"/>
          </a:p>
        </p:txBody>
      </p:sp>
    </p:spTree>
    <p:extLst>
      <p:ext uri="{BB962C8B-B14F-4D97-AF65-F5344CB8AC3E}">
        <p14:creationId xmlns:p14="http://schemas.microsoft.com/office/powerpoint/2010/main" val="389709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fld id="{84D499AF-E6E2-412F-956B-876FD1C34410}" type="datetime1">
              <a:rPr lang="nb-NO" altLang="nb-NO"/>
              <a:pPr/>
              <a:t>24.03.2020</a:t>
            </a:fld>
            <a:endParaRPr lang="nb-NO" altLang="nb-NO"/>
          </a:p>
        </p:txBody>
      </p:sp>
      <p:sp>
        <p:nvSpPr>
          <p:cNvPr id="4" name="Rectangle 12"/>
          <p:cNvSpPr>
            <a:spLocks noGrp="1" noChangeArrowheads="1"/>
          </p:cNvSpPr>
          <p:nvPr>
            <p:ph type="sldNum" sz="quarter" idx="11"/>
          </p:nvPr>
        </p:nvSpPr>
        <p:spPr>
          <a:ln/>
        </p:spPr>
        <p:txBody>
          <a:bodyPr/>
          <a:lstStyle>
            <a:lvl1pPr>
              <a:defRPr/>
            </a:lvl1pPr>
          </a:lstStyle>
          <a:p>
            <a:fld id="{2360E800-F732-471D-98EA-1CEF5C3FBCBF}" type="slidenum">
              <a:rPr lang="en-US" altLang="nb-NO"/>
              <a:pPr/>
              <a:t>‹#›</a:t>
            </a:fld>
            <a:endParaRPr lang="en-US" altLang="nb-NO"/>
          </a:p>
        </p:txBody>
      </p:sp>
    </p:spTree>
    <p:extLst>
      <p:ext uri="{BB962C8B-B14F-4D97-AF65-F5344CB8AC3E}">
        <p14:creationId xmlns:p14="http://schemas.microsoft.com/office/powerpoint/2010/main" val="3220875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fld id="{4FCB1765-242F-4223-91E4-CFCB44427516}" type="datetime1">
              <a:rPr lang="nb-NO" altLang="nb-NO"/>
              <a:pPr/>
              <a:t>24.03.2020</a:t>
            </a:fld>
            <a:endParaRPr lang="nb-NO" altLang="nb-NO"/>
          </a:p>
        </p:txBody>
      </p:sp>
      <p:sp>
        <p:nvSpPr>
          <p:cNvPr id="3" name="Rectangle 12"/>
          <p:cNvSpPr>
            <a:spLocks noGrp="1" noChangeArrowheads="1"/>
          </p:cNvSpPr>
          <p:nvPr>
            <p:ph type="sldNum" sz="quarter" idx="11"/>
          </p:nvPr>
        </p:nvSpPr>
        <p:spPr>
          <a:ln/>
        </p:spPr>
        <p:txBody>
          <a:bodyPr/>
          <a:lstStyle>
            <a:lvl1pPr>
              <a:defRPr/>
            </a:lvl1pPr>
          </a:lstStyle>
          <a:p>
            <a:fld id="{3BB2E8C4-9A45-457D-A489-12015E914BE2}" type="slidenum">
              <a:rPr lang="en-US" altLang="nb-NO"/>
              <a:pPr/>
              <a:t>‹#›</a:t>
            </a:fld>
            <a:endParaRPr lang="en-US" altLang="nb-NO"/>
          </a:p>
        </p:txBody>
      </p:sp>
    </p:spTree>
    <p:extLst>
      <p:ext uri="{BB962C8B-B14F-4D97-AF65-F5344CB8AC3E}">
        <p14:creationId xmlns:p14="http://schemas.microsoft.com/office/powerpoint/2010/main" val="3777462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27541"/>
            <a:ext cx="3008313" cy="968375"/>
          </a:xfrm>
        </p:spPr>
        <p:txBody>
          <a:bodyPr anchor="b"/>
          <a:lstStyle>
            <a:lvl1pPr algn="l">
              <a:defRPr sz="1600" b="1"/>
            </a:lvl1pPr>
          </a:lstStyle>
          <a:p>
            <a:r>
              <a:rPr lang="en-US" smtClean="0"/>
              <a:t>Click to edit Master title style</a:t>
            </a:r>
            <a:endParaRPr lang="nb-NO"/>
          </a:p>
        </p:txBody>
      </p:sp>
      <p:sp>
        <p:nvSpPr>
          <p:cNvPr id="3" name="Content Placeholder 2"/>
          <p:cNvSpPr>
            <a:spLocks noGrp="1"/>
          </p:cNvSpPr>
          <p:nvPr>
            <p:ph idx="1"/>
          </p:nvPr>
        </p:nvSpPr>
        <p:spPr>
          <a:xfrm>
            <a:off x="3575050" y="227543"/>
            <a:ext cx="5111750" cy="4877595"/>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4" name="Text Placeholder 3"/>
          <p:cNvSpPr>
            <a:spLocks noGrp="1"/>
          </p:cNvSpPr>
          <p:nvPr>
            <p:ph type="body" sz="half" idx="2"/>
          </p:nvPr>
        </p:nvSpPr>
        <p:spPr>
          <a:xfrm>
            <a:off x="457202" y="1195917"/>
            <a:ext cx="3008313" cy="39092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fld id="{4093BF28-FB2A-4AEC-91F1-40FAF83F6D7C}" type="datetime1">
              <a:rPr lang="nb-NO" altLang="nb-NO"/>
              <a:pPr/>
              <a:t>24.03.2020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FF6C2191-4972-4EEC-B3C6-41B02CD4E13B}" type="slidenum">
              <a:rPr lang="en-US" altLang="nb-NO"/>
              <a:pPr/>
              <a:t>‹#›</a:t>
            </a:fld>
            <a:endParaRPr lang="en-US" altLang="nb-NO"/>
          </a:p>
        </p:txBody>
      </p:sp>
    </p:spTree>
    <p:extLst>
      <p:ext uri="{BB962C8B-B14F-4D97-AF65-F5344CB8AC3E}">
        <p14:creationId xmlns:p14="http://schemas.microsoft.com/office/powerpoint/2010/main" val="3567214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000501"/>
            <a:ext cx="5486400" cy="472281"/>
          </a:xfrm>
        </p:spPr>
        <p:txBody>
          <a:bodyPr anchor="b"/>
          <a:lstStyle>
            <a:lvl1pPr algn="l">
              <a:defRPr sz="1600" b="1"/>
            </a:lvl1pPr>
          </a:lstStyle>
          <a:p>
            <a:r>
              <a:rPr lang="en-US" smtClean="0"/>
              <a:t>Click to edit Master title style</a:t>
            </a:r>
            <a:endParaRPr lang="nb-NO"/>
          </a:p>
        </p:txBody>
      </p:sp>
      <p:sp>
        <p:nvSpPr>
          <p:cNvPr id="3" name="Picture Placeholder 2"/>
          <p:cNvSpPr>
            <a:spLocks noGrp="1"/>
          </p:cNvSpPr>
          <p:nvPr>
            <p:ph type="pic" idx="1"/>
          </p:nvPr>
        </p:nvSpPr>
        <p:spPr>
          <a:xfrm>
            <a:off x="1792289" y="510646"/>
            <a:ext cx="5486400" cy="34290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smtClean="0"/>
              <a:t>Click icon to add picture</a:t>
            </a:r>
            <a:endParaRPr lang="nb-NO" noProof="0" smtClean="0"/>
          </a:p>
        </p:txBody>
      </p:sp>
      <p:sp>
        <p:nvSpPr>
          <p:cNvPr id="4" name="Text Placeholder 3"/>
          <p:cNvSpPr>
            <a:spLocks noGrp="1"/>
          </p:cNvSpPr>
          <p:nvPr>
            <p:ph type="body" sz="half" idx="2"/>
          </p:nvPr>
        </p:nvSpPr>
        <p:spPr>
          <a:xfrm>
            <a:off x="1792289" y="4472782"/>
            <a:ext cx="5486400" cy="670719"/>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smtClean="0"/>
              <a:t>Edit Master text styles</a:t>
            </a:r>
          </a:p>
        </p:txBody>
      </p:sp>
      <p:sp>
        <p:nvSpPr>
          <p:cNvPr id="5" name="Rectangle 10"/>
          <p:cNvSpPr>
            <a:spLocks noGrp="1" noChangeArrowheads="1"/>
          </p:cNvSpPr>
          <p:nvPr>
            <p:ph type="dt" sz="half" idx="10"/>
          </p:nvPr>
        </p:nvSpPr>
        <p:spPr>
          <a:ln/>
        </p:spPr>
        <p:txBody>
          <a:bodyPr/>
          <a:lstStyle>
            <a:lvl1pPr>
              <a:defRPr/>
            </a:lvl1pPr>
          </a:lstStyle>
          <a:p>
            <a:fld id="{63076BF2-5696-4269-86B8-2A554B8C574C}" type="datetime1">
              <a:rPr lang="nb-NO" altLang="nb-NO"/>
              <a:pPr/>
              <a:t>24.03.2020</a:t>
            </a:fld>
            <a:endParaRPr lang="nb-NO" altLang="nb-NO"/>
          </a:p>
        </p:txBody>
      </p:sp>
      <p:sp>
        <p:nvSpPr>
          <p:cNvPr id="6" name="Rectangle 12"/>
          <p:cNvSpPr>
            <a:spLocks noGrp="1" noChangeArrowheads="1"/>
          </p:cNvSpPr>
          <p:nvPr>
            <p:ph type="sldNum" sz="quarter" idx="11"/>
          </p:nvPr>
        </p:nvSpPr>
        <p:spPr>
          <a:ln/>
        </p:spPr>
        <p:txBody>
          <a:bodyPr/>
          <a:lstStyle>
            <a:lvl1pPr>
              <a:defRPr/>
            </a:lvl1pPr>
          </a:lstStyle>
          <a:p>
            <a:fld id="{E060F646-FDA5-4F95-A2B6-53C08793E556}" type="slidenum">
              <a:rPr lang="en-US" altLang="nb-NO"/>
              <a:pPr/>
              <a:t>‹#›</a:t>
            </a:fld>
            <a:endParaRPr lang="en-US" altLang="nb-NO"/>
          </a:p>
        </p:txBody>
      </p:sp>
    </p:spTree>
    <p:extLst>
      <p:ext uri="{BB962C8B-B14F-4D97-AF65-F5344CB8AC3E}">
        <p14:creationId xmlns:p14="http://schemas.microsoft.com/office/powerpoint/2010/main" val="1996547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0" y="708025"/>
            <a:ext cx="7921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ctr" anchorCtr="0" compatLnSpc="1">
            <a:prstTxWarp prst="textNoShape">
              <a:avLst/>
            </a:prstTxWarp>
          </a:bodyPr>
          <a:lstStyle/>
          <a:p>
            <a:pPr lvl="0"/>
            <a:r>
              <a:rPr lang="en-US" altLang="nb-NO" smtClean="0"/>
              <a:t>Click to edit Master title style</a:t>
            </a:r>
          </a:p>
        </p:txBody>
      </p:sp>
      <p:sp>
        <p:nvSpPr>
          <p:cNvPr id="1027" name="Rectangle 8"/>
          <p:cNvSpPr>
            <a:spLocks noGrp="1" noChangeArrowheads="1"/>
          </p:cNvSpPr>
          <p:nvPr>
            <p:ph type="body" idx="1"/>
          </p:nvPr>
        </p:nvSpPr>
        <p:spPr bwMode="auto">
          <a:xfrm>
            <a:off x="762000" y="1651000"/>
            <a:ext cx="79248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585" tIns="36293" rIns="72585" bIns="36293" numCol="1" anchor="t" anchorCtr="0" compatLnSpc="1">
            <a:prstTxWarp prst="textNoShape">
              <a:avLst/>
            </a:prstTxWarp>
          </a:bodyPr>
          <a:lstStyle/>
          <a:p>
            <a:pPr lvl="0"/>
            <a:r>
              <a:rPr lang="en-US" altLang="nb-NO" smtClean="0"/>
              <a:t>Edit Master text styles</a:t>
            </a:r>
          </a:p>
          <a:p>
            <a:pPr lvl="1"/>
            <a:r>
              <a:rPr lang="en-US" altLang="nb-NO" smtClean="0"/>
              <a:t>Second level</a:t>
            </a:r>
          </a:p>
          <a:p>
            <a:pPr lvl="2"/>
            <a:r>
              <a:rPr lang="en-US" altLang="nb-NO" smtClean="0"/>
              <a:t>Third level</a:t>
            </a:r>
          </a:p>
          <a:p>
            <a:pPr lvl="3"/>
            <a:r>
              <a:rPr lang="en-US" altLang="nb-NO" smtClean="0"/>
              <a:t>Fourth level</a:t>
            </a:r>
          </a:p>
          <a:p>
            <a:pPr lvl="4"/>
            <a:r>
              <a:rPr lang="en-US" altLang="nb-NO" smtClean="0"/>
              <a:t>Fifth level</a:t>
            </a:r>
          </a:p>
        </p:txBody>
      </p:sp>
      <p:sp>
        <p:nvSpPr>
          <p:cNvPr id="1034" name="Rectangle 10"/>
          <p:cNvSpPr>
            <a:spLocks noGrp="1" noChangeArrowheads="1"/>
          </p:cNvSpPr>
          <p:nvPr>
            <p:ph type="dt" sz="half" idx="2"/>
          </p:nvPr>
        </p:nvSpPr>
        <p:spPr bwMode="auto">
          <a:xfrm>
            <a:off x="762000" y="5334000"/>
            <a:ext cx="19050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fld id="{C8D93BF0-3F65-4DB6-BA10-0E6729C3EA2F}" type="datetime1">
              <a:rPr lang="nb-NO" altLang="nb-NO"/>
              <a:pPr/>
              <a:t>24.03.2020</a:t>
            </a:fld>
            <a:endParaRPr lang="nb-NO" altLang="nb-NO"/>
          </a:p>
        </p:txBody>
      </p:sp>
      <p:sp>
        <p:nvSpPr>
          <p:cNvPr id="1036" name="Rectangle 12"/>
          <p:cNvSpPr>
            <a:spLocks noGrp="1" noChangeArrowheads="1"/>
          </p:cNvSpPr>
          <p:nvPr>
            <p:ph type="sldNum" sz="quarter" idx="4"/>
          </p:nvPr>
        </p:nvSpPr>
        <p:spPr bwMode="auto">
          <a:xfrm>
            <a:off x="8018463" y="5334000"/>
            <a:ext cx="685800" cy="3810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fld id="{1895F283-0CE8-48B6-BDEE-BDD846E51A0B}" type="slidenum">
              <a:rPr lang="en-US" altLang="nb-NO"/>
              <a:pPr/>
              <a:t>‹#›</a:t>
            </a:fld>
            <a:endParaRPr lang="en-US" altLang="nb-NO"/>
          </a:p>
        </p:txBody>
      </p:sp>
      <p:pic>
        <p:nvPicPr>
          <p:cNvPr id="1030" name="Picture 6" descr="UiO_A_png.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38138" y="134938"/>
            <a:ext cx="2211387"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71"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882650" y="1917700"/>
            <a:ext cx="7543800" cy="2667992"/>
          </a:xfrm>
        </p:spPr>
        <p:txBody>
          <a:bodyPr/>
          <a:lstStyle/>
          <a:p>
            <a:r>
              <a:rPr lang="nb-NO" altLang="nb-NO" sz="2800" dirty="0"/>
              <a:t>Etablering av Master i avansert klinisk </a:t>
            </a:r>
            <a:r>
              <a:rPr lang="nb-NO" altLang="nb-NO" sz="2800" dirty="0" smtClean="0"/>
              <a:t>allmennsykepleie (AKS)</a:t>
            </a:r>
            <a:r>
              <a:rPr lang="nb-NO" altLang="nb-NO" sz="2800" dirty="0" smtClean="0"/>
              <a:t/>
            </a:r>
            <a:br>
              <a:rPr lang="nb-NO" altLang="nb-NO" sz="2800" dirty="0" smtClean="0"/>
            </a:br>
            <a:r>
              <a:rPr lang="nb-NO" altLang="nb-NO" sz="2800" dirty="0" smtClean="0"/>
              <a:t/>
            </a:r>
            <a:br>
              <a:rPr lang="nb-NO" altLang="nb-NO" sz="2800" dirty="0" smtClean="0"/>
            </a:br>
            <a:r>
              <a:rPr lang="nb-NO" altLang="nb-NO" sz="2000" dirty="0" smtClean="0"/>
              <a:t>Instituttrådet 24. mars 2020</a:t>
            </a:r>
            <a:r>
              <a:rPr lang="nb-NO" altLang="nb-NO" sz="2800" dirty="0" smtClean="0"/>
              <a:t/>
            </a:r>
            <a:br>
              <a:rPr lang="nb-NO" altLang="nb-NO" sz="2800" dirty="0" smtClean="0"/>
            </a:br>
            <a:r>
              <a:rPr lang="nb-NO" altLang="nb-NO" dirty="0"/>
              <a:t/>
            </a:r>
            <a:br>
              <a:rPr lang="nb-NO" altLang="nb-NO" dirty="0"/>
            </a:br>
            <a:r>
              <a:rPr lang="nb-NO" altLang="nb-NO" sz="1800" dirty="0" smtClean="0"/>
              <a:t/>
            </a:r>
            <a:br>
              <a:rPr lang="nb-NO" altLang="nb-NO" sz="1800" dirty="0" smtClean="0"/>
            </a:br>
            <a:endParaRPr lang="nb-NO" altLang="nb-NO" sz="1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sz="2800" dirty="0" smtClean="0"/>
          </a:p>
          <a:p>
            <a:pPr marL="0" indent="0" algn="ctr">
              <a:buNone/>
            </a:pPr>
            <a:r>
              <a:rPr lang="en-US" sz="3600" dirty="0" err="1" smtClean="0"/>
              <a:t>Møte</a:t>
            </a:r>
            <a:r>
              <a:rPr lang="en-US" sz="3600" dirty="0" smtClean="0"/>
              <a:t> med </a:t>
            </a:r>
            <a:r>
              <a:rPr lang="en-US" sz="3600" dirty="0" err="1" smtClean="0"/>
              <a:t>Avdeling</a:t>
            </a:r>
            <a:r>
              <a:rPr lang="en-US" sz="3600" dirty="0" smtClean="0"/>
              <a:t> for </a:t>
            </a:r>
            <a:r>
              <a:rPr lang="en-US" sz="3600" dirty="0" err="1" smtClean="0"/>
              <a:t>sykepleievitenskap</a:t>
            </a:r>
            <a:r>
              <a:rPr lang="en-US" sz="3600" dirty="0" smtClean="0"/>
              <a:t> </a:t>
            </a:r>
          </a:p>
          <a:p>
            <a:pPr marL="0" indent="0" algn="ctr">
              <a:buNone/>
            </a:pPr>
            <a:r>
              <a:rPr lang="en-US" sz="3600" dirty="0" smtClean="0"/>
              <a:t>16. </a:t>
            </a:r>
            <a:r>
              <a:rPr lang="en-US" sz="3600" dirty="0" err="1" smtClean="0"/>
              <a:t>september</a:t>
            </a:r>
            <a:r>
              <a:rPr lang="en-US" sz="3600" dirty="0" smtClean="0"/>
              <a:t> 2019</a:t>
            </a:r>
          </a:p>
          <a:p>
            <a:endParaRPr lang="en-US" dirty="0" smtClean="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3</a:t>
            </a:fld>
            <a:endParaRPr lang="en-US" altLang="nb-NO"/>
          </a:p>
        </p:txBody>
      </p:sp>
      <p:sp>
        <p:nvSpPr>
          <p:cNvPr id="6" name="Title 5"/>
          <p:cNvSpPr>
            <a:spLocks noGrp="1"/>
          </p:cNvSpPr>
          <p:nvPr>
            <p:ph type="title"/>
          </p:nvPr>
        </p:nvSpPr>
        <p:spPr/>
        <p:txBody>
          <a:bodyPr/>
          <a:lstStyle/>
          <a:p>
            <a:endParaRPr lang="en-US" dirty="0"/>
          </a:p>
        </p:txBody>
      </p:sp>
    </p:spTree>
    <p:extLst>
      <p:ext uri="{BB962C8B-B14F-4D97-AF65-F5344CB8AC3E}">
        <p14:creationId xmlns:p14="http://schemas.microsoft.com/office/powerpoint/2010/main" val="4225555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nvPr>
        </p:nvGraphicFramePr>
        <p:xfrm>
          <a:off x="611560" y="769268"/>
          <a:ext cx="7924798" cy="4871725"/>
        </p:xfrm>
        <a:graphic>
          <a:graphicData uri="http://schemas.openxmlformats.org/drawingml/2006/table">
            <a:tbl>
              <a:tblPr firstRow="1" bandRow="1">
                <a:tableStyleId>{5C22544A-7EE6-4342-B048-85BDC9FD1C3A}</a:tableStyleId>
              </a:tblPr>
              <a:tblGrid>
                <a:gridCol w="2081808">
                  <a:extLst>
                    <a:ext uri="{9D8B030D-6E8A-4147-A177-3AD203B41FA5}">
                      <a16:colId xmlns:a16="http://schemas.microsoft.com/office/drawing/2014/main" val="1540038413"/>
                    </a:ext>
                  </a:extLst>
                </a:gridCol>
                <a:gridCol w="1014536">
                  <a:extLst>
                    <a:ext uri="{9D8B030D-6E8A-4147-A177-3AD203B41FA5}">
                      <a16:colId xmlns:a16="http://schemas.microsoft.com/office/drawing/2014/main" val="3649957876"/>
                    </a:ext>
                  </a:extLst>
                </a:gridCol>
                <a:gridCol w="936104">
                  <a:extLst>
                    <a:ext uri="{9D8B030D-6E8A-4147-A177-3AD203B41FA5}">
                      <a16:colId xmlns:a16="http://schemas.microsoft.com/office/drawing/2014/main" val="1556571192"/>
                    </a:ext>
                  </a:extLst>
                </a:gridCol>
                <a:gridCol w="936104">
                  <a:extLst>
                    <a:ext uri="{9D8B030D-6E8A-4147-A177-3AD203B41FA5}">
                      <a16:colId xmlns:a16="http://schemas.microsoft.com/office/drawing/2014/main" val="2907673072"/>
                    </a:ext>
                  </a:extLst>
                </a:gridCol>
                <a:gridCol w="936104">
                  <a:extLst>
                    <a:ext uri="{9D8B030D-6E8A-4147-A177-3AD203B41FA5}">
                      <a16:colId xmlns:a16="http://schemas.microsoft.com/office/drawing/2014/main" val="2158280252"/>
                    </a:ext>
                  </a:extLst>
                </a:gridCol>
                <a:gridCol w="1008112">
                  <a:extLst>
                    <a:ext uri="{9D8B030D-6E8A-4147-A177-3AD203B41FA5}">
                      <a16:colId xmlns:a16="http://schemas.microsoft.com/office/drawing/2014/main" val="398850810"/>
                    </a:ext>
                  </a:extLst>
                </a:gridCol>
                <a:gridCol w="1012030">
                  <a:extLst>
                    <a:ext uri="{9D8B030D-6E8A-4147-A177-3AD203B41FA5}">
                      <a16:colId xmlns:a16="http://schemas.microsoft.com/office/drawing/2014/main" val="3868722473"/>
                    </a:ext>
                  </a:extLst>
                </a:gridCol>
              </a:tblGrid>
              <a:tr h="48786">
                <a:tc>
                  <a:txBody>
                    <a:bodyPr/>
                    <a:lstStyle/>
                    <a:p>
                      <a:pPr algn="l" fontAlgn="b"/>
                      <a:r>
                        <a:rPr lang="nb-NO" sz="1600" b="0" i="0" u="none" strike="noStrike" dirty="0">
                          <a:solidFill>
                            <a:srgbClr val="000000"/>
                          </a:solidFill>
                          <a:effectLst/>
                          <a:latin typeface="Calibri" panose="020F0502020204030204" pitchFamily="34" charset="0"/>
                        </a:rPr>
                        <a:t>Studieprogram</a:t>
                      </a:r>
                    </a:p>
                  </a:txBody>
                  <a:tcPr marL="9525" marR="9525" marT="9525" marB="0" anchor="b"/>
                </a:tc>
                <a:tc gridSpan="3">
                  <a:txBody>
                    <a:bodyPr/>
                    <a:lstStyle/>
                    <a:p>
                      <a:pPr algn="ctr" fontAlgn="b"/>
                      <a:r>
                        <a:rPr lang="nb-NO" sz="1600" b="0" i="0" u="none" strike="noStrike" dirty="0">
                          <a:solidFill>
                            <a:srgbClr val="000000"/>
                          </a:solidFill>
                          <a:effectLst/>
                          <a:latin typeface="Calibri" panose="020F0502020204030204" pitchFamily="34" charset="0"/>
                        </a:rPr>
                        <a:t>Antall plasser</a:t>
                      </a:r>
                    </a:p>
                  </a:txBody>
                  <a:tcPr marL="9525" marR="9525" marT="9525" marB="0" anchor="b"/>
                </a:tc>
                <a:tc hMerge="1">
                  <a:txBody>
                    <a:bodyPr/>
                    <a:lstStyle/>
                    <a:p>
                      <a:endParaRPr lang="nb-NO"/>
                    </a:p>
                  </a:txBody>
                  <a:tcPr/>
                </a:tc>
                <a:tc hMerge="1">
                  <a:txBody>
                    <a:bodyPr/>
                    <a:lstStyle/>
                    <a:p>
                      <a:pPr algn="l" fontAlgn="b"/>
                      <a:endParaRPr lang="nb-NO" sz="1100" b="0" i="0" u="none" strike="noStrike" dirty="0">
                        <a:solidFill>
                          <a:srgbClr val="000000"/>
                        </a:solidFill>
                        <a:effectLst/>
                        <a:latin typeface="Calibri" panose="020F0502020204030204" pitchFamily="34" charset="0"/>
                      </a:endParaRPr>
                    </a:p>
                  </a:txBody>
                  <a:tcPr marL="9525" marR="9525" marT="9525" marB="0" anchor="b"/>
                </a:tc>
                <a:tc gridSpan="3">
                  <a:txBody>
                    <a:bodyPr/>
                    <a:lstStyle/>
                    <a:p>
                      <a:pPr algn="ctr" fontAlgn="b"/>
                      <a:r>
                        <a:rPr lang="nb-NO" sz="1600" b="0" i="0" u="none" strike="noStrike" dirty="0">
                          <a:solidFill>
                            <a:srgbClr val="000000"/>
                          </a:solidFill>
                          <a:effectLst/>
                          <a:latin typeface="Calibri" panose="020F0502020204030204" pitchFamily="34" charset="0"/>
                        </a:rPr>
                        <a:t>Antall møtt</a:t>
                      </a:r>
                    </a:p>
                  </a:txBody>
                  <a:tcPr marL="9525" marR="9525" marT="9525" marB="0" anchor="b"/>
                </a:tc>
                <a:tc hMerge="1">
                  <a:txBody>
                    <a:bodyPr/>
                    <a:lstStyle/>
                    <a:p>
                      <a:endParaRPr lang="nb-NO"/>
                    </a:p>
                  </a:txBody>
                  <a:tcPr/>
                </a:tc>
                <a:tc hMerge="1">
                  <a:txBody>
                    <a:bodyPr/>
                    <a:lstStyle/>
                    <a:p>
                      <a:pPr algn="r" fontAlgn="b"/>
                      <a:endParaRPr lang="nb-NO"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217102"/>
                  </a:ext>
                </a:extLst>
              </a:tr>
              <a:tr h="408826">
                <a:tc>
                  <a:txBody>
                    <a:bodyPr/>
                    <a:lstStyle/>
                    <a:p>
                      <a:pPr algn="l" fontAlgn="b"/>
                      <a:endParaRPr lang="nb-NO" sz="16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600" b="0" i="1" u="none" strike="noStrike" dirty="0">
                          <a:solidFill>
                            <a:srgbClr val="000000"/>
                          </a:solidFill>
                          <a:effectLst/>
                          <a:latin typeface="Calibri" panose="020F0502020204030204" pitchFamily="34" charset="0"/>
                        </a:rPr>
                        <a:t>2017</a:t>
                      </a:r>
                    </a:p>
                  </a:txBody>
                  <a:tcPr marL="9525" marR="9525" marT="9525" marB="0" anchor="b"/>
                </a:tc>
                <a:tc>
                  <a:txBody>
                    <a:bodyPr/>
                    <a:lstStyle/>
                    <a:p>
                      <a:pPr algn="r" fontAlgn="b"/>
                      <a:r>
                        <a:rPr lang="nb-NO" sz="1600" b="0" i="1" u="none" strike="noStrike" dirty="0">
                          <a:solidFill>
                            <a:srgbClr val="000000"/>
                          </a:solidFill>
                          <a:effectLst/>
                          <a:latin typeface="Calibri" panose="020F0502020204030204" pitchFamily="34" charset="0"/>
                        </a:rPr>
                        <a:t>2018</a:t>
                      </a:r>
                    </a:p>
                  </a:txBody>
                  <a:tcPr marL="9525" marR="9525" marT="9525" marB="0" anchor="b"/>
                </a:tc>
                <a:tc>
                  <a:txBody>
                    <a:bodyPr/>
                    <a:lstStyle/>
                    <a:p>
                      <a:pPr algn="r" fontAlgn="b"/>
                      <a:r>
                        <a:rPr lang="nb-NO" sz="1600" b="0" i="1" u="none" strike="noStrike" dirty="0">
                          <a:solidFill>
                            <a:srgbClr val="000000"/>
                          </a:solidFill>
                          <a:effectLst/>
                          <a:latin typeface="Calibri" panose="020F0502020204030204" pitchFamily="34" charset="0"/>
                        </a:rPr>
                        <a:t>2019</a:t>
                      </a:r>
                    </a:p>
                  </a:txBody>
                  <a:tcPr marL="9525" marR="9525" marT="9525" marB="0" anchor="b"/>
                </a:tc>
                <a:tc>
                  <a:txBody>
                    <a:bodyPr/>
                    <a:lstStyle/>
                    <a:p>
                      <a:pPr algn="r" fontAlgn="b"/>
                      <a:r>
                        <a:rPr lang="nb-NO" sz="1600" b="0" i="1" u="none" strike="noStrike" dirty="0">
                          <a:solidFill>
                            <a:srgbClr val="000000"/>
                          </a:solidFill>
                          <a:effectLst/>
                          <a:latin typeface="Calibri" panose="020F0502020204030204" pitchFamily="34" charset="0"/>
                        </a:rPr>
                        <a:t>2017</a:t>
                      </a:r>
                    </a:p>
                  </a:txBody>
                  <a:tcPr marL="9525" marR="9525" marT="9525" marB="0" anchor="b"/>
                </a:tc>
                <a:tc>
                  <a:txBody>
                    <a:bodyPr/>
                    <a:lstStyle/>
                    <a:p>
                      <a:pPr algn="r" fontAlgn="b"/>
                      <a:r>
                        <a:rPr lang="nb-NO" sz="1600" b="0" i="1" u="none" strike="noStrike" dirty="0">
                          <a:solidFill>
                            <a:srgbClr val="000000"/>
                          </a:solidFill>
                          <a:effectLst/>
                          <a:latin typeface="Calibri" panose="020F0502020204030204" pitchFamily="34" charset="0"/>
                        </a:rPr>
                        <a:t>2018</a:t>
                      </a:r>
                    </a:p>
                  </a:txBody>
                  <a:tcPr marL="9525" marR="9525" marT="9525" marB="0" anchor="b"/>
                </a:tc>
                <a:tc>
                  <a:txBody>
                    <a:bodyPr/>
                    <a:lstStyle/>
                    <a:p>
                      <a:pPr algn="r" fontAlgn="b"/>
                      <a:r>
                        <a:rPr lang="nb-NO" sz="1600" b="0" i="1" u="none" strike="noStrike" dirty="0">
                          <a:solidFill>
                            <a:srgbClr val="000000"/>
                          </a:solidFill>
                          <a:effectLst/>
                          <a:latin typeface="Calibri" panose="020F0502020204030204" pitchFamily="34" charset="0"/>
                        </a:rPr>
                        <a:t>2019</a:t>
                      </a:r>
                    </a:p>
                  </a:txBody>
                  <a:tcPr marL="9525" marR="9525" marT="9525" marB="0" anchor="b"/>
                </a:tc>
                <a:extLst>
                  <a:ext uri="{0D108BD9-81ED-4DB2-BD59-A6C34878D82A}">
                    <a16:rowId xmlns:a16="http://schemas.microsoft.com/office/drawing/2014/main" val="1419042421"/>
                  </a:ext>
                </a:extLst>
              </a:tr>
              <a:tr h="408826">
                <a:tc>
                  <a:txBody>
                    <a:bodyPr/>
                    <a:lstStyle/>
                    <a:p>
                      <a:pPr algn="l" fontAlgn="b"/>
                      <a:r>
                        <a:rPr lang="nb-NO" sz="1600" b="0" i="0" u="none" strike="noStrike">
                          <a:solidFill>
                            <a:srgbClr val="000000"/>
                          </a:solidFill>
                          <a:effectLst/>
                          <a:latin typeface="Calibri" panose="020F0502020204030204" pitchFamily="34" charset="0"/>
                        </a:rPr>
                        <a:t>Avansert geriatisk sykepleie</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15</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15</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20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11</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9</a:t>
                      </a:r>
                    </a:p>
                  </a:txBody>
                  <a:tcPr marL="9525" marR="9525" marT="9525" marB="0" anchor="b"/>
                </a:tc>
                <a:tc>
                  <a:txBody>
                    <a:bodyPr/>
                    <a:lstStyle/>
                    <a:p>
                      <a:pPr algn="r" fontAlgn="b"/>
                      <a:r>
                        <a:rPr lang="nb-NO" sz="1600" b="0" i="0" u="none" strike="noStrike" dirty="0" smtClean="0">
                          <a:solidFill>
                            <a:srgbClr val="000000"/>
                          </a:solidFill>
                          <a:effectLst/>
                          <a:latin typeface="Calibri" panose="020F0502020204030204" pitchFamily="34" charset="0"/>
                        </a:rPr>
                        <a:t>11(?)</a:t>
                      </a:r>
                      <a:endParaRPr lang="nb-NO"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5046153"/>
                  </a:ext>
                </a:extLst>
              </a:tr>
              <a:tr h="749748">
                <a:tc>
                  <a:txBody>
                    <a:bodyPr/>
                    <a:lstStyle/>
                    <a:p>
                      <a:pPr algn="l" fontAlgn="b"/>
                      <a:r>
                        <a:rPr lang="en-US" sz="1600" b="0" i="0" u="none" strike="noStrike">
                          <a:solidFill>
                            <a:srgbClr val="000000"/>
                          </a:solidFill>
                          <a:effectLst/>
                          <a:latin typeface="Calibri" panose="020F0502020204030204" pitchFamily="34" charset="0"/>
                        </a:rPr>
                        <a:t>European Master in Health Economics and Management</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15</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15</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20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15</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22</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20(?)</a:t>
                      </a:r>
                    </a:p>
                  </a:txBody>
                  <a:tcPr marL="9525" marR="9525" marT="9525" marB="0" anchor="b"/>
                </a:tc>
                <a:extLst>
                  <a:ext uri="{0D108BD9-81ED-4DB2-BD59-A6C34878D82A}">
                    <a16:rowId xmlns:a16="http://schemas.microsoft.com/office/drawing/2014/main" val="709697412"/>
                  </a:ext>
                </a:extLst>
              </a:tr>
              <a:tr h="564935">
                <a:tc>
                  <a:txBody>
                    <a:bodyPr/>
                    <a:lstStyle/>
                    <a:p>
                      <a:pPr algn="l" fontAlgn="b"/>
                      <a:r>
                        <a:rPr lang="en-US" sz="1600" b="0" i="0" u="none" strike="noStrike">
                          <a:solidFill>
                            <a:srgbClr val="000000"/>
                          </a:solidFill>
                          <a:effectLst/>
                          <a:latin typeface="Calibri" panose="020F0502020204030204" pitchFamily="34" charset="0"/>
                        </a:rPr>
                        <a:t>Helth Economics, Policy and Management</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35</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28</a:t>
                      </a:r>
                    </a:p>
                  </a:txBody>
                  <a:tcPr marL="9525" marR="9525" marT="9525" marB="0" anchor="b"/>
                </a:tc>
                <a:tc>
                  <a:txBody>
                    <a:bodyPr/>
                    <a:lstStyle/>
                    <a:p>
                      <a:pPr algn="r" fontAlgn="b"/>
                      <a:r>
                        <a:rPr lang="nb-NO" sz="1600" b="0" i="0" u="none" strike="noStrike" dirty="0" smtClean="0">
                          <a:solidFill>
                            <a:srgbClr val="000000"/>
                          </a:solidFill>
                          <a:effectLst/>
                          <a:latin typeface="Calibri" panose="020F0502020204030204" pitchFamily="34" charset="0"/>
                        </a:rPr>
                        <a:t>35(?)</a:t>
                      </a:r>
                      <a:endParaRPr lang="nb-NO"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5221304"/>
                  </a:ext>
                </a:extLst>
              </a:tr>
              <a:tr h="408826">
                <a:tc>
                  <a:txBody>
                    <a:bodyPr/>
                    <a:lstStyle/>
                    <a:p>
                      <a:pPr algn="l" fontAlgn="b"/>
                      <a:r>
                        <a:rPr lang="nb-NO" sz="1600" b="0" i="0" u="none" strike="noStrike">
                          <a:solidFill>
                            <a:srgbClr val="000000"/>
                          </a:solidFill>
                          <a:effectLst/>
                          <a:latin typeface="Calibri" panose="020F0502020204030204" pitchFamily="34" charset="0"/>
                        </a:rPr>
                        <a:t>Helseadministrasjon</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27</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33</a:t>
                      </a:r>
                    </a:p>
                  </a:txBody>
                  <a:tcPr marL="9525" marR="9525" marT="9525" marB="0" anchor="b"/>
                </a:tc>
                <a:tc>
                  <a:txBody>
                    <a:bodyPr/>
                    <a:lstStyle/>
                    <a:p>
                      <a:pPr algn="r" fontAlgn="b"/>
                      <a:r>
                        <a:rPr lang="nb-NO" sz="1600" b="0" i="0" u="none" strike="noStrike" dirty="0" smtClean="0">
                          <a:solidFill>
                            <a:srgbClr val="000000"/>
                          </a:solidFill>
                          <a:effectLst/>
                          <a:latin typeface="Calibri" panose="020F0502020204030204" pitchFamily="34" charset="0"/>
                        </a:rPr>
                        <a:t>32(?)</a:t>
                      </a:r>
                      <a:endParaRPr lang="nb-NO"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27249142"/>
                  </a:ext>
                </a:extLst>
              </a:tr>
              <a:tr h="408826">
                <a:tc>
                  <a:txBody>
                    <a:bodyPr/>
                    <a:lstStyle/>
                    <a:p>
                      <a:pPr algn="l" fontAlgn="b"/>
                      <a:r>
                        <a:rPr lang="nb-NO" sz="1600" b="0" i="0" u="none" strike="noStrike">
                          <a:solidFill>
                            <a:srgbClr val="000000"/>
                          </a:solidFill>
                          <a:effectLst/>
                          <a:latin typeface="Calibri" panose="020F0502020204030204" pitchFamily="34" charset="0"/>
                        </a:rPr>
                        <a:t>Interdisiplinær helseforskning</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30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40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20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28</a:t>
                      </a:r>
                    </a:p>
                  </a:txBody>
                  <a:tcPr marL="9525" marR="9525" marT="9525" marB="0" anchor="b"/>
                </a:tc>
                <a:tc>
                  <a:txBody>
                    <a:bodyPr/>
                    <a:lstStyle/>
                    <a:p>
                      <a:pPr algn="r" fontAlgn="b"/>
                      <a:r>
                        <a:rPr lang="nb-NO" sz="1600" b="0" i="0" u="none" strike="noStrike" dirty="0" smtClean="0">
                          <a:solidFill>
                            <a:srgbClr val="000000"/>
                          </a:solidFill>
                          <a:effectLst/>
                          <a:latin typeface="Calibri" panose="020F0502020204030204" pitchFamily="34" charset="0"/>
                        </a:rPr>
                        <a:t>41(?)</a:t>
                      </a:r>
                      <a:endParaRPr lang="nb-NO"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7743094"/>
                  </a:ext>
                </a:extLst>
              </a:tr>
              <a:tr h="408826">
                <a:tc>
                  <a:txBody>
                    <a:bodyPr/>
                    <a:lstStyle/>
                    <a:p>
                      <a:pPr algn="l" fontAlgn="b"/>
                      <a:r>
                        <a:rPr lang="nb-NO" sz="1600" b="0" i="0" u="none" strike="noStrike">
                          <a:solidFill>
                            <a:srgbClr val="000000"/>
                          </a:solidFill>
                          <a:effectLst/>
                          <a:latin typeface="Calibri" panose="020F0502020204030204" pitchFamily="34" charset="0"/>
                        </a:rPr>
                        <a:t>International Community Health</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20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20</a:t>
                      </a:r>
                    </a:p>
                  </a:txBody>
                  <a:tcPr marL="9525" marR="9525" marT="9525" marB="0" anchor="b"/>
                </a:tc>
                <a:tc>
                  <a:txBody>
                    <a:bodyPr/>
                    <a:lstStyle/>
                    <a:p>
                      <a:pPr algn="r" fontAlgn="b"/>
                      <a:r>
                        <a:rPr lang="nb-NO" sz="1600" b="0" i="0" u="none" strike="noStrike">
                          <a:solidFill>
                            <a:srgbClr val="000000"/>
                          </a:solidFill>
                          <a:effectLst/>
                          <a:latin typeface="Calibri" panose="020F0502020204030204" pitchFamily="34" charset="0"/>
                        </a:rPr>
                        <a:t>40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19</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24</a:t>
                      </a:r>
                    </a:p>
                  </a:txBody>
                  <a:tcPr marL="9525" marR="9525" marT="9525" marB="0" anchor="b"/>
                </a:tc>
                <a:tc>
                  <a:txBody>
                    <a:bodyPr/>
                    <a:lstStyle/>
                    <a:p>
                      <a:pPr algn="r" fontAlgn="b"/>
                      <a:r>
                        <a:rPr lang="nb-NO" sz="1600" b="0" i="0" u="none" strike="noStrike" dirty="0" smtClean="0">
                          <a:solidFill>
                            <a:srgbClr val="000000"/>
                          </a:solidFill>
                          <a:effectLst/>
                          <a:latin typeface="Calibri" panose="020F0502020204030204" pitchFamily="34" charset="0"/>
                        </a:rPr>
                        <a:t>31(?)</a:t>
                      </a:r>
                      <a:endParaRPr lang="nb-NO" sz="16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3347034"/>
                  </a:ext>
                </a:extLst>
              </a:tr>
              <a:tr h="287704">
                <a:tc>
                  <a:txBody>
                    <a:bodyPr/>
                    <a:lstStyle/>
                    <a:p>
                      <a:pPr algn="l" fontAlgn="b"/>
                      <a:endParaRPr lang="nb-NO" sz="1600" b="0" i="0" u="none" strike="noStrike" dirty="0" smtClean="0">
                        <a:solidFill>
                          <a:srgbClr val="000000"/>
                        </a:solidFill>
                        <a:effectLst/>
                        <a:latin typeface="Calibri" panose="020F0502020204030204" pitchFamily="34" charset="0"/>
                      </a:endParaRPr>
                    </a:p>
                    <a:p>
                      <a:pPr algn="l" fontAlgn="b"/>
                      <a:r>
                        <a:rPr lang="nb-NO" sz="1600" b="0" i="0" u="none" strike="noStrike" dirty="0" smtClean="0">
                          <a:solidFill>
                            <a:srgbClr val="000000"/>
                          </a:solidFill>
                          <a:effectLst/>
                          <a:latin typeface="Calibri" panose="020F0502020204030204" pitchFamily="34" charset="0"/>
                        </a:rPr>
                        <a:t>Sykepleievitenskap</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40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40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10</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19</a:t>
                      </a:r>
                    </a:p>
                  </a:txBody>
                  <a:tcPr marL="9525" marR="9525" marT="9525" marB="0" anchor="b"/>
                </a:tc>
                <a:tc>
                  <a:txBody>
                    <a:bodyPr/>
                    <a:lstStyle/>
                    <a:p>
                      <a:pPr algn="r" fontAlgn="b"/>
                      <a:r>
                        <a:rPr lang="nb-NO" sz="1600" b="0" i="0" u="none" strike="noStrike" dirty="0">
                          <a:solidFill>
                            <a:srgbClr val="000000"/>
                          </a:solidFill>
                          <a:effectLst/>
                          <a:latin typeface="Calibri" panose="020F0502020204030204" pitchFamily="34" charset="0"/>
                        </a:rPr>
                        <a:t>0</a:t>
                      </a:r>
                    </a:p>
                  </a:txBody>
                  <a:tcPr marL="9525" marR="9525" marT="9525" marB="0" anchor="b"/>
                </a:tc>
                <a:extLst>
                  <a:ext uri="{0D108BD9-81ED-4DB2-BD59-A6C34878D82A}">
                    <a16:rowId xmlns:a16="http://schemas.microsoft.com/office/drawing/2014/main" val="3433557247"/>
                  </a:ext>
                </a:extLst>
              </a:tr>
              <a:tr h="183605">
                <a:tc>
                  <a:txBody>
                    <a:bodyPr/>
                    <a:lstStyle/>
                    <a:p>
                      <a:pPr algn="l" fontAlgn="b"/>
                      <a:endParaRPr lang="nb-NO" sz="1600" b="0" i="1" u="none" strike="noStrike" dirty="0" smtClean="0">
                        <a:solidFill>
                          <a:srgbClr val="000000"/>
                        </a:solidFill>
                        <a:effectLst/>
                        <a:latin typeface="Calibri" panose="020F0502020204030204" pitchFamily="34" charset="0"/>
                      </a:endParaRPr>
                    </a:p>
                    <a:p>
                      <a:pPr algn="l" fontAlgn="b"/>
                      <a:r>
                        <a:rPr lang="nb-NO" sz="1600" b="0" i="1" u="none" strike="noStrike" dirty="0" smtClean="0">
                          <a:solidFill>
                            <a:srgbClr val="000000"/>
                          </a:solidFill>
                          <a:effectLst/>
                          <a:latin typeface="Calibri" panose="020F0502020204030204" pitchFamily="34" charset="0"/>
                        </a:rPr>
                        <a:t>Samlet</a:t>
                      </a:r>
                    </a:p>
                  </a:txBody>
                  <a:tcPr marL="9525" marR="9525" marT="9525" marB="0" anchor="b"/>
                </a:tc>
                <a:tc>
                  <a:txBody>
                    <a:bodyPr/>
                    <a:lstStyle/>
                    <a:p>
                      <a:pPr algn="r" fontAlgn="b"/>
                      <a:r>
                        <a:rPr lang="nb-NO" sz="1600" b="0" i="1" u="none" strike="noStrike" dirty="0" smtClean="0">
                          <a:solidFill>
                            <a:srgbClr val="000000"/>
                          </a:solidFill>
                          <a:effectLst/>
                          <a:latin typeface="Calibri" panose="020F0502020204030204" pitchFamily="34" charset="0"/>
                        </a:rPr>
                        <a:t>180</a:t>
                      </a:r>
                      <a:endParaRPr lang="nb-NO" sz="16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600" b="0" i="1" u="none" strike="noStrike" dirty="0" smtClean="0">
                          <a:solidFill>
                            <a:srgbClr val="000000"/>
                          </a:solidFill>
                          <a:effectLst/>
                          <a:latin typeface="Calibri" panose="020F0502020204030204" pitchFamily="34" charset="0"/>
                        </a:rPr>
                        <a:t>180</a:t>
                      </a:r>
                      <a:endParaRPr lang="nb-NO" sz="16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600" b="0" i="1" u="none" strike="noStrike" dirty="0" smtClean="0">
                          <a:solidFill>
                            <a:srgbClr val="000000"/>
                          </a:solidFill>
                          <a:effectLst/>
                          <a:latin typeface="Calibri" panose="020F0502020204030204" pitchFamily="34" charset="0"/>
                        </a:rPr>
                        <a:t>180</a:t>
                      </a:r>
                      <a:endParaRPr lang="nb-NO" sz="16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600" b="0" i="1" u="none" strike="noStrike" dirty="0" smtClean="0">
                          <a:solidFill>
                            <a:srgbClr val="000000"/>
                          </a:solidFill>
                          <a:effectLst/>
                          <a:latin typeface="Calibri" panose="020F0502020204030204" pitchFamily="34" charset="0"/>
                        </a:rPr>
                        <a:t>137</a:t>
                      </a:r>
                      <a:endParaRPr lang="nb-NO" sz="16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600" b="0" i="1" u="none" strike="noStrike" dirty="0" smtClean="0">
                          <a:solidFill>
                            <a:srgbClr val="000000"/>
                          </a:solidFill>
                          <a:effectLst/>
                          <a:latin typeface="Calibri" panose="020F0502020204030204" pitchFamily="34" charset="0"/>
                        </a:rPr>
                        <a:t>163</a:t>
                      </a:r>
                      <a:endParaRPr lang="nb-NO" sz="1600" b="0" i="1"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nb-NO" sz="1600" b="0" i="1" u="none" strike="noStrike" dirty="0" smtClean="0">
                          <a:solidFill>
                            <a:srgbClr val="000000"/>
                          </a:solidFill>
                          <a:effectLst/>
                          <a:latin typeface="Calibri" panose="020F0502020204030204" pitchFamily="34" charset="0"/>
                        </a:rPr>
                        <a:t>170(?)</a:t>
                      </a:r>
                      <a:endParaRPr lang="nb-NO" sz="16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2807591"/>
                  </a:ext>
                </a:extLst>
              </a:tr>
            </a:tbl>
          </a:graphicData>
        </a:graphic>
      </p:graphicFrame>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9003137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Rekrutteringsproblemene ved sykepleievitenskap</a:t>
            </a:r>
            <a:endParaRPr lang="nb-NO" dirty="0"/>
          </a:p>
        </p:txBody>
      </p:sp>
      <p:sp>
        <p:nvSpPr>
          <p:cNvPr id="3" name="Content Placeholder 2"/>
          <p:cNvSpPr>
            <a:spLocks noGrp="1"/>
          </p:cNvSpPr>
          <p:nvPr>
            <p:ph idx="1"/>
          </p:nvPr>
        </p:nvSpPr>
        <p:spPr/>
        <p:txBody>
          <a:bodyPr/>
          <a:lstStyle/>
          <a:p>
            <a:r>
              <a:rPr lang="nb-NO" dirty="0" smtClean="0"/>
              <a:t>Sykepleievitenskap</a:t>
            </a:r>
          </a:p>
          <a:p>
            <a:pPr lvl="1"/>
            <a:r>
              <a:rPr lang="nb-NO" dirty="0" smtClean="0"/>
              <a:t>Gradvis nedtrapping av Master i sykepleie</a:t>
            </a:r>
          </a:p>
          <a:p>
            <a:pPr lvl="1"/>
            <a:r>
              <a:rPr lang="nb-NO" dirty="0" smtClean="0"/>
              <a:t>Få studenter ved AGS</a:t>
            </a:r>
          </a:p>
          <a:p>
            <a:r>
              <a:rPr lang="nb-NO" dirty="0" smtClean="0"/>
              <a:t>Mulige tiltak</a:t>
            </a:r>
          </a:p>
          <a:p>
            <a:pPr lvl="1"/>
            <a:r>
              <a:rPr lang="nb-NO" dirty="0" smtClean="0"/>
              <a:t>Endring av AGS til AKS (Avansert klinisk </a:t>
            </a:r>
            <a:r>
              <a:rPr lang="nb-NO" dirty="0" smtClean="0"/>
              <a:t>allmennsykepleie</a:t>
            </a:r>
            <a:r>
              <a:rPr lang="nb-NO" dirty="0" smtClean="0"/>
              <a:t>)</a:t>
            </a:r>
          </a:p>
          <a:p>
            <a:pPr lvl="2"/>
            <a:r>
              <a:rPr lang="nb-NO" dirty="0" smtClean="0"/>
              <a:t>Gir spesialitet</a:t>
            </a:r>
          </a:p>
          <a:p>
            <a:pPr lvl="1"/>
            <a:r>
              <a:rPr lang="nb-NO" dirty="0" smtClean="0"/>
              <a:t>Utvikling av AKS til ‘dobbelgrad’?</a:t>
            </a:r>
          </a:p>
          <a:p>
            <a:pPr lvl="2"/>
            <a:r>
              <a:rPr lang="nb-NO" dirty="0" smtClean="0"/>
              <a:t>Flere studenter på enkeltemner</a:t>
            </a:r>
          </a:p>
          <a:p>
            <a:pPr lvl="2"/>
            <a:r>
              <a:rPr lang="nb-NO" dirty="0" smtClean="0"/>
              <a:t>Færre emner undervises</a:t>
            </a:r>
            <a:endParaRPr lang="nb-NO" dirty="0"/>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58986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AKS  -  </a:t>
            </a:r>
            <a:r>
              <a:rPr lang="en-US" dirty="0" err="1" smtClean="0"/>
              <a:t>er</a:t>
            </a:r>
            <a:r>
              <a:rPr lang="en-US" dirty="0" smtClean="0"/>
              <a:t> </a:t>
            </a:r>
            <a:r>
              <a:rPr lang="en-US" dirty="0" err="1" smtClean="0"/>
              <a:t>samarbeid</a:t>
            </a:r>
            <a:r>
              <a:rPr lang="en-US" dirty="0" smtClean="0"/>
              <a:t> </a:t>
            </a:r>
            <a:r>
              <a:rPr lang="en-US" dirty="0" err="1" smtClean="0"/>
              <a:t>eneste</a:t>
            </a:r>
            <a:r>
              <a:rPr lang="en-US" dirty="0" smtClean="0"/>
              <a:t> </a:t>
            </a:r>
            <a:r>
              <a:rPr lang="en-US" dirty="0" err="1" smtClean="0"/>
              <a:t>mulighet</a:t>
            </a:r>
            <a:r>
              <a:rPr lang="en-US" dirty="0" smtClean="0"/>
              <a:t>?</a:t>
            </a:r>
            <a:endParaRPr lang="en-US" dirty="0"/>
          </a:p>
        </p:txBody>
      </p:sp>
      <p:sp>
        <p:nvSpPr>
          <p:cNvPr id="3" name="Content Placeholder 2"/>
          <p:cNvSpPr>
            <a:spLocks noGrp="1"/>
          </p:cNvSpPr>
          <p:nvPr>
            <p:ph idx="1"/>
          </p:nvPr>
        </p:nvSpPr>
        <p:spPr/>
        <p:txBody>
          <a:bodyPr>
            <a:normAutofit fontScale="92500"/>
          </a:bodyPr>
          <a:lstStyle/>
          <a:p>
            <a:r>
              <a:rPr lang="en-US" dirty="0" err="1" smtClean="0"/>
              <a:t>Inntekter</a:t>
            </a:r>
            <a:r>
              <a:rPr lang="en-US" dirty="0" smtClean="0"/>
              <a:t> </a:t>
            </a:r>
            <a:r>
              <a:rPr lang="en-US" dirty="0" err="1" smtClean="0"/>
              <a:t>til</a:t>
            </a:r>
            <a:r>
              <a:rPr lang="en-US" dirty="0" smtClean="0"/>
              <a:t> </a:t>
            </a:r>
            <a:r>
              <a:rPr lang="en-US" dirty="0" err="1" smtClean="0"/>
              <a:t>instituttet</a:t>
            </a:r>
            <a:r>
              <a:rPr lang="en-US" dirty="0" smtClean="0"/>
              <a:t> </a:t>
            </a:r>
            <a:r>
              <a:rPr lang="en-US" dirty="0" err="1" smtClean="0"/>
              <a:t>fra</a:t>
            </a:r>
            <a:r>
              <a:rPr lang="en-US" dirty="0" smtClean="0"/>
              <a:t> </a:t>
            </a:r>
            <a:r>
              <a:rPr lang="en-US" dirty="0" err="1" smtClean="0"/>
              <a:t>fakultetet</a:t>
            </a:r>
            <a:endParaRPr lang="en-US" dirty="0" smtClean="0"/>
          </a:p>
          <a:p>
            <a:pPr lvl="1"/>
            <a:r>
              <a:rPr lang="en-US" dirty="0" err="1" smtClean="0"/>
              <a:t>Studieplass-støtte</a:t>
            </a:r>
            <a:r>
              <a:rPr lang="en-US" dirty="0" smtClean="0"/>
              <a:t>: ca 45 000 </a:t>
            </a:r>
            <a:r>
              <a:rPr lang="en-US" dirty="0" err="1" smtClean="0"/>
              <a:t>kr</a:t>
            </a:r>
            <a:endParaRPr lang="en-US" dirty="0" smtClean="0"/>
          </a:p>
          <a:p>
            <a:pPr lvl="1"/>
            <a:r>
              <a:rPr lang="en-US" dirty="0" err="1" smtClean="0"/>
              <a:t>Studiepoeng</a:t>
            </a:r>
            <a:r>
              <a:rPr lang="en-US" dirty="0" smtClean="0"/>
              <a:t> og </a:t>
            </a:r>
            <a:r>
              <a:rPr lang="en-US" dirty="0" err="1" smtClean="0"/>
              <a:t>kandidater</a:t>
            </a:r>
            <a:r>
              <a:rPr lang="en-US" dirty="0" smtClean="0"/>
              <a:t>: ca 55 000 </a:t>
            </a:r>
            <a:r>
              <a:rPr lang="en-US" dirty="0" err="1" smtClean="0"/>
              <a:t>kr</a:t>
            </a:r>
            <a:endParaRPr lang="en-US" dirty="0" smtClean="0"/>
          </a:p>
          <a:p>
            <a:pPr lvl="1"/>
            <a:endParaRPr lang="en-US" dirty="0"/>
          </a:p>
          <a:p>
            <a:pPr lvl="1"/>
            <a:r>
              <a:rPr lang="en-US" dirty="0" smtClean="0"/>
              <a:t>20 </a:t>
            </a:r>
            <a:r>
              <a:rPr lang="en-US" dirty="0" err="1" smtClean="0"/>
              <a:t>studieplasser</a:t>
            </a:r>
            <a:r>
              <a:rPr lang="en-US" dirty="0" smtClean="0"/>
              <a:t>: </a:t>
            </a:r>
            <a:r>
              <a:rPr lang="en-US" dirty="0" err="1"/>
              <a:t>K</a:t>
            </a:r>
            <a:r>
              <a:rPr lang="en-US" dirty="0" err="1" smtClean="0"/>
              <a:t>napt</a:t>
            </a:r>
            <a:r>
              <a:rPr lang="en-US" dirty="0" smtClean="0"/>
              <a:t> 2 mill</a:t>
            </a:r>
          </a:p>
          <a:p>
            <a:pPr lvl="1"/>
            <a:r>
              <a:rPr lang="en-US" dirty="0" smtClean="0"/>
              <a:t>I </a:t>
            </a:r>
            <a:r>
              <a:rPr lang="en-US" dirty="0" err="1" smtClean="0"/>
              <a:t>tillegg</a:t>
            </a:r>
            <a:r>
              <a:rPr lang="en-US" dirty="0" smtClean="0"/>
              <a:t> </a:t>
            </a:r>
            <a:r>
              <a:rPr lang="en-US" dirty="0" err="1" smtClean="0"/>
              <a:t>kommer</a:t>
            </a:r>
            <a:r>
              <a:rPr lang="en-US" dirty="0" smtClean="0"/>
              <a:t> </a:t>
            </a:r>
            <a:r>
              <a:rPr lang="en-US" dirty="0" err="1" smtClean="0"/>
              <a:t>støtte</a:t>
            </a:r>
            <a:r>
              <a:rPr lang="en-US" dirty="0" smtClean="0"/>
              <a:t> </a:t>
            </a:r>
            <a:r>
              <a:rPr lang="en-US" dirty="0" err="1" smtClean="0"/>
              <a:t>til</a:t>
            </a:r>
            <a:r>
              <a:rPr lang="en-US" dirty="0" smtClean="0"/>
              <a:t> </a:t>
            </a:r>
            <a:r>
              <a:rPr lang="en-US" dirty="0" err="1" smtClean="0"/>
              <a:t>forskning</a:t>
            </a:r>
            <a:r>
              <a:rPr lang="en-US" dirty="0" smtClean="0"/>
              <a:t>: Ca 1,8 mill (</a:t>
            </a:r>
            <a:r>
              <a:rPr lang="en-US" dirty="0" err="1" smtClean="0"/>
              <a:t>antatt</a:t>
            </a:r>
            <a:r>
              <a:rPr lang="en-US" dirty="0" smtClean="0"/>
              <a:t> </a:t>
            </a:r>
            <a:r>
              <a:rPr lang="en-US" dirty="0" err="1" smtClean="0"/>
              <a:t>årsverksinntekt</a:t>
            </a:r>
            <a:r>
              <a:rPr lang="en-US" dirty="0" smtClean="0"/>
              <a:t>)</a:t>
            </a:r>
          </a:p>
          <a:p>
            <a:pPr lvl="1"/>
            <a:endParaRPr lang="en-US" dirty="0"/>
          </a:p>
          <a:p>
            <a:r>
              <a:rPr lang="en-US" dirty="0" err="1" smtClean="0"/>
              <a:t>Utgifter</a:t>
            </a:r>
            <a:r>
              <a:rPr lang="en-US" dirty="0" smtClean="0"/>
              <a:t>:</a:t>
            </a:r>
          </a:p>
          <a:p>
            <a:pPr lvl="1"/>
            <a:r>
              <a:rPr lang="en-US" dirty="0" err="1" smtClean="0"/>
              <a:t>Studiekonsulent</a:t>
            </a:r>
            <a:r>
              <a:rPr lang="en-US" dirty="0" smtClean="0"/>
              <a:t>: 1 mill</a:t>
            </a:r>
          </a:p>
          <a:p>
            <a:pPr lvl="1"/>
            <a:r>
              <a:rPr lang="en-US" dirty="0" err="1" smtClean="0"/>
              <a:t>Faglig</a:t>
            </a:r>
            <a:r>
              <a:rPr lang="en-US" dirty="0" smtClean="0"/>
              <a:t> </a:t>
            </a:r>
            <a:r>
              <a:rPr lang="en-US" dirty="0" err="1" smtClean="0"/>
              <a:t>ansatte</a:t>
            </a:r>
            <a:r>
              <a:rPr lang="en-US" dirty="0" smtClean="0"/>
              <a:t>: 2 </a:t>
            </a:r>
            <a:r>
              <a:rPr lang="en-US" dirty="0" err="1" smtClean="0"/>
              <a:t>stykker</a:t>
            </a:r>
            <a:r>
              <a:rPr lang="en-US" smtClean="0"/>
              <a:t> </a:t>
            </a:r>
            <a:endParaRPr lang="en-US" dirty="0" smtClean="0"/>
          </a:p>
          <a:p>
            <a:pPr lvl="1"/>
            <a:endParaRPr lang="en-US" dirty="0"/>
          </a:p>
          <a:p>
            <a:pPr lvl="1"/>
            <a:endParaRPr lang="en-US" dirty="0"/>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16092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pPr marL="0" indent="0">
              <a:buNone/>
            </a:pPr>
            <a:endParaRPr lang="nb-NO" dirty="0" smtClean="0"/>
          </a:p>
          <a:p>
            <a:pPr marL="0" indent="0" algn="ctr">
              <a:buNone/>
            </a:pPr>
            <a:r>
              <a:rPr lang="nb-NO" sz="3600" dirty="0" smtClean="0"/>
              <a:t>Møte med dekanatet </a:t>
            </a:r>
          </a:p>
          <a:p>
            <a:pPr marL="0" indent="0" algn="ctr">
              <a:buNone/>
            </a:pPr>
            <a:r>
              <a:rPr lang="nb-NO" sz="3600" dirty="0" smtClean="0"/>
              <a:t>4. februar 2020</a:t>
            </a:r>
            <a:endParaRPr lang="nb-NO" sz="3600" dirty="0"/>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2571573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dirty="0"/>
          </a:p>
        </p:txBody>
      </p:sp>
      <p:sp>
        <p:nvSpPr>
          <p:cNvPr id="3" name="Content Placeholder 2"/>
          <p:cNvSpPr>
            <a:spLocks noGrp="1"/>
          </p:cNvSpPr>
          <p:nvPr>
            <p:ph idx="1"/>
          </p:nvPr>
        </p:nvSpPr>
        <p:spPr/>
        <p:txBody>
          <a:bodyPr>
            <a:normAutofit fontScale="77500" lnSpcReduction="20000"/>
          </a:bodyPr>
          <a:lstStyle/>
          <a:p>
            <a:r>
              <a:rPr lang="nb-NO" dirty="0"/>
              <a:t>Det medisinske fakultetsstyret slutter seg til forslaget om å etablere et masterprogram i avansert klinisk allmennsykepleie fra studieåret 2020/2021 og nedlegge masterprogrammet i avansert geriatrisk sykepleie under følgende forutsetninger:</a:t>
            </a:r>
          </a:p>
          <a:p>
            <a:pPr lvl="1"/>
            <a:r>
              <a:rPr lang="nb-NO" dirty="0"/>
              <a:t>Tildelte studieplasser i avansert geriatrisk sykepleie flyttes til masterprogrammet i avansert klinisk allmennsykepleie.</a:t>
            </a:r>
          </a:p>
          <a:p>
            <a:pPr lvl="1"/>
            <a:r>
              <a:rPr lang="nb-NO" dirty="0"/>
              <a:t>Forskrift om nasjonal retningslinje for masterutdanning i avansert klinisk allmennsykepleie </a:t>
            </a:r>
            <a:r>
              <a:rPr lang="nb-NO" u="sng" dirty="0"/>
              <a:t>blir ferdig i god tid før publiseringsfristen</a:t>
            </a:r>
            <a:r>
              <a:rPr lang="nb-NO" dirty="0"/>
              <a:t> for studietilbudet dette studieåret.</a:t>
            </a:r>
          </a:p>
          <a:p>
            <a:pPr lvl="1"/>
            <a:r>
              <a:rPr lang="nb-NO" dirty="0"/>
              <a:t>Forskrift om spesialistgodkjenning av helsepersonell og turnusstillinger for leger endres til å omfatte avansert klinisk allmennsykepleiere i god tid før publiseringsfristen.</a:t>
            </a:r>
          </a:p>
          <a:p>
            <a:pPr lvl="1"/>
            <a:r>
              <a:rPr lang="nb-NO" dirty="0"/>
              <a:t>Studieplanen utarbeides i henhold til vedtatt Forskrift om nasjonal retningslinje for masterutdanning i avansert klinisk allmennsykepleie.</a:t>
            </a:r>
          </a:p>
          <a:p>
            <a:pPr lvl="1"/>
            <a:r>
              <a:rPr lang="nb-NO" u="sng" dirty="0"/>
              <a:t>Ressursbehovet i masterprogrammet i avansert klinisk allmennsykepleie ikke overstiger ressursbehovet i masterprogrammet i avansert geriatrisk sykepleie.</a:t>
            </a:r>
          </a:p>
          <a:p>
            <a:endParaRPr lang="nb-NO" dirty="0"/>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37992594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r>
              <a:rPr lang="nb-NO" dirty="0" smtClean="0"/>
              <a:t>En arbeidsgruppe bestående av representanter fra Helsam og Lovisenberg har gått gjennom emneporteføljen for å identifisere overlapp i emnene</a:t>
            </a:r>
          </a:p>
          <a:p>
            <a:pPr lvl="1"/>
            <a:r>
              <a:rPr lang="nb-NO" dirty="0" smtClean="0">
                <a:solidFill>
                  <a:srgbClr val="FF0000"/>
                </a:solidFill>
              </a:rPr>
              <a:t>Rødt = stort overlapp</a:t>
            </a:r>
          </a:p>
          <a:p>
            <a:pPr lvl="1"/>
            <a:r>
              <a:rPr lang="nb-NO" dirty="0" smtClean="0">
                <a:solidFill>
                  <a:srgbClr val="00B050"/>
                </a:solidFill>
              </a:rPr>
              <a:t>Grønt = noe overlapp, men emnene kan ved justeringer gjøres likere</a:t>
            </a:r>
          </a:p>
          <a:p>
            <a:pPr lvl="1"/>
            <a:r>
              <a:rPr lang="nb-NO" dirty="0" smtClean="0">
                <a:solidFill>
                  <a:srgbClr val="00B0F0"/>
                </a:solidFill>
              </a:rPr>
              <a:t>Blått = svakt overlapp, kan benytte enkeltforelesninger</a:t>
            </a:r>
            <a:endParaRPr lang="nb-NO" dirty="0">
              <a:solidFill>
                <a:srgbClr val="00B0F0"/>
              </a:solidFill>
            </a:endParaRPr>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27539117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År 1 (av tre år)</a:t>
            </a:r>
            <a:endParaRPr lang="nb-NO" dirty="0"/>
          </a:p>
        </p:txBody>
      </p:sp>
      <p:graphicFrame>
        <p:nvGraphicFramePr>
          <p:cNvPr id="6" name="Content Placeholder 5"/>
          <p:cNvGraphicFramePr>
            <a:graphicFrameLocks noGrp="1"/>
          </p:cNvGraphicFramePr>
          <p:nvPr>
            <p:ph idx="1"/>
            <p:extLst/>
          </p:nvPr>
        </p:nvGraphicFramePr>
        <p:xfrm>
          <a:off x="762000" y="1651000"/>
          <a:ext cx="7921625" cy="3555960"/>
        </p:xfrm>
        <a:graphic>
          <a:graphicData uri="http://schemas.openxmlformats.org/drawingml/2006/table">
            <a:tbl>
              <a:tblPr firstRow="1" bandRow="1">
                <a:tableStyleId>{5C22544A-7EE6-4342-B048-85BDC9FD1C3A}</a:tableStyleId>
              </a:tblPr>
              <a:tblGrid>
                <a:gridCol w="1584325">
                  <a:extLst>
                    <a:ext uri="{9D8B030D-6E8A-4147-A177-3AD203B41FA5}">
                      <a16:colId xmlns:a16="http://schemas.microsoft.com/office/drawing/2014/main" val="1335079432"/>
                    </a:ext>
                  </a:extLst>
                </a:gridCol>
                <a:gridCol w="1584325">
                  <a:extLst>
                    <a:ext uri="{9D8B030D-6E8A-4147-A177-3AD203B41FA5}">
                      <a16:colId xmlns:a16="http://schemas.microsoft.com/office/drawing/2014/main" val="603790090"/>
                    </a:ext>
                  </a:extLst>
                </a:gridCol>
                <a:gridCol w="1584325">
                  <a:extLst>
                    <a:ext uri="{9D8B030D-6E8A-4147-A177-3AD203B41FA5}">
                      <a16:colId xmlns:a16="http://schemas.microsoft.com/office/drawing/2014/main" val="234828882"/>
                    </a:ext>
                  </a:extLst>
                </a:gridCol>
                <a:gridCol w="1584325">
                  <a:extLst>
                    <a:ext uri="{9D8B030D-6E8A-4147-A177-3AD203B41FA5}">
                      <a16:colId xmlns:a16="http://schemas.microsoft.com/office/drawing/2014/main" val="4115603714"/>
                    </a:ext>
                  </a:extLst>
                </a:gridCol>
                <a:gridCol w="1584325">
                  <a:extLst>
                    <a:ext uri="{9D8B030D-6E8A-4147-A177-3AD203B41FA5}">
                      <a16:colId xmlns:a16="http://schemas.microsoft.com/office/drawing/2014/main" val="108456219"/>
                    </a:ext>
                  </a:extLst>
                </a:gridCol>
              </a:tblGrid>
              <a:tr h="836093">
                <a:tc>
                  <a:txBody>
                    <a:bodyPr/>
                    <a:lstStyle/>
                    <a:p>
                      <a:pPr algn="l" fontAlgn="t"/>
                      <a:r>
                        <a:rPr lang="nb-NO" sz="1200" b="0" i="0" u="none" strike="noStrike" dirty="0">
                          <a:solidFill>
                            <a:srgbClr val="000000"/>
                          </a:solidFill>
                          <a:effectLst/>
                          <a:latin typeface="Calibri" panose="020F0502020204030204" pitchFamily="34" charset="0"/>
                        </a:rPr>
                        <a:t> </a:t>
                      </a:r>
                      <a:r>
                        <a:rPr lang="nb-NO" sz="1200" b="0" i="0" u="none" strike="noStrike" dirty="0" smtClean="0">
                          <a:solidFill>
                            <a:srgbClr val="000000"/>
                          </a:solidFill>
                          <a:effectLst/>
                          <a:latin typeface="Calibri" panose="020F0502020204030204" pitchFamily="34" charset="0"/>
                        </a:rPr>
                        <a:t>Semester</a:t>
                      </a:r>
                      <a:endParaRPr lang="nb-NO"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nb-NO" sz="1200" b="1" i="0" u="none" strike="noStrike" dirty="0">
                          <a:solidFill>
                            <a:srgbClr val="000000"/>
                          </a:solidFill>
                          <a:effectLst/>
                          <a:latin typeface="Calibri" panose="020F0502020204030204" pitchFamily="34" charset="0"/>
                        </a:rPr>
                        <a:t>Alt: 1 Allmennsykepleie ASV</a:t>
                      </a:r>
                    </a:p>
                  </a:txBody>
                  <a:tcPr marL="9525" marR="9525" marT="9525" marB="0"/>
                </a:tc>
                <a:tc>
                  <a:txBody>
                    <a:bodyPr/>
                    <a:lstStyle/>
                    <a:p>
                      <a:pPr algn="l" fontAlgn="t"/>
                      <a:r>
                        <a:rPr lang="nb-NO" sz="1200" b="1" i="0" u="none" strike="noStrike" dirty="0">
                          <a:solidFill>
                            <a:srgbClr val="000000"/>
                          </a:solidFill>
                          <a:effectLst/>
                          <a:latin typeface="Calibri" panose="020F0502020204030204" pitchFamily="34" charset="0"/>
                        </a:rPr>
                        <a:t>Alt. 2 Allmennsykepleie samarbeid med LDH</a:t>
                      </a:r>
                    </a:p>
                  </a:txBody>
                  <a:tcPr marL="9525" marR="9525" marT="9525" marB="0"/>
                </a:tc>
                <a:tc>
                  <a:txBody>
                    <a:bodyPr/>
                    <a:lstStyle/>
                    <a:p>
                      <a:pPr algn="l" fontAlgn="t"/>
                      <a:r>
                        <a:rPr lang="nb-NO" sz="1200" b="1" i="0" u="none" strike="noStrike" dirty="0">
                          <a:solidFill>
                            <a:srgbClr val="000000"/>
                          </a:solidFill>
                          <a:effectLst/>
                          <a:latin typeface="Calibri" panose="020F0502020204030204" pitchFamily="34" charset="0"/>
                        </a:rPr>
                        <a:t>Alt. 3 </a:t>
                      </a:r>
                      <a:r>
                        <a:rPr lang="nb-NO" sz="1200" b="1" i="0" u="none" strike="noStrike" dirty="0" err="1">
                          <a:solidFill>
                            <a:srgbClr val="000000"/>
                          </a:solidFill>
                          <a:effectLst/>
                          <a:latin typeface="Calibri" panose="020F0502020204030204" pitchFamily="34" charset="0"/>
                        </a:rPr>
                        <a:t>Aaktuelle</a:t>
                      </a:r>
                      <a:r>
                        <a:rPr lang="nb-NO" sz="1200" b="1" i="0" u="none" strike="noStrike" dirty="0">
                          <a:solidFill>
                            <a:srgbClr val="000000"/>
                          </a:solidFill>
                          <a:effectLst/>
                          <a:latin typeface="Calibri" panose="020F0502020204030204" pitchFamily="34" charset="0"/>
                        </a:rPr>
                        <a:t> emner på International </a:t>
                      </a:r>
                      <a:r>
                        <a:rPr lang="nb-NO" sz="1200" b="1" i="0" u="none" strike="noStrike" dirty="0" err="1">
                          <a:solidFill>
                            <a:srgbClr val="000000"/>
                          </a:solidFill>
                          <a:effectLst/>
                          <a:latin typeface="Calibri" panose="020F0502020204030204" pitchFamily="34" charset="0"/>
                        </a:rPr>
                        <a:t>Community</a:t>
                      </a:r>
                      <a:r>
                        <a:rPr lang="nb-NO" sz="1200" b="1" i="0" u="none" strike="noStrike" dirty="0">
                          <a:solidFill>
                            <a:srgbClr val="000000"/>
                          </a:solidFill>
                          <a:effectLst/>
                          <a:latin typeface="Calibri" panose="020F0502020204030204" pitchFamily="34" charset="0"/>
                        </a:rPr>
                        <a:t> Health UIO</a:t>
                      </a:r>
                    </a:p>
                  </a:txBody>
                  <a:tcPr marL="9525" marR="9525" marT="9525" marB="0"/>
                </a:tc>
                <a:tc>
                  <a:txBody>
                    <a:bodyPr/>
                    <a:lstStyle/>
                    <a:p>
                      <a:pPr algn="l" fontAlgn="t"/>
                      <a:r>
                        <a:rPr lang="nb-NO" sz="1200" b="1" i="0" u="none" strike="noStrike" dirty="0">
                          <a:solidFill>
                            <a:srgbClr val="000000"/>
                          </a:solidFill>
                          <a:effectLst/>
                          <a:latin typeface="Calibri" panose="020F0502020204030204" pitchFamily="34" charset="0"/>
                        </a:rPr>
                        <a:t>Alt. 4 Samarbeid med Tverrfaglig helseforskning UIO</a:t>
                      </a:r>
                    </a:p>
                  </a:txBody>
                  <a:tcPr marL="9525" marR="9525" marT="9525" marB="0"/>
                </a:tc>
                <a:extLst>
                  <a:ext uri="{0D108BD9-81ED-4DB2-BD59-A6C34878D82A}">
                    <a16:rowId xmlns:a16="http://schemas.microsoft.com/office/drawing/2014/main" val="1338364744"/>
                  </a:ext>
                </a:extLst>
              </a:tr>
              <a:tr h="679612">
                <a:tc>
                  <a:txBody>
                    <a:bodyPr/>
                    <a:lstStyle/>
                    <a:p>
                      <a:pPr algn="l" fontAlgn="t"/>
                      <a:r>
                        <a:rPr lang="nb-NO" sz="1200" b="0" i="0" u="none" strike="noStrike" dirty="0">
                          <a:solidFill>
                            <a:srgbClr val="000000"/>
                          </a:solidFill>
                          <a:effectLst/>
                          <a:latin typeface="Calibri" panose="020F0502020204030204" pitchFamily="34" charset="0"/>
                        </a:rPr>
                        <a:t>1</a:t>
                      </a:r>
                    </a:p>
                  </a:txBody>
                  <a:tcPr marL="9525" marR="9525" marT="9525" marB="0"/>
                </a:tc>
                <a:tc>
                  <a:txBody>
                    <a:bodyPr/>
                    <a:lstStyle/>
                    <a:p>
                      <a:pPr algn="l" fontAlgn="t"/>
                      <a:r>
                        <a:rPr lang="nb-NO" sz="1200" b="0" i="0" u="none" strike="noStrike" dirty="0">
                          <a:solidFill>
                            <a:srgbClr val="000000"/>
                          </a:solidFill>
                          <a:effectLst/>
                          <a:latin typeface="Calibri" panose="020F0502020204030204" pitchFamily="34" charset="0"/>
                        </a:rPr>
                        <a:t>Allmennsykepleie i et helse og samfunns- </a:t>
                      </a:r>
                      <a:r>
                        <a:rPr lang="nb-NO" sz="1200" b="0" i="0" u="none" strike="noStrike" dirty="0" smtClean="0">
                          <a:solidFill>
                            <a:srgbClr val="000000"/>
                          </a:solidFill>
                          <a:effectLst/>
                          <a:latin typeface="Calibri" panose="020F0502020204030204" pitchFamily="34" charset="0"/>
                        </a:rPr>
                        <a:t>perspektiv (10 ECTS)</a:t>
                      </a:r>
                      <a:endParaRPr lang="nb-NO"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nb-NO" sz="1200" b="0" i="0" u="none" strike="noStrike" dirty="0">
                          <a:solidFill>
                            <a:srgbClr val="70AD47"/>
                          </a:solidFill>
                          <a:effectLst/>
                          <a:latin typeface="Calibri" panose="020F0502020204030204" pitchFamily="34" charset="0"/>
                        </a:rPr>
                        <a:t>MALSY100 </a:t>
                      </a:r>
                      <a:r>
                        <a:rPr lang="nb-NO" sz="1200" b="0" i="0" u="none" strike="noStrike" dirty="0" err="1">
                          <a:solidFill>
                            <a:srgbClr val="70AD47"/>
                          </a:solidFill>
                          <a:effectLst/>
                          <a:latin typeface="Calibri" panose="020F0502020204030204" pitchFamily="34" charset="0"/>
                        </a:rPr>
                        <a:t>Introduskjon</a:t>
                      </a:r>
                      <a:r>
                        <a:rPr lang="nb-NO" sz="1200" b="0" i="0" u="none" strike="noStrike" dirty="0">
                          <a:solidFill>
                            <a:srgbClr val="70AD47"/>
                          </a:solidFill>
                          <a:effectLst/>
                          <a:latin typeface="Calibri" panose="020F0502020204030204" pitchFamily="34" charset="0"/>
                        </a:rPr>
                        <a:t> til allmennsykepleie og systematisk vurderinger </a:t>
                      </a:r>
                      <a:r>
                        <a:rPr lang="nb-NO" sz="1200" b="0" i="0" u="none" strike="noStrike" dirty="0" smtClean="0">
                          <a:solidFill>
                            <a:srgbClr val="70AD47"/>
                          </a:solidFill>
                          <a:effectLst/>
                          <a:latin typeface="Calibri" panose="020F0502020204030204" pitchFamily="34" charset="0"/>
                        </a:rPr>
                        <a:t>a</a:t>
                      </a:r>
                      <a:endParaRPr lang="nb-NO" sz="1200" b="0" i="0" u="none" strike="noStrike" dirty="0">
                        <a:solidFill>
                          <a:srgbClr val="70AD47"/>
                        </a:solidFill>
                        <a:effectLst/>
                        <a:latin typeface="Calibri" panose="020F0502020204030204" pitchFamily="34" charset="0"/>
                      </a:endParaRPr>
                    </a:p>
                  </a:txBody>
                  <a:tcPr marL="9525" marR="9525" marT="9525" marB="0"/>
                </a:tc>
                <a:tc>
                  <a:txBody>
                    <a:bodyPr/>
                    <a:lstStyle/>
                    <a:p>
                      <a:pPr algn="l" fontAlgn="t"/>
                      <a:r>
                        <a:rPr lang="nb-NO" sz="1200" b="0" i="0" u="none" strike="noStrike" dirty="0">
                          <a:solidFill>
                            <a:srgbClr val="000000"/>
                          </a:solidFill>
                          <a:effectLst/>
                          <a:latin typeface="Calibri" panose="020F0502020204030204" pitchFamily="34" charset="0"/>
                        </a:rPr>
                        <a:t> </a:t>
                      </a:r>
                    </a:p>
                  </a:txBody>
                  <a:tcPr marL="9525" marR="9525" marT="9525" marB="0"/>
                </a:tc>
                <a:tc>
                  <a:txBody>
                    <a:bodyPr/>
                    <a:lstStyle/>
                    <a:p>
                      <a:pPr algn="l" fontAlgn="t"/>
                      <a:r>
                        <a:rPr lang="nb-NO" sz="1200" b="0" i="0" u="none" strike="noStrike" dirty="0">
                          <a:solidFill>
                            <a:srgbClr val="5B9BD5"/>
                          </a:solidFill>
                          <a:effectLst/>
                          <a:latin typeface="Calibri" panose="020F0502020204030204" pitchFamily="34" charset="0"/>
                        </a:rPr>
                        <a:t>Grunnlagstenkning og </a:t>
                      </a:r>
                      <a:r>
                        <a:rPr lang="nb-NO" sz="1200" b="0" i="0" u="none" strike="noStrike" dirty="0" smtClean="0">
                          <a:solidFill>
                            <a:srgbClr val="5B9BD5"/>
                          </a:solidFill>
                          <a:effectLst/>
                          <a:latin typeface="Calibri" panose="020F0502020204030204" pitchFamily="34" charset="0"/>
                        </a:rPr>
                        <a:t>kunnskapsutvikling (15 ECTS)</a:t>
                      </a:r>
                      <a:endParaRPr lang="nb-NO" sz="1200" b="0" i="0" u="none" strike="noStrike" dirty="0">
                        <a:solidFill>
                          <a:srgbClr val="5B9BD5"/>
                        </a:solidFill>
                        <a:effectLst/>
                        <a:latin typeface="Calibri" panose="020F0502020204030204" pitchFamily="34" charset="0"/>
                      </a:endParaRPr>
                    </a:p>
                  </a:txBody>
                  <a:tcPr marL="9525" marR="9525" marT="9525" marB="0"/>
                </a:tc>
                <a:extLst>
                  <a:ext uri="{0D108BD9-81ED-4DB2-BD59-A6C34878D82A}">
                    <a16:rowId xmlns:a16="http://schemas.microsoft.com/office/drawing/2014/main" val="2925511150"/>
                  </a:ext>
                </a:extLst>
              </a:tr>
              <a:tr h="679612">
                <a:tc>
                  <a:txBody>
                    <a:bodyPr/>
                    <a:lstStyle/>
                    <a:p>
                      <a:pPr algn="l" fontAlgn="t"/>
                      <a:r>
                        <a:rPr lang="nb-NO" sz="1200" b="0" i="0" u="none" strike="noStrike">
                          <a:solidFill>
                            <a:srgbClr val="000000"/>
                          </a:solidFill>
                          <a:effectLst/>
                          <a:latin typeface="Calibri" panose="020F0502020204030204" pitchFamily="34" charset="0"/>
                        </a:rPr>
                        <a:t>1</a:t>
                      </a:r>
                    </a:p>
                  </a:txBody>
                  <a:tcPr marL="9525" marR="9525" marT="9525" marB="0"/>
                </a:tc>
                <a:tc>
                  <a:txBody>
                    <a:bodyPr/>
                    <a:lstStyle/>
                    <a:p>
                      <a:pPr algn="l" fontAlgn="t"/>
                      <a:r>
                        <a:rPr lang="nb-NO" sz="1200" b="0" i="0" u="none" strike="noStrike" dirty="0">
                          <a:solidFill>
                            <a:srgbClr val="000000"/>
                          </a:solidFill>
                          <a:effectLst/>
                          <a:latin typeface="Calibri" panose="020F0502020204030204" pitchFamily="34" charset="0"/>
                        </a:rPr>
                        <a:t>AKS 4102 Sykdomslære og </a:t>
                      </a:r>
                      <a:r>
                        <a:rPr lang="nb-NO" sz="1200" b="0" i="0" u="none" strike="noStrike" dirty="0" smtClean="0">
                          <a:solidFill>
                            <a:srgbClr val="000000"/>
                          </a:solidFill>
                          <a:effectLst/>
                          <a:latin typeface="Calibri" panose="020F0502020204030204" pitchFamily="34" charset="0"/>
                        </a:rPr>
                        <a:t>behandling (10 ECTS)</a:t>
                      </a:r>
                      <a:endParaRPr lang="nb-NO"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nb-NO" sz="1200" b="0" i="0" u="none" strike="noStrike">
                          <a:solidFill>
                            <a:srgbClr val="FF0000"/>
                          </a:solidFill>
                          <a:effectLst/>
                          <a:latin typeface="Calibri" panose="020F0502020204030204" pitchFamily="34" charset="0"/>
                        </a:rPr>
                        <a:t>MALNA 100  Patofysiologi ved akutt og kronisk sykdom</a:t>
                      </a:r>
                    </a:p>
                  </a:txBody>
                  <a:tcPr marL="9525" marR="9525" marT="9525" marB="0"/>
                </a:tc>
                <a:tc>
                  <a:txBody>
                    <a:bodyPr/>
                    <a:lstStyle/>
                    <a:p>
                      <a:pPr algn="l" fontAlgn="t"/>
                      <a:r>
                        <a:rPr lang="nb-NO" sz="1200" b="0" i="0" u="none" strike="noStrike">
                          <a:solidFill>
                            <a:srgbClr val="000000"/>
                          </a:solidFill>
                          <a:effectLst/>
                          <a:latin typeface="Calibri" panose="020F0502020204030204" pitchFamily="34" charset="0"/>
                        </a:rPr>
                        <a:t> </a:t>
                      </a:r>
                    </a:p>
                  </a:txBody>
                  <a:tcPr marL="9525" marR="9525" marT="9525" marB="0"/>
                </a:tc>
                <a:tc>
                  <a:txBody>
                    <a:bodyPr/>
                    <a:lstStyle/>
                    <a:p>
                      <a:pPr algn="l" fontAlgn="t"/>
                      <a:r>
                        <a:rPr lang="nb-NO" sz="1200" b="0" i="0" u="none" strike="noStrike" dirty="0">
                          <a:solidFill>
                            <a:srgbClr val="000000"/>
                          </a:solidFill>
                          <a:effectLst/>
                          <a:latin typeface="Calibri" panose="020F0502020204030204" pitchFamily="34" charset="0"/>
                        </a:rPr>
                        <a:t> </a:t>
                      </a:r>
                    </a:p>
                  </a:txBody>
                  <a:tcPr marL="9525" marR="9525" marT="9525" marB="0"/>
                </a:tc>
                <a:extLst>
                  <a:ext uri="{0D108BD9-81ED-4DB2-BD59-A6C34878D82A}">
                    <a16:rowId xmlns:a16="http://schemas.microsoft.com/office/drawing/2014/main" val="2677293301"/>
                  </a:ext>
                </a:extLst>
              </a:tr>
              <a:tr h="679612">
                <a:tc>
                  <a:txBody>
                    <a:bodyPr/>
                    <a:lstStyle/>
                    <a:p>
                      <a:pPr algn="l" fontAlgn="t"/>
                      <a:r>
                        <a:rPr lang="nb-NO" sz="1200" b="0" i="0" u="none" strike="noStrike">
                          <a:solidFill>
                            <a:srgbClr val="000000"/>
                          </a:solidFill>
                          <a:effectLst/>
                          <a:latin typeface="Calibri" panose="020F0502020204030204" pitchFamily="34" charset="0"/>
                        </a:rPr>
                        <a:t>2</a:t>
                      </a:r>
                    </a:p>
                  </a:txBody>
                  <a:tcPr marL="9525" marR="9525" marT="9525" marB="0"/>
                </a:tc>
                <a:tc>
                  <a:txBody>
                    <a:bodyPr/>
                    <a:lstStyle/>
                    <a:p>
                      <a:pPr algn="l" fontAlgn="t"/>
                      <a:r>
                        <a:rPr lang="nb-NO" sz="1200" b="0" i="0" u="none" strike="noStrike" dirty="0">
                          <a:solidFill>
                            <a:srgbClr val="000000"/>
                          </a:solidFill>
                          <a:effectLst/>
                          <a:latin typeface="Calibri" panose="020F0502020204030204" pitchFamily="34" charset="0"/>
                        </a:rPr>
                        <a:t>Systematisk </a:t>
                      </a:r>
                      <a:r>
                        <a:rPr lang="nb-NO" sz="1200" b="0" i="0" u="none" strike="noStrike" dirty="0" smtClean="0">
                          <a:solidFill>
                            <a:srgbClr val="000000"/>
                          </a:solidFill>
                          <a:effectLst/>
                          <a:latin typeface="Calibri" panose="020F0502020204030204" pitchFamily="34" charset="0"/>
                        </a:rPr>
                        <a:t>helsevurdering (10 ECTS)</a:t>
                      </a:r>
                      <a:endParaRPr lang="nb-NO"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nb-NO" sz="1200" b="0" i="0" u="none" strike="noStrike">
                          <a:solidFill>
                            <a:srgbClr val="70AD47"/>
                          </a:solidFill>
                          <a:effectLst/>
                          <a:latin typeface="Calibri" panose="020F0502020204030204" pitchFamily="34" charset="0"/>
                        </a:rPr>
                        <a:t>MALSY 200 Systematisk vurdering og behandling av systematiske helseproblem</a:t>
                      </a:r>
                    </a:p>
                  </a:txBody>
                  <a:tcPr marL="9525" marR="9525" marT="9525" marB="0"/>
                </a:tc>
                <a:tc>
                  <a:txBody>
                    <a:bodyPr/>
                    <a:lstStyle/>
                    <a:p>
                      <a:pPr algn="l" fontAlgn="t"/>
                      <a:r>
                        <a:rPr lang="nb-NO" sz="1200" b="0" i="0" u="none" strike="noStrike">
                          <a:solidFill>
                            <a:srgbClr val="000000"/>
                          </a:solidFill>
                          <a:effectLst/>
                          <a:latin typeface="Calibri" panose="020F0502020204030204" pitchFamily="34" charset="0"/>
                        </a:rPr>
                        <a:t> </a:t>
                      </a:r>
                    </a:p>
                  </a:txBody>
                  <a:tcPr marL="9525" marR="9525" marT="9525" marB="0"/>
                </a:tc>
                <a:tc>
                  <a:txBody>
                    <a:bodyPr/>
                    <a:lstStyle/>
                    <a:p>
                      <a:pPr algn="l" fontAlgn="t"/>
                      <a:r>
                        <a:rPr lang="nb-NO" sz="1200" b="0" i="0" u="none" strike="noStrike" dirty="0">
                          <a:solidFill>
                            <a:srgbClr val="5B9BD5"/>
                          </a:solidFill>
                          <a:effectLst/>
                          <a:latin typeface="Calibri" panose="020F0502020204030204" pitchFamily="34" charset="0"/>
                        </a:rPr>
                        <a:t>Helsefag 4402 Fysisk </a:t>
                      </a:r>
                      <a:r>
                        <a:rPr lang="nb-NO" sz="1200" b="0" i="0" u="none" strike="noStrike" dirty="0" smtClean="0">
                          <a:solidFill>
                            <a:srgbClr val="5B9BD5"/>
                          </a:solidFill>
                          <a:effectLst/>
                          <a:latin typeface="Calibri" panose="020F0502020204030204" pitchFamily="34" charset="0"/>
                        </a:rPr>
                        <a:t>funksjonsvurdering</a:t>
                      </a:r>
                      <a:endParaRPr lang="nb-NO" sz="1200" b="0" i="0" u="none" strike="noStrike" dirty="0">
                        <a:solidFill>
                          <a:srgbClr val="5B9BD5"/>
                        </a:solidFill>
                        <a:effectLst/>
                        <a:latin typeface="Calibri" panose="020F0502020204030204" pitchFamily="34" charset="0"/>
                      </a:endParaRPr>
                    </a:p>
                  </a:txBody>
                  <a:tcPr marL="9525" marR="9525" marT="9525" marB="0"/>
                </a:tc>
                <a:extLst>
                  <a:ext uri="{0D108BD9-81ED-4DB2-BD59-A6C34878D82A}">
                    <a16:rowId xmlns:a16="http://schemas.microsoft.com/office/drawing/2014/main" val="639221968"/>
                  </a:ext>
                </a:extLst>
              </a:tr>
              <a:tr h="491813">
                <a:tc>
                  <a:txBody>
                    <a:bodyPr/>
                    <a:lstStyle/>
                    <a:p>
                      <a:pPr algn="l" fontAlgn="t"/>
                      <a:r>
                        <a:rPr lang="nb-NO" sz="1200" b="0" i="0" u="none" strike="noStrike">
                          <a:solidFill>
                            <a:srgbClr val="000000"/>
                          </a:solidFill>
                          <a:effectLst/>
                          <a:latin typeface="Calibri" panose="020F0502020204030204" pitchFamily="34" charset="0"/>
                        </a:rPr>
                        <a:t>2</a:t>
                      </a:r>
                    </a:p>
                  </a:txBody>
                  <a:tcPr marL="9525" marR="9525" marT="9525" marB="0"/>
                </a:tc>
                <a:tc>
                  <a:txBody>
                    <a:bodyPr/>
                    <a:lstStyle/>
                    <a:p>
                      <a:pPr algn="l" fontAlgn="t"/>
                      <a:r>
                        <a:rPr lang="nb-NO" sz="1200" b="0" i="0" u="none" strike="noStrike" dirty="0" smtClean="0">
                          <a:solidFill>
                            <a:srgbClr val="000000"/>
                          </a:solidFill>
                          <a:effectLst/>
                          <a:latin typeface="Calibri" panose="020F0502020204030204" pitchFamily="34" charset="0"/>
                        </a:rPr>
                        <a:t>Farmakologi (10 ECTS)</a:t>
                      </a:r>
                      <a:endParaRPr lang="nb-NO"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nb-NO" sz="1200" b="0" i="0" u="none" strike="noStrike" dirty="0">
                          <a:solidFill>
                            <a:srgbClr val="000000"/>
                          </a:solidFill>
                          <a:effectLst/>
                          <a:latin typeface="Calibri" panose="020F0502020204030204" pitchFamily="34" charset="0"/>
                        </a:rPr>
                        <a:t>MALNA 200 Patofysiologi, medisinsk behandling </a:t>
                      </a:r>
                      <a:r>
                        <a:rPr lang="nb-NO" sz="1200" b="0" i="0" u="none" strike="noStrike" dirty="0" smtClean="0">
                          <a:solidFill>
                            <a:srgbClr val="000000"/>
                          </a:solidFill>
                          <a:effectLst/>
                          <a:latin typeface="Calibri" panose="020F0502020204030204" pitchFamily="34" charset="0"/>
                        </a:rPr>
                        <a:t>og</a:t>
                      </a:r>
                      <a:r>
                        <a:rPr lang="nb-NO" sz="1200" b="0" i="0" u="none" strike="noStrike" baseline="0" dirty="0" smtClean="0">
                          <a:solidFill>
                            <a:srgbClr val="000000"/>
                          </a:solidFill>
                          <a:effectLst/>
                          <a:latin typeface="Calibri" panose="020F0502020204030204" pitchFamily="34" charset="0"/>
                        </a:rPr>
                        <a:t> …</a:t>
                      </a:r>
                      <a:endParaRPr lang="nb-NO" sz="1200" b="0" i="0" u="none" strike="noStrike" dirty="0">
                        <a:solidFill>
                          <a:srgbClr val="000000"/>
                        </a:solidFill>
                        <a:effectLst/>
                        <a:latin typeface="Calibri" panose="020F0502020204030204" pitchFamily="34" charset="0"/>
                      </a:endParaRPr>
                    </a:p>
                  </a:txBody>
                  <a:tcPr marL="9525" marR="9525" marT="9525" marB="0"/>
                </a:tc>
                <a:tc>
                  <a:txBody>
                    <a:bodyPr/>
                    <a:lstStyle/>
                    <a:p>
                      <a:pPr algn="l" fontAlgn="t"/>
                      <a:r>
                        <a:rPr lang="nb-NO" sz="1200" b="0" i="0" u="none" strike="noStrike">
                          <a:solidFill>
                            <a:srgbClr val="000000"/>
                          </a:solidFill>
                          <a:effectLst/>
                          <a:latin typeface="Calibri" panose="020F0502020204030204" pitchFamily="34" charset="0"/>
                        </a:rPr>
                        <a:t> </a:t>
                      </a:r>
                    </a:p>
                  </a:txBody>
                  <a:tcPr marL="9525" marR="9525" marT="9525" marB="0"/>
                </a:tc>
                <a:tc>
                  <a:txBody>
                    <a:bodyPr/>
                    <a:lstStyle/>
                    <a:p>
                      <a:pPr algn="l" fontAlgn="t"/>
                      <a:r>
                        <a:rPr lang="nb-NO" sz="1200" b="0" i="0" u="none" strike="noStrike" dirty="0">
                          <a:solidFill>
                            <a:srgbClr val="000000"/>
                          </a:solidFill>
                          <a:effectLst/>
                          <a:latin typeface="Calibri" panose="020F0502020204030204" pitchFamily="34" charset="0"/>
                        </a:rPr>
                        <a:t> </a:t>
                      </a:r>
                    </a:p>
                  </a:txBody>
                  <a:tcPr marL="9525" marR="9525" marT="9525" marB="0"/>
                </a:tc>
                <a:extLst>
                  <a:ext uri="{0D108BD9-81ED-4DB2-BD59-A6C34878D82A}">
                    <a16:rowId xmlns:a16="http://schemas.microsoft.com/office/drawing/2014/main" val="2321099242"/>
                  </a:ext>
                </a:extLst>
              </a:tr>
            </a:tbl>
          </a:graphicData>
        </a:graphic>
      </p:graphicFrame>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25523170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Oppsummering av analysene</a:t>
            </a:r>
            <a:endParaRPr lang="nb-NO" dirty="0"/>
          </a:p>
        </p:txBody>
      </p:sp>
      <p:graphicFrame>
        <p:nvGraphicFramePr>
          <p:cNvPr id="6" name="Content Placeholder 5"/>
          <p:cNvGraphicFramePr>
            <a:graphicFrameLocks noGrp="1"/>
          </p:cNvGraphicFramePr>
          <p:nvPr>
            <p:ph idx="1"/>
            <p:extLst/>
          </p:nvPr>
        </p:nvGraphicFramePr>
        <p:xfrm>
          <a:off x="762000" y="1645740"/>
          <a:ext cx="7924800" cy="2982838"/>
        </p:xfrm>
        <a:graphic>
          <a:graphicData uri="http://schemas.openxmlformats.org/drawingml/2006/table">
            <a:tbl>
              <a:tblPr firstRow="1" bandRow="1">
                <a:tableStyleId>{5C22544A-7EE6-4342-B048-85BDC9FD1C3A}</a:tableStyleId>
              </a:tblPr>
              <a:tblGrid>
                <a:gridCol w="1584960">
                  <a:extLst>
                    <a:ext uri="{9D8B030D-6E8A-4147-A177-3AD203B41FA5}">
                      <a16:colId xmlns:a16="http://schemas.microsoft.com/office/drawing/2014/main" val="1286145"/>
                    </a:ext>
                  </a:extLst>
                </a:gridCol>
                <a:gridCol w="1584960">
                  <a:extLst>
                    <a:ext uri="{9D8B030D-6E8A-4147-A177-3AD203B41FA5}">
                      <a16:colId xmlns:a16="http://schemas.microsoft.com/office/drawing/2014/main" val="1386800683"/>
                    </a:ext>
                  </a:extLst>
                </a:gridCol>
                <a:gridCol w="1584960">
                  <a:extLst>
                    <a:ext uri="{9D8B030D-6E8A-4147-A177-3AD203B41FA5}">
                      <a16:colId xmlns:a16="http://schemas.microsoft.com/office/drawing/2014/main" val="2967999675"/>
                    </a:ext>
                  </a:extLst>
                </a:gridCol>
                <a:gridCol w="1584960">
                  <a:extLst>
                    <a:ext uri="{9D8B030D-6E8A-4147-A177-3AD203B41FA5}">
                      <a16:colId xmlns:a16="http://schemas.microsoft.com/office/drawing/2014/main" val="2472571806"/>
                    </a:ext>
                  </a:extLst>
                </a:gridCol>
                <a:gridCol w="1584960">
                  <a:extLst>
                    <a:ext uri="{9D8B030D-6E8A-4147-A177-3AD203B41FA5}">
                      <a16:colId xmlns:a16="http://schemas.microsoft.com/office/drawing/2014/main" val="424879846"/>
                    </a:ext>
                  </a:extLst>
                </a:gridCol>
              </a:tblGrid>
              <a:tr h="594999">
                <a:tc>
                  <a:txBody>
                    <a:bodyPr/>
                    <a:lstStyle/>
                    <a:p>
                      <a:endParaRPr lang="nb-NO" dirty="0"/>
                    </a:p>
                  </a:txBody>
                  <a:tcPr/>
                </a:tc>
                <a:tc>
                  <a:txBody>
                    <a:bodyPr/>
                    <a:lstStyle/>
                    <a:p>
                      <a:r>
                        <a:rPr lang="nb-NO" dirty="0" err="1" smtClean="0"/>
                        <a:t>Sykvit</a:t>
                      </a:r>
                      <a:r>
                        <a:rPr lang="nb-NO" dirty="0" smtClean="0"/>
                        <a:t> alene</a:t>
                      </a:r>
                      <a:endParaRPr lang="nb-NO" dirty="0"/>
                    </a:p>
                  </a:txBody>
                  <a:tcPr/>
                </a:tc>
                <a:tc>
                  <a:txBody>
                    <a:bodyPr/>
                    <a:lstStyle/>
                    <a:p>
                      <a:r>
                        <a:rPr lang="nb-NO" dirty="0" err="1" smtClean="0"/>
                        <a:t>Sykvit</a:t>
                      </a:r>
                      <a:r>
                        <a:rPr lang="nb-NO" dirty="0" smtClean="0"/>
                        <a:t> med</a:t>
                      </a:r>
                    </a:p>
                    <a:p>
                      <a:r>
                        <a:rPr lang="nb-NO" dirty="0" smtClean="0"/>
                        <a:t>LDH</a:t>
                      </a:r>
                      <a:endParaRPr lang="nb-NO" dirty="0"/>
                    </a:p>
                  </a:txBody>
                  <a:tcPr/>
                </a:tc>
                <a:tc>
                  <a:txBody>
                    <a:bodyPr/>
                    <a:lstStyle/>
                    <a:p>
                      <a:r>
                        <a:rPr lang="nb-NO" dirty="0" err="1" smtClean="0"/>
                        <a:t>Sykvit</a:t>
                      </a:r>
                      <a:r>
                        <a:rPr lang="nb-NO" dirty="0" smtClean="0"/>
                        <a:t> med THV og ICH</a:t>
                      </a:r>
                      <a:endParaRPr lang="nb-NO" dirty="0"/>
                    </a:p>
                  </a:txBody>
                  <a:tcPr/>
                </a:tc>
                <a:tc>
                  <a:txBody>
                    <a:bodyPr/>
                    <a:lstStyle/>
                    <a:p>
                      <a:r>
                        <a:rPr lang="nb-NO" dirty="0" err="1" smtClean="0"/>
                        <a:t>Sykvit</a:t>
                      </a:r>
                      <a:r>
                        <a:rPr lang="nb-NO" dirty="0" smtClean="0"/>
                        <a:t> med alle</a:t>
                      </a:r>
                      <a:endParaRPr lang="nb-NO" dirty="0"/>
                    </a:p>
                  </a:txBody>
                  <a:tcPr/>
                </a:tc>
                <a:extLst>
                  <a:ext uri="{0D108BD9-81ED-4DB2-BD59-A6C34878D82A}">
                    <a16:rowId xmlns:a16="http://schemas.microsoft.com/office/drawing/2014/main" val="3103659263"/>
                  </a:ext>
                </a:extLst>
              </a:tr>
              <a:tr h="680341">
                <a:tc>
                  <a:txBody>
                    <a:bodyPr/>
                    <a:lstStyle/>
                    <a:p>
                      <a:r>
                        <a:rPr lang="nb-NO" dirty="0" smtClean="0"/>
                        <a:t>ECTS samlet</a:t>
                      </a:r>
                      <a:endParaRPr lang="nb-NO" dirty="0"/>
                    </a:p>
                  </a:txBody>
                  <a:tcPr/>
                </a:tc>
                <a:tc>
                  <a:txBody>
                    <a:bodyPr/>
                    <a:lstStyle/>
                    <a:p>
                      <a:r>
                        <a:rPr lang="nb-NO" dirty="0" smtClean="0"/>
                        <a:t>120</a:t>
                      </a:r>
                      <a:endParaRPr lang="nb-NO" dirty="0"/>
                    </a:p>
                  </a:txBody>
                  <a:tcPr/>
                </a:tc>
                <a:tc>
                  <a:txBody>
                    <a:bodyPr/>
                    <a:lstStyle/>
                    <a:p>
                      <a:r>
                        <a:rPr lang="nb-NO" dirty="0" smtClean="0"/>
                        <a:t>120</a:t>
                      </a:r>
                      <a:endParaRPr lang="nb-NO" dirty="0"/>
                    </a:p>
                  </a:txBody>
                  <a:tcPr/>
                </a:tc>
                <a:tc>
                  <a:txBody>
                    <a:bodyPr/>
                    <a:lstStyle/>
                    <a:p>
                      <a:r>
                        <a:rPr lang="nb-NO" dirty="0" smtClean="0"/>
                        <a:t>120</a:t>
                      </a:r>
                      <a:endParaRPr lang="nb-NO" dirty="0"/>
                    </a:p>
                  </a:txBody>
                  <a:tcPr/>
                </a:tc>
                <a:tc>
                  <a:txBody>
                    <a:bodyPr/>
                    <a:lstStyle/>
                    <a:p>
                      <a:r>
                        <a:rPr lang="nb-NO" dirty="0" smtClean="0"/>
                        <a:t>120</a:t>
                      </a:r>
                      <a:endParaRPr lang="nb-NO" dirty="0"/>
                    </a:p>
                  </a:txBody>
                  <a:tcPr/>
                </a:tc>
                <a:extLst>
                  <a:ext uri="{0D108BD9-81ED-4DB2-BD59-A6C34878D82A}">
                    <a16:rowId xmlns:a16="http://schemas.microsoft.com/office/drawing/2014/main" val="3982691969"/>
                  </a:ext>
                </a:extLst>
              </a:tr>
              <a:tr h="613614">
                <a:tc>
                  <a:txBody>
                    <a:bodyPr/>
                    <a:lstStyle/>
                    <a:p>
                      <a:r>
                        <a:rPr lang="nb-NO" dirty="0" smtClean="0"/>
                        <a:t>ECTS tilbudt</a:t>
                      </a:r>
                      <a:r>
                        <a:rPr lang="nb-NO" baseline="0" dirty="0" smtClean="0"/>
                        <a:t> fra </a:t>
                      </a:r>
                      <a:r>
                        <a:rPr lang="nb-NO" baseline="0" dirty="0" err="1" smtClean="0"/>
                        <a:t>Avd</a:t>
                      </a:r>
                      <a:r>
                        <a:rPr lang="nb-NO" baseline="0" dirty="0" smtClean="0"/>
                        <a:t> for </a:t>
                      </a:r>
                      <a:r>
                        <a:rPr lang="nb-NO" baseline="0" dirty="0" err="1" smtClean="0"/>
                        <a:t>syk.vit</a:t>
                      </a:r>
                      <a:r>
                        <a:rPr lang="nb-NO" baseline="0" dirty="0" smtClean="0"/>
                        <a:t>.</a:t>
                      </a:r>
                      <a:endParaRPr lang="nb-NO" dirty="0"/>
                    </a:p>
                  </a:txBody>
                  <a:tcPr/>
                </a:tc>
                <a:tc>
                  <a:txBody>
                    <a:bodyPr/>
                    <a:lstStyle/>
                    <a:p>
                      <a:r>
                        <a:rPr lang="nb-NO" dirty="0" smtClean="0"/>
                        <a:t>120</a:t>
                      </a:r>
                      <a:endParaRPr lang="nb-NO" dirty="0"/>
                    </a:p>
                  </a:txBody>
                  <a:tcPr/>
                </a:tc>
                <a:tc>
                  <a:txBody>
                    <a:bodyPr/>
                    <a:lstStyle/>
                    <a:p>
                      <a:r>
                        <a:rPr lang="nb-NO" dirty="0" smtClean="0"/>
                        <a:t>60-80</a:t>
                      </a:r>
                      <a:endParaRPr lang="nb-NO" dirty="0"/>
                    </a:p>
                  </a:txBody>
                  <a:tcPr/>
                </a:tc>
                <a:tc>
                  <a:txBody>
                    <a:bodyPr/>
                    <a:lstStyle/>
                    <a:p>
                      <a:r>
                        <a:rPr lang="nb-NO" dirty="0" smtClean="0"/>
                        <a:t>100</a:t>
                      </a:r>
                      <a:endParaRPr lang="nb-NO" dirty="0"/>
                    </a:p>
                  </a:txBody>
                  <a:tcPr/>
                </a:tc>
                <a:tc>
                  <a:txBody>
                    <a:bodyPr/>
                    <a:lstStyle/>
                    <a:p>
                      <a:r>
                        <a:rPr lang="nb-NO" dirty="0" smtClean="0"/>
                        <a:t>50-60</a:t>
                      </a:r>
                      <a:endParaRPr lang="nb-NO" dirty="0"/>
                    </a:p>
                  </a:txBody>
                  <a:tcPr/>
                </a:tc>
                <a:extLst>
                  <a:ext uri="{0D108BD9-81ED-4DB2-BD59-A6C34878D82A}">
                    <a16:rowId xmlns:a16="http://schemas.microsoft.com/office/drawing/2014/main" val="3241420436"/>
                  </a:ext>
                </a:extLst>
              </a:tr>
              <a:tr h="546942">
                <a:tc>
                  <a:txBody>
                    <a:bodyPr/>
                    <a:lstStyle/>
                    <a:p>
                      <a:r>
                        <a:rPr lang="nb-NO" dirty="0" smtClean="0"/>
                        <a:t>Undervisnings-behov (timer)</a:t>
                      </a:r>
                      <a:endParaRPr lang="nb-NO" dirty="0"/>
                    </a:p>
                  </a:txBody>
                  <a:tcPr/>
                </a:tc>
                <a:tc>
                  <a:txBody>
                    <a:bodyPr/>
                    <a:lstStyle/>
                    <a:p>
                      <a:r>
                        <a:rPr lang="nb-NO" dirty="0" smtClean="0"/>
                        <a:t>5000</a:t>
                      </a:r>
                      <a:endParaRPr lang="nb-NO" dirty="0"/>
                    </a:p>
                  </a:txBody>
                  <a:tcPr/>
                </a:tc>
                <a:tc>
                  <a:txBody>
                    <a:bodyPr/>
                    <a:lstStyle/>
                    <a:p>
                      <a:r>
                        <a:rPr lang="nb-NO" dirty="0" smtClean="0"/>
                        <a:t>3600</a:t>
                      </a:r>
                      <a:endParaRPr lang="nb-NO" dirty="0"/>
                    </a:p>
                  </a:txBody>
                  <a:tcPr/>
                </a:tc>
                <a:tc>
                  <a:txBody>
                    <a:bodyPr/>
                    <a:lstStyle/>
                    <a:p>
                      <a:r>
                        <a:rPr lang="nb-NO" dirty="0" smtClean="0"/>
                        <a:t>4800</a:t>
                      </a:r>
                      <a:endParaRPr lang="nb-NO" dirty="0"/>
                    </a:p>
                  </a:txBody>
                  <a:tcPr/>
                </a:tc>
                <a:tc>
                  <a:txBody>
                    <a:bodyPr/>
                    <a:lstStyle/>
                    <a:p>
                      <a:r>
                        <a:rPr lang="nb-NO" dirty="0" smtClean="0"/>
                        <a:t>3200</a:t>
                      </a:r>
                      <a:endParaRPr lang="nb-NO" dirty="0"/>
                    </a:p>
                  </a:txBody>
                  <a:tcPr/>
                </a:tc>
                <a:extLst>
                  <a:ext uri="{0D108BD9-81ED-4DB2-BD59-A6C34878D82A}">
                    <a16:rowId xmlns:a16="http://schemas.microsoft.com/office/drawing/2014/main" val="1947425358"/>
                  </a:ext>
                </a:extLst>
              </a:tr>
              <a:tr h="546942">
                <a:tc>
                  <a:txBody>
                    <a:bodyPr/>
                    <a:lstStyle/>
                    <a:p>
                      <a:r>
                        <a:rPr lang="nb-NO" dirty="0" smtClean="0"/>
                        <a:t>Undervisnings-årsverk</a:t>
                      </a:r>
                      <a:endParaRPr lang="nb-NO" dirty="0"/>
                    </a:p>
                  </a:txBody>
                  <a:tcPr/>
                </a:tc>
                <a:tc>
                  <a:txBody>
                    <a:bodyPr/>
                    <a:lstStyle/>
                    <a:p>
                      <a:r>
                        <a:rPr lang="nb-NO" dirty="0" smtClean="0"/>
                        <a:t>6,5</a:t>
                      </a:r>
                      <a:endParaRPr lang="nb-NO" dirty="0"/>
                    </a:p>
                  </a:txBody>
                  <a:tcPr/>
                </a:tc>
                <a:tc>
                  <a:txBody>
                    <a:bodyPr/>
                    <a:lstStyle/>
                    <a:p>
                      <a:r>
                        <a:rPr lang="nb-NO" dirty="0" smtClean="0"/>
                        <a:t>4,8</a:t>
                      </a:r>
                      <a:endParaRPr lang="nb-NO" dirty="0"/>
                    </a:p>
                  </a:txBody>
                  <a:tcPr/>
                </a:tc>
                <a:tc>
                  <a:txBody>
                    <a:bodyPr/>
                    <a:lstStyle/>
                    <a:p>
                      <a:r>
                        <a:rPr lang="nb-NO" dirty="0" smtClean="0"/>
                        <a:t>6,3</a:t>
                      </a:r>
                      <a:endParaRPr lang="nb-NO" dirty="0"/>
                    </a:p>
                  </a:txBody>
                  <a:tcPr/>
                </a:tc>
                <a:tc>
                  <a:txBody>
                    <a:bodyPr/>
                    <a:lstStyle/>
                    <a:p>
                      <a:r>
                        <a:rPr lang="nb-NO" dirty="0" smtClean="0"/>
                        <a:t>4,2</a:t>
                      </a:r>
                      <a:endParaRPr lang="nb-NO" dirty="0"/>
                    </a:p>
                  </a:txBody>
                  <a:tcPr/>
                </a:tc>
                <a:extLst>
                  <a:ext uri="{0D108BD9-81ED-4DB2-BD59-A6C34878D82A}">
                    <a16:rowId xmlns:a16="http://schemas.microsoft.com/office/drawing/2014/main" val="3119919603"/>
                  </a:ext>
                </a:extLst>
              </a:tr>
            </a:tbl>
          </a:graphicData>
        </a:graphic>
      </p:graphicFrame>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2983275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Content Placeholder 2"/>
          <p:cNvSpPr>
            <a:spLocks noGrp="1"/>
          </p:cNvSpPr>
          <p:nvPr>
            <p:ph idx="1"/>
          </p:nvPr>
        </p:nvSpPr>
        <p:spPr/>
        <p:txBody>
          <a:bodyPr/>
          <a:lstStyle/>
          <a:p>
            <a:r>
              <a:rPr lang="nb-NO" dirty="0" smtClean="0"/>
              <a:t>Mulige strategier:</a:t>
            </a:r>
          </a:p>
          <a:p>
            <a:pPr lvl="1"/>
            <a:r>
              <a:rPr lang="nb-NO" dirty="0" smtClean="0"/>
              <a:t>Ikke opprette AKS: Vi vil da tape inntekter med mindre vi klarer å ekspandere andre programmer. Samtidig har vi 3-4 årsverk på utgiftssiden. Noen av disse kan bli bundet opp i EU-prosjekter.</a:t>
            </a:r>
          </a:p>
          <a:p>
            <a:pPr lvl="1"/>
            <a:r>
              <a:rPr lang="nb-NO" dirty="0" smtClean="0"/>
              <a:t>Opprette AKS i samarbeide med Lovisenberg:</a:t>
            </a:r>
          </a:p>
          <a:p>
            <a:pPr lvl="2"/>
            <a:r>
              <a:rPr lang="nb-NO" dirty="0" smtClean="0"/>
              <a:t>‘Prøveordning’: Evaluere etter 3 år </a:t>
            </a:r>
          </a:p>
          <a:p>
            <a:pPr lvl="2"/>
            <a:r>
              <a:rPr lang="nb-NO" dirty="0" smtClean="0"/>
              <a:t>Ved videreføring trappes antall studenter opp</a:t>
            </a:r>
          </a:p>
          <a:p>
            <a:pPr lvl="2"/>
            <a:r>
              <a:rPr lang="nb-NO" dirty="0" smtClean="0"/>
              <a:t>Ved avvikling vil utgiftssiden da være vesentlig mindre.</a:t>
            </a:r>
          </a:p>
          <a:p>
            <a:pPr lvl="1"/>
            <a:endParaRPr lang="nb-NO" dirty="0" smtClean="0"/>
          </a:p>
          <a:p>
            <a:pPr lvl="2"/>
            <a:endParaRPr lang="nb-NO" dirty="0"/>
          </a:p>
        </p:txBody>
      </p:sp>
      <p:sp>
        <p:nvSpPr>
          <p:cNvPr id="4" name="Date Placeholder 3"/>
          <p:cNvSpPr>
            <a:spLocks noGrp="1"/>
          </p:cNvSpPr>
          <p:nvPr>
            <p:ph type="dt" sz="half" idx="10"/>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fld id="{FB685D23-DD65-4C79-85E3-BFD5321579C7}" type="datetime1">
              <a:rPr kumimoji="0" lang="nb-NO"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l" defTabSz="914400" rtl="0" eaLnBrk="0" fontAlgn="base" latinLnBrk="0" hangingPunct="0">
                <a:lnSpc>
                  <a:spcPct val="100000"/>
                </a:lnSpc>
                <a:spcBef>
                  <a:spcPct val="0"/>
                </a:spcBef>
                <a:spcAft>
                  <a:spcPct val="0"/>
                </a:spcAft>
                <a:buClrTx/>
                <a:buSzTx/>
                <a:buFontTx/>
                <a:buNone/>
                <a:tabLst/>
                <a:defRPr/>
              </a:pPr>
              <a:t>24.03.2020</a:t>
            </a:fld>
            <a:endParaRPr kumimoji="0" lang="nb-NO"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
        <p:nvSpPr>
          <p:cNvPr id="5" name="Slide Number Placeholder 4"/>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98641C6-D45E-4B3A-A08E-AC8766AC1DAC}" type="slidenum">
              <a:rPr kumimoji="0" lang="en-US" altLang="nb-NO" sz="700" b="0" i="0" u="none" strike="noStrike" kern="1200" cap="none" spc="0" normalizeH="0" baseline="0" noProof="0" smtClean="0">
                <a:ln>
                  <a:noFill/>
                </a:ln>
                <a:solidFill>
                  <a:srgbClr val="808080"/>
                </a:solidFill>
                <a:effectLst/>
                <a:uLnTx/>
                <a:uFillTx/>
                <a:latin typeface="Arial" charset="0"/>
                <a:ea typeface="ヒラギノ角ゴ Pro W3" charset="-128"/>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nb-NO" sz="700" b="0" i="0" u="none" strike="noStrike" kern="1200" cap="none" spc="0" normalizeH="0" baseline="0" noProof="0">
              <a:ln>
                <a:noFill/>
              </a:ln>
              <a:solidFill>
                <a:srgbClr val="808080"/>
              </a:solidFill>
              <a:effectLst/>
              <a:uLnTx/>
              <a:uFillTx/>
              <a:latin typeface="Arial" charset="0"/>
              <a:ea typeface="ヒラギノ角ゴ Pro W3" charset="-128"/>
            </a:endParaRPr>
          </a:p>
        </p:txBody>
      </p:sp>
    </p:spTree>
    <p:extLst>
      <p:ext uri="{BB962C8B-B14F-4D97-AF65-F5344CB8AC3E}">
        <p14:creationId xmlns:p14="http://schemas.microsoft.com/office/powerpoint/2010/main" val="2674984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marL="0" indent="0" algn="ctr">
              <a:buNone/>
            </a:pPr>
            <a:r>
              <a:rPr lang="en-US" sz="3600" dirty="0" err="1" smtClean="0"/>
              <a:t>Dekanatets</a:t>
            </a:r>
            <a:r>
              <a:rPr lang="en-US" sz="3600" dirty="0" smtClean="0"/>
              <a:t> </a:t>
            </a:r>
            <a:r>
              <a:rPr lang="en-US" sz="3600" dirty="0" err="1" smtClean="0"/>
              <a:t>respons</a:t>
            </a:r>
            <a:endParaRPr lang="en-US" sz="3600"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13</a:t>
            </a:fld>
            <a:endParaRPr lang="en-US" altLang="nb-NO"/>
          </a:p>
        </p:txBody>
      </p:sp>
    </p:spTree>
    <p:extLst>
      <p:ext uri="{BB962C8B-B14F-4D97-AF65-F5344CB8AC3E}">
        <p14:creationId xmlns:p14="http://schemas.microsoft.com/office/powerpoint/2010/main" val="143237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Referatet</a:t>
            </a:r>
            <a:r>
              <a:rPr lang="en-US" dirty="0" smtClean="0"/>
              <a:t> </a:t>
            </a:r>
            <a:r>
              <a:rPr lang="en-US" dirty="0" err="1" smtClean="0"/>
              <a:t>fra</a:t>
            </a:r>
            <a:r>
              <a:rPr lang="en-US" dirty="0" smtClean="0"/>
              <a:t> </a:t>
            </a:r>
            <a:r>
              <a:rPr lang="en-US" dirty="0" err="1" smtClean="0"/>
              <a:t>møtet</a:t>
            </a:r>
            <a:endParaRPr lang="en-US" dirty="0"/>
          </a:p>
        </p:txBody>
      </p:sp>
      <p:sp>
        <p:nvSpPr>
          <p:cNvPr id="3" name="Content Placeholder 2"/>
          <p:cNvSpPr>
            <a:spLocks noGrp="1"/>
          </p:cNvSpPr>
          <p:nvPr>
            <p:ph idx="1"/>
          </p:nvPr>
        </p:nvSpPr>
        <p:spPr/>
        <p:txBody>
          <a:bodyPr/>
          <a:lstStyle/>
          <a:p>
            <a:pPr marL="0" indent="0">
              <a:buNone/>
            </a:pPr>
            <a:r>
              <a:rPr lang="nb-NO" dirty="0" smtClean="0"/>
              <a:t>«Analyser </a:t>
            </a:r>
            <a:r>
              <a:rPr lang="nb-NO" dirty="0"/>
              <a:t>gjort av Helsam viser at eneste mulighet for at oppretting av AKS kan bli økonomisk bærekraftig, er samarbeid med både THF og Lovisenberg sykehus, noe som vil være en betingelse for </a:t>
            </a:r>
            <a:r>
              <a:rPr lang="nb-NO" dirty="0" err="1"/>
              <a:t>evt</a:t>
            </a:r>
            <a:r>
              <a:rPr lang="nb-NO" dirty="0"/>
              <a:t> å gå videre. Det må da opprettes en dobbelgrad (UiO/Lovisenberg</a:t>
            </a:r>
            <a:r>
              <a:rPr lang="nb-NO" dirty="0" smtClean="0"/>
              <a:t>)»</a:t>
            </a:r>
            <a:endParaRPr lang="en-US"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14</a:t>
            </a:fld>
            <a:endParaRPr lang="en-US" altLang="nb-NO"/>
          </a:p>
        </p:txBody>
      </p:sp>
    </p:spTree>
    <p:extLst>
      <p:ext uri="{BB962C8B-B14F-4D97-AF65-F5344CB8AC3E}">
        <p14:creationId xmlns:p14="http://schemas.microsoft.com/office/powerpoint/2010/main" val="671536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Skal</a:t>
            </a:r>
            <a:r>
              <a:rPr lang="en-US" dirty="0" smtClean="0"/>
              <a:t> </a:t>
            </a:r>
            <a:r>
              <a:rPr lang="en-US" dirty="0" err="1" smtClean="0"/>
              <a:t>foreligge</a:t>
            </a:r>
            <a:r>
              <a:rPr lang="en-US" dirty="0" smtClean="0"/>
              <a:t> </a:t>
            </a:r>
            <a:r>
              <a:rPr lang="en-US" dirty="0" err="1" smtClean="0"/>
              <a:t>innen</a:t>
            </a:r>
            <a:r>
              <a:rPr lang="en-US" dirty="0" smtClean="0"/>
              <a:t> 21.2</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a:t>Fakultetet</a:t>
            </a:r>
            <a:r>
              <a:rPr lang="en-US" dirty="0"/>
              <a:t> </a:t>
            </a:r>
            <a:r>
              <a:rPr lang="en-US" dirty="0" err="1"/>
              <a:t>trenger</a:t>
            </a:r>
            <a:r>
              <a:rPr lang="en-US" dirty="0"/>
              <a:t> et </a:t>
            </a:r>
            <a:r>
              <a:rPr lang="en-US" dirty="0" err="1"/>
              <a:t>notat</a:t>
            </a:r>
            <a:r>
              <a:rPr lang="en-US" dirty="0"/>
              <a:t> </a:t>
            </a:r>
            <a:r>
              <a:rPr lang="en-US" dirty="0" err="1"/>
              <a:t>som</a:t>
            </a:r>
            <a:r>
              <a:rPr lang="en-US" dirty="0"/>
              <a:t> </a:t>
            </a:r>
            <a:r>
              <a:rPr lang="en-US" dirty="0" err="1"/>
              <a:t>inneholder</a:t>
            </a:r>
            <a:r>
              <a:rPr lang="en-US" dirty="0"/>
              <a:t> </a:t>
            </a:r>
            <a:r>
              <a:rPr lang="en-US" dirty="0" err="1"/>
              <a:t>informasjon</a:t>
            </a:r>
            <a:r>
              <a:rPr lang="en-US" dirty="0"/>
              <a:t> om </a:t>
            </a:r>
            <a:r>
              <a:rPr lang="en-US" dirty="0" err="1"/>
              <a:t>følgende</a:t>
            </a:r>
            <a:r>
              <a:rPr lang="en-US" dirty="0"/>
              <a:t>, </a:t>
            </a:r>
            <a:r>
              <a:rPr lang="en-US" dirty="0" err="1"/>
              <a:t>gitt</a:t>
            </a:r>
            <a:r>
              <a:rPr lang="en-US" dirty="0"/>
              <a:t> </a:t>
            </a:r>
            <a:r>
              <a:rPr lang="en-US" dirty="0" err="1"/>
              <a:t>betingelsen</a:t>
            </a:r>
            <a:r>
              <a:rPr lang="en-US" dirty="0"/>
              <a:t> om </a:t>
            </a:r>
            <a:r>
              <a:rPr lang="en-US" dirty="0" err="1"/>
              <a:t>dobbeltgrad</a:t>
            </a:r>
            <a:r>
              <a:rPr lang="en-US" dirty="0"/>
              <a:t> med </a:t>
            </a:r>
            <a:r>
              <a:rPr lang="en-US" dirty="0" err="1"/>
              <a:t>Lovisenberg</a:t>
            </a:r>
            <a:r>
              <a:rPr lang="en-US" dirty="0"/>
              <a:t> og optimal </a:t>
            </a:r>
            <a:r>
              <a:rPr lang="en-US" dirty="0" err="1"/>
              <a:t>koordinering</a:t>
            </a:r>
            <a:r>
              <a:rPr lang="en-US" dirty="0"/>
              <a:t> </a:t>
            </a:r>
            <a:r>
              <a:rPr lang="en-US" dirty="0" err="1"/>
              <a:t>av</a:t>
            </a:r>
            <a:r>
              <a:rPr lang="en-US" dirty="0"/>
              <a:t> interne </a:t>
            </a:r>
            <a:r>
              <a:rPr lang="en-US" dirty="0" err="1"/>
              <a:t>undervisningsressurser</a:t>
            </a:r>
            <a:r>
              <a:rPr lang="en-US" dirty="0"/>
              <a:t>:</a:t>
            </a:r>
          </a:p>
          <a:p>
            <a:r>
              <a:rPr lang="en-US" dirty="0" err="1" smtClean="0"/>
              <a:t>hvor</a:t>
            </a:r>
            <a:r>
              <a:rPr lang="en-US" dirty="0" smtClean="0"/>
              <a:t> </a:t>
            </a:r>
            <a:r>
              <a:rPr lang="en-US" dirty="0" err="1"/>
              <a:t>studieprogrammet</a:t>
            </a:r>
            <a:r>
              <a:rPr lang="en-US" dirty="0"/>
              <a:t> </a:t>
            </a:r>
            <a:r>
              <a:rPr lang="en-US" dirty="0" err="1"/>
              <a:t>er</a:t>
            </a:r>
            <a:r>
              <a:rPr lang="en-US" dirty="0"/>
              <a:t> i </a:t>
            </a:r>
            <a:r>
              <a:rPr lang="en-US" dirty="0" err="1"/>
              <a:t>prosessen</a:t>
            </a:r>
            <a:r>
              <a:rPr lang="en-US" dirty="0"/>
              <a:t> med å </a:t>
            </a:r>
            <a:r>
              <a:rPr lang="en-US" dirty="0" err="1"/>
              <a:t>endre</a:t>
            </a:r>
            <a:r>
              <a:rPr lang="en-US" dirty="0"/>
              <a:t> </a:t>
            </a:r>
            <a:r>
              <a:rPr lang="en-US" dirty="0" err="1"/>
              <a:t>studieplanen</a:t>
            </a:r>
            <a:r>
              <a:rPr lang="en-US" dirty="0"/>
              <a:t> </a:t>
            </a:r>
            <a:r>
              <a:rPr lang="en-US" dirty="0" err="1"/>
              <a:t>slik</a:t>
            </a:r>
            <a:r>
              <a:rPr lang="en-US" dirty="0"/>
              <a:t> at den </a:t>
            </a:r>
            <a:r>
              <a:rPr lang="en-US" dirty="0" err="1"/>
              <a:t>er</a:t>
            </a:r>
            <a:r>
              <a:rPr lang="en-US" dirty="0"/>
              <a:t> i </a:t>
            </a:r>
            <a:r>
              <a:rPr lang="en-US" dirty="0" err="1"/>
              <a:t>tråd</a:t>
            </a:r>
            <a:r>
              <a:rPr lang="en-US" dirty="0"/>
              <a:t> med </a:t>
            </a:r>
            <a:r>
              <a:rPr lang="en-US" dirty="0" err="1"/>
              <a:t>forskrift</a:t>
            </a:r>
            <a:r>
              <a:rPr lang="en-US" dirty="0"/>
              <a:t> om </a:t>
            </a:r>
            <a:r>
              <a:rPr lang="en-US" dirty="0" err="1"/>
              <a:t>nasjonal</a:t>
            </a:r>
            <a:r>
              <a:rPr lang="en-US" dirty="0"/>
              <a:t> </a:t>
            </a:r>
            <a:r>
              <a:rPr lang="en-US" dirty="0" err="1"/>
              <a:t>retningslinje</a:t>
            </a:r>
            <a:r>
              <a:rPr lang="en-US" dirty="0"/>
              <a:t> for </a:t>
            </a:r>
            <a:r>
              <a:rPr lang="en-US" dirty="0" err="1"/>
              <a:t>masterutdanning</a:t>
            </a:r>
            <a:r>
              <a:rPr lang="en-US" dirty="0"/>
              <a:t> i </a:t>
            </a:r>
            <a:r>
              <a:rPr lang="en-US" dirty="0" err="1"/>
              <a:t>avansert</a:t>
            </a:r>
            <a:r>
              <a:rPr lang="en-US" dirty="0"/>
              <a:t> </a:t>
            </a:r>
            <a:r>
              <a:rPr lang="en-US" dirty="0" err="1"/>
              <a:t>klinisk</a:t>
            </a:r>
            <a:r>
              <a:rPr lang="en-US" dirty="0"/>
              <a:t> </a:t>
            </a:r>
            <a:r>
              <a:rPr lang="en-US" dirty="0" err="1"/>
              <a:t>allmennsykepleie</a:t>
            </a:r>
            <a:endParaRPr lang="en-US" dirty="0"/>
          </a:p>
          <a:p>
            <a:r>
              <a:rPr lang="en-US" dirty="0" smtClean="0"/>
              <a:t>status </a:t>
            </a:r>
            <a:r>
              <a:rPr lang="en-US" dirty="0"/>
              <a:t>for </a:t>
            </a:r>
            <a:r>
              <a:rPr lang="en-US" dirty="0" err="1"/>
              <a:t>avtale</a:t>
            </a:r>
            <a:r>
              <a:rPr lang="en-US" dirty="0"/>
              <a:t> med </a:t>
            </a:r>
            <a:r>
              <a:rPr lang="en-US" dirty="0" err="1"/>
              <a:t>Lovisenberg</a:t>
            </a:r>
            <a:r>
              <a:rPr lang="en-US" dirty="0"/>
              <a:t>, </a:t>
            </a:r>
            <a:r>
              <a:rPr lang="en-US" dirty="0" err="1"/>
              <a:t>herunder</a:t>
            </a:r>
            <a:r>
              <a:rPr lang="en-US" dirty="0"/>
              <a:t> </a:t>
            </a:r>
            <a:r>
              <a:rPr lang="en-US" dirty="0" err="1"/>
              <a:t>avklaring</a:t>
            </a:r>
            <a:r>
              <a:rPr lang="en-US" dirty="0"/>
              <a:t> </a:t>
            </a:r>
            <a:r>
              <a:rPr lang="en-US" dirty="0" err="1"/>
              <a:t>av</a:t>
            </a:r>
            <a:r>
              <a:rPr lang="en-US" dirty="0"/>
              <a:t> </a:t>
            </a:r>
            <a:r>
              <a:rPr lang="en-US" dirty="0" err="1"/>
              <a:t>behov</a:t>
            </a:r>
            <a:r>
              <a:rPr lang="en-US" dirty="0"/>
              <a:t> for </a:t>
            </a:r>
            <a:r>
              <a:rPr lang="en-US" dirty="0" err="1"/>
              <a:t>evt</a:t>
            </a:r>
            <a:r>
              <a:rPr lang="en-US" dirty="0"/>
              <a:t> </a:t>
            </a:r>
            <a:r>
              <a:rPr lang="en-US" dirty="0" err="1"/>
              <a:t>ny</a:t>
            </a:r>
            <a:r>
              <a:rPr lang="en-US" dirty="0"/>
              <a:t> NOKUT-</a:t>
            </a:r>
            <a:r>
              <a:rPr lang="en-US" dirty="0" err="1"/>
              <a:t>akkreditering</a:t>
            </a:r>
            <a:r>
              <a:rPr lang="en-US" dirty="0"/>
              <a:t> (</a:t>
            </a:r>
            <a:r>
              <a:rPr lang="en-US" dirty="0" err="1"/>
              <a:t>merk</a:t>
            </a:r>
            <a:r>
              <a:rPr lang="en-US" dirty="0"/>
              <a:t>: </a:t>
            </a:r>
            <a:r>
              <a:rPr lang="en-US" dirty="0" err="1"/>
              <a:t>det</a:t>
            </a:r>
            <a:r>
              <a:rPr lang="en-US" dirty="0"/>
              <a:t> </a:t>
            </a:r>
            <a:r>
              <a:rPr lang="en-US" dirty="0" err="1"/>
              <a:t>må</a:t>
            </a:r>
            <a:r>
              <a:rPr lang="en-US" dirty="0"/>
              <a:t> </a:t>
            </a:r>
            <a:r>
              <a:rPr lang="en-US" dirty="0" err="1"/>
              <a:t>foreligge</a:t>
            </a:r>
            <a:r>
              <a:rPr lang="en-US" dirty="0"/>
              <a:t> </a:t>
            </a:r>
            <a:r>
              <a:rPr lang="en-US" dirty="0" err="1"/>
              <a:t>en</a:t>
            </a:r>
            <a:r>
              <a:rPr lang="en-US" dirty="0"/>
              <a:t> </a:t>
            </a:r>
            <a:r>
              <a:rPr lang="en-US" dirty="0" err="1"/>
              <a:t>intensjonsavtale</a:t>
            </a:r>
            <a:r>
              <a:rPr lang="en-US" dirty="0"/>
              <a:t> </a:t>
            </a:r>
            <a:r>
              <a:rPr lang="en-US" dirty="0" err="1"/>
              <a:t>som</a:t>
            </a:r>
            <a:r>
              <a:rPr lang="en-US" dirty="0"/>
              <a:t> </a:t>
            </a:r>
            <a:r>
              <a:rPr lang="en-US" dirty="0" err="1"/>
              <a:t>er</a:t>
            </a:r>
            <a:r>
              <a:rPr lang="en-US" dirty="0"/>
              <a:t> </a:t>
            </a:r>
            <a:r>
              <a:rPr lang="en-US" dirty="0" err="1"/>
              <a:t>signert</a:t>
            </a:r>
            <a:r>
              <a:rPr lang="en-US" dirty="0"/>
              <a:t> </a:t>
            </a:r>
            <a:r>
              <a:rPr lang="en-US" dirty="0" err="1"/>
              <a:t>av</a:t>
            </a:r>
            <a:r>
              <a:rPr lang="en-US" dirty="0"/>
              <a:t> </a:t>
            </a:r>
            <a:r>
              <a:rPr lang="en-US" dirty="0" err="1"/>
              <a:t>fakultetsledelsen</a:t>
            </a:r>
            <a:r>
              <a:rPr lang="en-US" dirty="0"/>
              <a:t> </a:t>
            </a:r>
            <a:r>
              <a:rPr lang="en-US" dirty="0" err="1"/>
              <a:t>før</a:t>
            </a:r>
            <a:r>
              <a:rPr lang="en-US" dirty="0"/>
              <a:t> man </a:t>
            </a:r>
            <a:r>
              <a:rPr lang="en-US" dirty="0" err="1"/>
              <a:t>kan</a:t>
            </a:r>
            <a:r>
              <a:rPr lang="en-US" dirty="0"/>
              <a:t> </a:t>
            </a:r>
            <a:r>
              <a:rPr lang="en-US" dirty="0" err="1"/>
              <a:t>gå</a:t>
            </a:r>
            <a:r>
              <a:rPr lang="en-US" dirty="0"/>
              <a:t> </a:t>
            </a:r>
            <a:r>
              <a:rPr lang="en-US" dirty="0" err="1"/>
              <a:t>videre</a:t>
            </a:r>
            <a:r>
              <a:rPr lang="en-US" dirty="0"/>
              <a:t> i </a:t>
            </a:r>
            <a:r>
              <a:rPr lang="en-US" dirty="0" err="1"/>
              <a:t>denne</a:t>
            </a:r>
            <a:r>
              <a:rPr lang="en-US" dirty="0"/>
              <a:t> </a:t>
            </a:r>
            <a:r>
              <a:rPr lang="en-US" dirty="0" err="1"/>
              <a:t>prosessen</a:t>
            </a:r>
            <a:r>
              <a:rPr lang="en-US" dirty="0"/>
              <a:t>)</a:t>
            </a:r>
          </a:p>
          <a:p>
            <a:r>
              <a:rPr lang="en-US" dirty="0" err="1" smtClean="0"/>
              <a:t>rekrutteringssituasjonen</a:t>
            </a:r>
            <a:r>
              <a:rPr lang="en-US" dirty="0" smtClean="0"/>
              <a:t> </a:t>
            </a:r>
            <a:r>
              <a:rPr lang="en-US" dirty="0"/>
              <a:t>for </a:t>
            </a:r>
            <a:r>
              <a:rPr lang="en-US" dirty="0" err="1"/>
              <a:t>studieprogrammet</a:t>
            </a:r>
            <a:endParaRPr lang="en-US" dirty="0"/>
          </a:p>
          <a:p>
            <a:r>
              <a:rPr lang="en-US" dirty="0" err="1" smtClean="0"/>
              <a:t>Det</a:t>
            </a:r>
            <a:r>
              <a:rPr lang="en-US" dirty="0" smtClean="0"/>
              <a:t> </a:t>
            </a:r>
            <a:r>
              <a:rPr lang="en-US" dirty="0" err="1"/>
              <a:t>medisinske</a:t>
            </a:r>
            <a:r>
              <a:rPr lang="en-US" dirty="0"/>
              <a:t> </a:t>
            </a:r>
            <a:r>
              <a:rPr lang="en-US" dirty="0" err="1"/>
              <a:t>fakultets</a:t>
            </a:r>
            <a:r>
              <a:rPr lang="en-US" dirty="0"/>
              <a:t> </a:t>
            </a:r>
            <a:r>
              <a:rPr lang="en-US" dirty="0" err="1"/>
              <a:t>komparative</a:t>
            </a:r>
            <a:r>
              <a:rPr lang="en-US" dirty="0"/>
              <a:t> </a:t>
            </a:r>
            <a:r>
              <a:rPr lang="en-US" dirty="0" err="1"/>
              <a:t>fortrinn</a:t>
            </a:r>
            <a:r>
              <a:rPr lang="en-US" dirty="0"/>
              <a:t> for å </a:t>
            </a:r>
            <a:r>
              <a:rPr lang="en-US" dirty="0" err="1"/>
              <a:t>tilby</a:t>
            </a:r>
            <a:r>
              <a:rPr lang="en-US" dirty="0"/>
              <a:t> </a:t>
            </a:r>
            <a:r>
              <a:rPr lang="en-US" dirty="0" err="1"/>
              <a:t>studieprogrammet</a:t>
            </a:r>
            <a:r>
              <a:rPr lang="en-US" dirty="0"/>
              <a:t> og </a:t>
            </a:r>
            <a:r>
              <a:rPr lang="en-US" dirty="0" err="1"/>
              <a:t>konkurransesituasjonen</a:t>
            </a:r>
            <a:endParaRPr lang="en-US" dirty="0"/>
          </a:p>
          <a:p>
            <a:r>
              <a:rPr lang="en-US" dirty="0" err="1" smtClean="0"/>
              <a:t>Økonomisk</a:t>
            </a:r>
            <a:r>
              <a:rPr lang="en-US" dirty="0" smtClean="0"/>
              <a:t> </a:t>
            </a:r>
            <a:r>
              <a:rPr lang="en-US" dirty="0" err="1"/>
              <a:t>risikovurdering</a:t>
            </a:r>
            <a:r>
              <a:rPr lang="en-US" dirty="0"/>
              <a:t> </a:t>
            </a:r>
            <a:r>
              <a:rPr lang="en-US" dirty="0" err="1"/>
              <a:t>som</a:t>
            </a:r>
            <a:r>
              <a:rPr lang="en-US" dirty="0"/>
              <a:t> </a:t>
            </a:r>
            <a:r>
              <a:rPr lang="en-US" dirty="0" err="1"/>
              <a:t>beskriver</a:t>
            </a:r>
            <a:r>
              <a:rPr lang="en-US" dirty="0"/>
              <a:t> </a:t>
            </a:r>
            <a:r>
              <a:rPr lang="en-US" dirty="0" err="1"/>
              <a:t>ulike</a:t>
            </a:r>
            <a:r>
              <a:rPr lang="en-US" dirty="0"/>
              <a:t> </a:t>
            </a:r>
            <a:r>
              <a:rPr lang="en-US" dirty="0" err="1"/>
              <a:t>scenarier</a:t>
            </a:r>
            <a:r>
              <a:rPr lang="en-US" dirty="0"/>
              <a:t> (</a:t>
            </a:r>
            <a:r>
              <a:rPr lang="en-US" dirty="0" err="1"/>
              <a:t>opptakstall</a:t>
            </a:r>
            <a:r>
              <a:rPr lang="en-US" dirty="0"/>
              <a:t>, </a:t>
            </a:r>
            <a:r>
              <a:rPr lang="en-US" dirty="0" err="1"/>
              <a:t>suksess</a:t>
            </a:r>
            <a:r>
              <a:rPr lang="en-US" dirty="0"/>
              <a:t> med </a:t>
            </a:r>
            <a:r>
              <a:rPr lang="en-US" dirty="0" err="1"/>
              <a:t>ekstern</a:t>
            </a:r>
            <a:r>
              <a:rPr lang="en-US" dirty="0"/>
              <a:t> </a:t>
            </a:r>
            <a:r>
              <a:rPr lang="en-US" dirty="0" err="1"/>
              <a:t>finansiering</a:t>
            </a:r>
            <a:r>
              <a:rPr lang="en-US" dirty="0"/>
              <a:t>, </a:t>
            </a:r>
            <a:r>
              <a:rPr lang="en-US" dirty="0" err="1"/>
              <a:t>kostnader</a:t>
            </a:r>
            <a:r>
              <a:rPr lang="en-US" dirty="0"/>
              <a:t> ved </a:t>
            </a:r>
            <a:r>
              <a:rPr lang="en-US" dirty="0" err="1"/>
              <a:t>praksisplasser</a:t>
            </a:r>
            <a:r>
              <a:rPr lang="en-US" dirty="0"/>
              <a:t> og </a:t>
            </a:r>
            <a:r>
              <a:rPr lang="en-US" dirty="0" err="1"/>
              <a:t>andre</a:t>
            </a:r>
            <a:r>
              <a:rPr lang="en-US" dirty="0"/>
              <a:t> </a:t>
            </a:r>
            <a:r>
              <a:rPr lang="en-US" dirty="0" err="1"/>
              <a:t>utgifter</a:t>
            </a:r>
            <a:r>
              <a:rPr lang="en-US" dirty="0"/>
              <a:t> </a:t>
            </a:r>
            <a:r>
              <a:rPr lang="en-US" dirty="0" err="1"/>
              <a:t>knyttet</a:t>
            </a:r>
            <a:r>
              <a:rPr lang="en-US" dirty="0"/>
              <a:t> </a:t>
            </a:r>
            <a:r>
              <a:rPr lang="en-US" dirty="0" err="1"/>
              <a:t>til</a:t>
            </a:r>
            <a:r>
              <a:rPr lang="en-US" dirty="0"/>
              <a:t> </a:t>
            </a:r>
            <a:r>
              <a:rPr lang="en-US" dirty="0" err="1"/>
              <a:t>gjennomføringen</a:t>
            </a:r>
            <a:r>
              <a:rPr lang="en-US" dirty="0"/>
              <a:t> </a:t>
            </a:r>
            <a:r>
              <a:rPr lang="en-US" dirty="0" err="1"/>
              <a:t>av</a:t>
            </a:r>
            <a:r>
              <a:rPr lang="en-US" dirty="0"/>
              <a:t> </a:t>
            </a:r>
            <a:r>
              <a:rPr lang="en-US" dirty="0" err="1"/>
              <a:t>programmet</a:t>
            </a:r>
            <a:r>
              <a:rPr lang="en-US" dirty="0"/>
              <a:t>)</a:t>
            </a:r>
          </a:p>
          <a:p>
            <a:endParaRPr lang="en-US"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15</a:t>
            </a:fld>
            <a:endParaRPr lang="en-US" altLang="nb-NO"/>
          </a:p>
        </p:txBody>
      </p:sp>
    </p:spTree>
    <p:extLst>
      <p:ext uri="{BB962C8B-B14F-4D97-AF65-F5344CB8AC3E}">
        <p14:creationId xmlns:p14="http://schemas.microsoft.com/office/powerpoint/2010/main" val="1856582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lgn="ctr">
              <a:buNone/>
            </a:pPr>
            <a:r>
              <a:rPr lang="en-US" sz="3600" dirty="0" err="1" smtClean="0"/>
              <a:t>Fakultetsstyret</a:t>
            </a:r>
            <a:r>
              <a:rPr lang="en-US" sz="3600" dirty="0" smtClean="0"/>
              <a:t> 3. mars</a:t>
            </a:r>
            <a:endParaRPr lang="en-US" sz="3600"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16</a:t>
            </a:fld>
            <a:endParaRPr lang="en-US" altLang="nb-NO"/>
          </a:p>
        </p:txBody>
      </p:sp>
    </p:spTree>
    <p:extLst>
      <p:ext uri="{BB962C8B-B14F-4D97-AF65-F5344CB8AC3E}">
        <p14:creationId xmlns:p14="http://schemas.microsoft.com/office/powerpoint/2010/main" val="2852751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 </a:t>
            </a:r>
            <a:r>
              <a:rPr lang="en-US" dirty="0" err="1" smtClean="0"/>
              <a:t>referatet</a:t>
            </a:r>
            <a:r>
              <a:rPr lang="en-US" dirty="0" smtClean="0"/>
              <a:t> (</a:t>
            </a:r>
            <a:r>
              <a:rPr lang="en-US" dirty="0" err="1" smtClean="0"/>
              <a:t>utdrag</a:t>
            </a:r>
            <a:r>
              <a:rPr lang="en-US" dirty="0" smtClean="0"/>
              <a:t>)</a:t>
            </a:r>
            <a:endParaRPr lang="en-US" dirty="0"/>
          </a:p>
        </p:txBody>
      </p:sp>
      <p:sp>
        <p:nvSpPr>
          <p:cNvPr id="3" name="Content Placeholder 2"/>
          <p:cNvSpPr>
            <a:spLocks noGrp="1"/>
          </p:cNvSpPr>
          <p:nvPr>
            <p:ph idx="1"/>
          </p:nvPr>
        </p:nvSpPr>
        <p:spPr>
          <a:xfrm>
            <a:off x="762000" y="1651000"/>
            <a:ext cx="7924800" cy="3683000"/>
          </a:xfrm>
        </p:spPr>
        <p:txBody>
          <a:bodyPr>
            <a:normAutofit/>
          </a:bodyPr>
          <a:lstStyle/>
          <a:p>
            <a:r>
              <a:rPr lang="nb-NO" dirty="0"/>
              <a:t>Det er enighet om at den videre utredning tar utgangspunkt i samarbeid med Lovisenberg Diakonale Høgskole (LDH</a:t>
            </a:r>
            <a:r>
              <a:rPr lang="nb-NO" dirty="0" smtClean="0"/>
              <a:t>).</a:t>
            </a:r>
          </a:p>
          <a:p>
            <a:r>
              <a:rPr lang="nb-NO" dirty="0" smtClean="0"/>
              <a:t>Det </a:t>
            </a:r>
            <a:r>
              <a:rPr lang="nb-NO" dirty="0"/>
              <a:t>vil ikke påvirke økonomien nevneverdig hvorvidt programmet opprettes eller ikke de første 2-3 </a:t>
            </a:r>
            <a:r>
              <a:rPr lang="nb-NO" dirty="0" smtClean="0"/>
              <a:t>årene.</a:t>
            </a:r>
          </a:p>
          <a:p>
            <a:r>
              <a:rPr lang="nb-NO" dirty="0" smtClean="0"/>
              <a:t>Fakultetet </a:t>
            </a:r>
            <a:r>
              <a:rPr lang="nb-NO" dirty="0"/>
              <a:t>har orientert Helsam om at etablering av prøveprosjekt i 2-3 år støttes, under forutsetning av at instituttet tar den økonomiske belastningen. </a:t>
            </a:r>
            <a:endParaRPr lang="nb-NO" dirty="0" smtClean="0"/>
          </a:p>
          <a:p>
            <a:r>
              <a:rPr lang="nb-NO" dirty="0" smtClean="0"/>
              <a:t>Det </a:t>
            </a:r>
            <a:r>
              <a:rPr lang="nb-NO" dirty="0"/>
              <a:t>anses uaktuelt at fakultetet går inn med midler utover det som følger av budsjettfordelingsmodellen.</a:t>
            </a:r>
            <a:endParaRPr lang="en-US"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17</a:t>
            </a:fld>
            <a:endParaRPr lang="en-US" altLang="nb-NO"/>
          </a:p>
        </p:txBody>
      </p:sp>
    </p:spTree>
    <p:extLst>
      <p:ext uri="{BB962C8B-B14F-4D97-AF65-F5344CB8AC3E}">
        <p14:creationId xmlns:p14="http://schemas.microsoft.com/office/powerpoint/2010/main" val="1259222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a:p>
          <a:p>
            <a:pPr marL="0" indent="0" algn="ctr">
              <a:buNone/>
            </a:pPr>
            <a:r>
              <a:rPr lang="en-US" sz="3600" dirty="0" err="1" smtClean="0"/>
              <a:t>Prosessen</a:t>
            </a:r>
            <a:r>
              <a:rPr lang="en-US" sz="3600" dirty="0" smtClean="0"/>
              <a:t> med LDH</a:t>
            </a:r>
            <a:endParaRPr lang="en-US" sz="3600"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18</a:t>
            </a:fld>
            <a:endParaRPr lang="en-US" altLang="nb-NO"/>
          </a:p>
        </p:txBody>
      </p:sp>
    </p:spTree>
    <p:extLst>
      <p:ext uri="{BB962C8B-B14F-4D97-AF65-F5344CB8AC3E}">
        <p14:creationId xmlns:p14="http://schemas.microsoft.com/office/powerpoint/2010/main" val="754531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Arbeidsgruppe</a:t>
            </a:r>
            <a:r>
              <a:rPr lang="en-US" dirty="0" smtClean="0"/>
              <a:t> </a:t>
            </a:r>
            <a:r>
              <a:rPr lang="en-US" dirty="0" err="1" smtClean="0"/>
              <a:t>vinteren</a:t>
            </a:r>
            <a:r>
              <a:rPr lang="en-US" dirty="0" smtClean="0"/>
              <a:t> 2019-2020</a:t>
            </a:r>
          </a:p>
          <a:p>
            <a:pPr lvl="1"/>
            <a:r>
              <a:rPr lang="en-US" dirty="0" err="1" smtClean="0"/>
              <a:t>Stort</a:t>
            </a:r>
            <a:r>
              <a:rPr lang="en-US" dirty="0" smtClean="0"/>
              <a:t> overlap </a:t>
            </a:r>
            <a:r>
              <a:rPr lang="en-US" dirty="0" err="1" smtClean="0"/>
              <a:t>mellom</a:t>
            </a:r>
            <a:r>
              <a:rPr lang="en-US" dirty="0" smtClean="0"/>
              <a:t> </a:t>
            </a:r>
            <a:r>
              <a:rPr lang="en-US" dirty="0" err="1" smtClean="0"/>
              <a:t>emnene</a:t>
            </a:r>
            <a:endParaRPr lang="en-US" dirty="0"/>
          </a:p>
          <a:p>
            <a:pPr lvl="1"/>
            <a:r>
              <a:rPr lang="en-US" dirty="0" err="1" smtClean="0"/>
              <a:t>Samarbeid</a:t>
            </a:r>
            <a:r>
              <a:rPr lang="en-US" dirty="0" smtClean="0"/>
              <a:t> </a:t>
            </a:r>
            <a:r>
              <a:rPr lang="en-US" dirty="0" err="1" smtClean="0"/>
              <a:t>mulig</a:t>
            </a:r>
            <a:endParaRPr lang="en-US" dirty="0" smtClean="0"/>
          </a:p>
          <a:p>
            <a:r>
              <a:rPr lang="en-US" dirty="0" err="1" smtClean="0"/>
              <a:t>Forslag</a:t>
            </a:r>
            <a:r>
              <a:rPr lang="en-US" dirty="0" smtClean="0"/>
              <a:t> </a:t>
            </a:r>
            <a:r>
              <a:rPr lang="en-US" dirty="0" err="1" smtClean="0"/>
              <a:t>til</a:t>
            </a:r>
            <a:r>
              <a:rPr lang="en-US" dirty="0" smtClean="0"/>
              <a:t> </a:t>
            </a:r>
            <a:r>
              <a:rPr lang="en-US" dirty="0" err="1" smtClean="0"/>
              <a:t>intensjonsavtale</a:t>
            </a:r>
            <a:r>
              <a:rPr lang="en-US" dirty="0" smtClean="0"/>
              <a:t> og </a:t>
            </a:r>
            <a:r>
              <a:rPr lang="en-US" dirty="0" err="1" smtClean="0"/>
              <a:t>fordeling</a:t>
            </a:r>
            <a:r>
              <a:rPr lang="en-US" dirty="0" smtClean="0"/>
              <a:t> </a:t>
            </a:r>
            <a:r>
              <a:rPr lang="en-US" dirty="0" err="1" smtClean="0"/>
              <a:t>av</a:t>
            </a:r>
            <a:r>
              <a:rPr lang="en-US" dirty="0" smtClean="0"/>
              <a:t> </a:t>
            </a:r>
            <a:r>
              <a:rPr lang="en-US" dirty="0" err="1" smtClean="0"/>
              <a:t>emner</a:t>
            </a:r>
            <a:r>
              <a:rPr lang="en-US" dirty="0" smtClean="0"/>
              <a:t> </a:t>
            </a:r>
            <a:r>
              <a:rPr lang="en-US" dirty="0" err="1" smtClean="0"/>
              <a:t>mellom</a:t>
            </a:r>
            <a:r>
              <a:rPr lang="en-US" dirty="0" smtClean="0"/>
              <a:t> UiO og LDH </a:t>
            </a:r>
            <a:r>
              <a:rPr lang="en-US" dirty="0" err="1" smtClean="0"/>
              <a:t>oversendt</a:t>
            </a:r>
            <a:r>
              <a:rPr lang="en-US" dirty="0" smtClean="0"/>
              <a:t> </a:t>
            </a:r>
            <a:r>
              <a:rPr lang="en-US" dirty="0" err="1" smtClean="0"/>
              <a:t>fra</a:t>
            </a:r>
            <a:r>
              <a:rPr lang="en-US" dirty="0" smtClean="0"/>
              <a:t> UiO </a:t>
            </a:r>
            <a:r>
              <a:rPr lang="en-US" dirty="0" err="1" smtClean="0"/>
              <a:t>til</a:t>
            </a:r>
            <a:r>
              <a:rPr lang="en-US" dirty="0" smtClean="0"/>
              <a:t> LDH (5.3)</a:t>
            </a:r>
            <a:endParaRPr lang="en-US"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19</a:t>
            </a:fld>
            <a:endParaRPr lang="en-US" altLang="nb-NO"/>
          </a:p>
        </p:txBody>
      </p:sp>
    </p:spTree>
    <p:extLst>
      <p:ext uri="{BB962C8B-B14F-4D97-AF65-F5344CB8AC3E}">
        <p14:creationId xmlns:p14="http://schemas.microsoft.com/office/powerpoint/2010/main" val="2946604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Svar</a:t>
            </a:r>
            <a:r>
              <a:rPr lang="en-US" dirty="0" smtClean="0"/>
              <a:t> </a:t>
            </a:r>
            <a:r>
              <a:rPr lang="en-US" dirty="0" err="1" smtClean="0"/>
              <a:t>fra</a:t>
            </a:r>
            <a:r>
              <a:rPr lang="en-US" dirty="0" smtClean="0"/>
              <a:t> LDH v/rector Lars Mathisen (19.3.2020):</a:t>
            </a:r>
          </a:p>
          <a:p>
            <a:endParaRPr lang="en-US" dirty="0" smtClean="0"/>
          </a:p>
          <a:p>
            <a:pPr marL="317500" lvl="1" indent="0">
              <a:buNone/>
            </a:pPr>
            <a:r>
              <a:rPr lang="nb-NO" i="1" dirty="0" smtClean="0"/>
              <a:t>«Basert </a:t>
            </a:r>
            <a:r>
              <a:rPr lang="nb-NO" i="1" dirty="0"/>
              <a:t>på en helhetsvurdering av initiativet, utredningens resultat, og partenes posisjoner, må vi dessverre takke nei til et tilbud om intensjonsavtale for etablering av en dobbeltgrad / master i avansert klinisk allmennsykepleie</a:t>
            </a:r>
            <a:r>
              <a:rPr lang="nb-NO" i="1" dirty="0" smtClean="0"/>
              <a:t>.»  </a:t>
            </a:r>
            <a:endParaRPr lang="nb-NO" i="1" dirty="0"/>
          </a:p>
          <a:p>
            <a:pPr marL="0" indent="0">
              <a:buNone/>
            </a:pPr>
            <a:endParaRPr lang="en-US"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20</a:t>
            </a:fld>
            <a:endParaRPr lang="en-US" altLang="nb-NO"/>
          </a:p>
        </p:txBody>
      </p:sp>
    </p:spTree>
    <p:extLst>
      <p:ext uri="{BB962C8B-B14F-4D97-AF65-F5344CB8AC3E}">
        <p14:creationId xmlns:p14="http://schemas.microsoft.com/office/powerpoint/2010/main" val="751619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marL="0" indent="0" algn="ctr">
              <a:buNone/>
            </a:pPr>
            <a:r>
              <a:rPr lang="en-US" sz="3600" dirty="0" smtClean="0"/>
              <a:t>Status per 24.3.2020</a:t>
            </a:r>
            <a:endParaRPr lang="en-US" sz="3600"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21</a:t>
            </a:fld>
            <a:endParaRPr lang="en-US" altLang="nb-NO"/>
          </a:p>
        </p:txBody>
      </p:sp>
    </p:spTree>
    <p:extLst>
      <p:ext uri="{BB962C8B-B14F-4D97-AF65-F5344CB8AC3E}">
        <p14:creationId xmlns:p14="http://schemas.microsoft.com/office/powerpoint/2010/main" val="1744093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 </a:t>
            </a:r>
            <a:r>
              <a:rPr lang="en-US" dirty="0" err="1" smtClean="0"/>
              <a:t>utgangspunktet</a:t>
            </a:r>
            <a:r>
              <a:rPr lang="en-US" dirty="0" smtClean="0"/>
              <a:t> </a:t>
            </a:r>
            <a:r>
              <a:rPr lang="en-US" dirty="0" err="1" smtClean="0"/>
              <a:t>hadde</a:t>
            </a:r>
            <a:r>
              <a:rPr lang="en-US" dirty="0" smtClean="0"/>
              <a:t> vi </a:t>
            </a:r>
            <a:r>
              <a:rPr lang="en-US" dirty="0" err="1" smtClean="0"/>
              <a:t>tre</a:t>
            </a:r>
            <a:r>
              <a:rPr lang="en-US" dirty="0" smtClean="0"/>
              <a:t> </a:t>
            </a:r>
            <a:r>
              <a:rPr lang="en-US" dirty="0" err="1" smtClean="0"/>
              <a:t>alternativer</a:t>
            </a:r>
            <a:endParaRPr lang="en-US" dirty="0" smtClean="0"/>
          </a:p>
          <a:p>
            <a:pPr lvl="1"/>
            <a:r>
              <a:rPr lang="en-US" dirty="0" smtClean="0"/>
              <a:t>AKS </a:t>
            </a:r>
            <a:r>
              <a:rPr lang="en-US" dirty="0" err="1" smtClean="0"/>
              <a:t>alene</a:t>
            </a:r>
            <a:r>
              <a:rPr lang="en-US" dirty="0" smtClean="0"/>
              <a:t> ved UiO</a:t>
            </a:r>
          </a:p>
          <a:p>
            <a:pPr lvl="1"/>
            <a:r>
              <a:rPr lang="en-US" dirty="0" smtClean="0"/>
              <a:t>AKS i </a:t>
            </a:r>
            <a:r>
              <a:rPr lang="en-US" dirty="0" err="1" smtClean="0"/>
              <a:t>samarbeid</a:t>
            </a:r>
            <a:r>
              <a:rPr lang="en-US" dirty="0" smtClean="0"/>
              <a:t> med LDH</a:t>
            </a:r>
          </a:p>
          <a:p>
            <a:pPr lvl="1"/>
            <a:r>
              <a:rPr lang="en-US" dirty="0" err="1" smtClean="0"/>
              <a:t>Ikke</a:t>
            </a:r>
            <a:r>
              <a:rPr lang="en-US" dirty="0" smtClean="0"/>
              <a:t> AKS</a:t>
            </a:r>
          </a:p>
          <a:p>
            <a:r>
              <a:rPr lang="en-US" dirty="0" err="1" smtClean="0"/>
              <a:t>Fakultetsstyret</a:t>
            </a:r>
            <a:r>
              <a:rPr lang="en-US" dirty="0" smtClean="0"/>
              <a:t> </a:t>
            </a:r>
            <a:r>
              <a:rPr lang="en-US" dirty="0" err="1" smtClean="0"/>
              <a:t>ønsket</a:t>
            </a:r>
            <a:r>
              <a:rPr lang="en-US" dirty="0" smtClean="0"/>
              <a:t> </a:t>
            </a:r>
            <a:r>
              <a:rPr lang="en-US" dirty="0" err="1" smtClean="0"/>
              <a:t>samarbeid</a:t>
            </a:r>
            <a:r>
              <a:rPr lang="en-US" dirty="0" smtClean="0"/>
              <a:t> med LDH</a:t>
            </a:r>
          </a:p>
          <a:p>
            <a:r>
              <a:rPr lang="en-US" dirty="0" smtClean="0"/>
              <a:t>LDH-</a:t>
            </a:r>
            <a:r>
              <a:rPr lang="en-US" dirty="0" err="1" smtClean="0"/>
              <a:t>alternativet</a:t>
            </a:r>
            <a:r>
              <a:rPr lang="en-US" dirty="0" smtClean="0"/>
              <a:t> </a:t>
            </a:r>
            <a:r>
              <a:rPr lang="en-US" dirty="0" err="1" smtClean="0"/>
              <a:t>har</a:t>
            </a:r>
            <a:r>
              <a:rPr lang="en-US" dirty="0" smtClean="0"/>
              <a:t> </a:t>
            </a:r>
            <a:r>
              <a:rPr lang="en-US" dirty="0" err="1" smtClean="0"/>
              <a:t>nå</a:t>
            </a:r>
            <a:r>
              <a:rPr lang="en-US" dirty="0" smtClean="0"/>
              <a:t> </a:t>
            </a:r>
            <a:r>
              <a:rPr lang="en-US" dirty="0" err="1" smtClean="0"/>
              <a:t>falt</a:t>
            </a:r>
            <a:r>
              <a:rPr lang="en-US" dirty="0" smtClean="0"/>
              <a:t> </a:t>
            </a:r>
            <a:r>
              <a:rPr lang="en-US" dirty="0" err="1" smtClean="0"/>
              <a:t>bort</a:t>
            </a:r>
            <a:endParaRPr lang="en-US" dirty="0" smtClean="0"/>
          </a:p>
          <a:p>
            <a:endParaRPr lang="en-US"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22</a:t>
            </a:fld>
            <a:endParaRPr lang="en-US" altLang="nb-NO"/>
          </a:p>
        </p:txBody>
      </p:sp>
    </p:spTree>
    <p:extLst>
      <p:ext uri="{BB962C8B-B14F-4D97-AF65-F5344CB8AC3E}">
        <p14:creationId xmlns:p14="http://schemas.microsoft.com/office/powerpoint/2010/main" val="3681296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Oppsummering</a:t>
            </a:r>
            <a:endParaRPr lang="en-US" dirty="0"/>
          </a:p>
        </p:txBody>
      </p:sp>
      <p:sp>
        <p:nvSpPr>
          <p:cNvPr id="3" name="Content Placeholder 2"/>
          <p:cNvSpPr>
            <a:spLocks noGrp="1"/>
          </p:cNvSpPr>
          <p:nvPr>
            <p:ph idx="1"/>
          </p:nvPr>
        </p:nvSpPr>
        <p:spPr/>
        <p:txBody>
          <a:bodyPr>
            <a:normAutofit fontScale="92500" lnSpcReduction="20000"/>
          </a:bodyPr>
          <a:lstStyle/>
          <a:p>
            <a:r>
              <a:rPr lang="nb-NO" dirty="0" smtClean="0"/>
              <a:t>Dersom AKS ikke opprettes, vil det i lav grad påvirke HELSAMs situasjon på kort sikt, mens innsparingene på lang sikt (utover 2025) blir store</a:t>
            </a:r>
          </a:p>
          <a:p>
            <a:r>
              <a:rPr lang="nb-NO" dirty="0" smtClean="0"/>
              <a:t>Opprettelse av AKS vil heller ikke i nevneverdig grad påvirke den økonomiske situasjonen på kort sikt, men vil krever at fakultetet går inne med ekstra bevilgninger på lang sikt </a:t>
            </a:r>
          </a:p>
          <a:p>
            <a:r>
              <a:rPr lang="nb-NO" dirty="0" smtClean="0"/>
              <a:t>De ekstra bevilgningene blir om lag 4,5-5 mill. kr per år dersom AKS tilbys ved HELSAM alene og 2-3 mill. kr per år dersom AKS tilbys i samarbeid med LDH.</a:t>
            </a:r>
          </a:p>
          <a:p>
            <a:r>
              <a:rPr lang="nb-NO" dirty="0" smtClean="0"/>
              <a:t>Dersom finansieringen for AKS forbedres enten ved endring i finansieringskategori eller ved tildeling av </a:t>
            </a:r>
            <a:r>
              <a:rPr lang="nb-NO" smtClean="0"/>
              <a:t>flere studieplasser </a:t>
            </a:r>
            <a:r>
              <a:rPr lang="nb-NO" dirty="0" smtClean="0"/>
              <a:t>blir behovet for ekstrabevilgninger fra </a:t>
            </a:r>
            <a:r>
              <a:rPr lang="nb-NO" smtClean="0"/>
              <a:t>fakultetet redusert</a:t>
            </a:r>
            <a:r>
              <a:rPr lang="nb-NO" dirty="0" smtClean="0"/>
              <a:t>.</a:t>
            </a:r>
          </a:p>
          <a:p>
            <a:endParaRPr lang="nb-NO" dirty="0" smtClean="0"/>
          </a:p>
          <a:p>
            <a:pPr marL="0" indent="0">
              <a:buNone/>
            </a:pPr>
            <a:endParaRPr lang="en-US" dirty="0"/>
          </a:p>
          <a:p>
            <a:endParaRPr lang="en-US" dirty="0"/>
          </a:p>
        </p:txBody>
      </p:sp>
      <p:sp>
        <p:nvSpPr>
          <p:cNvPr id="4" name="Date Placeholder 3"/>
          <p:cNvSpPr>
            <a:spLocks noGrp="1"/>
          </p:cNvSpPr>
          <p:nvPr>
            <p:ph type="dt" sz="half" idx="10"/>
          </p:nvPr>
        </p:nvSpPr>
        <p:spPr/>
        <p:txBody>
          <a:bodyPr/>
          <a:lstStyle/>
          <a:p>
            <a:fld id="{FB685D23-DD65-4C79-85E3-BFD5321579C7}" type="datetime1">
              <a:rPr lang="nb-NO" altLang="nb-NO" smtClean="0"/>
              <a:pPr/>
              <a:t>24.03.2020</a:t>
            </a:fld>
            <a:endParaRPr lang="nb-NO" altLang="nb-NO"/>
          </a:p>
        </p:txBody>
      </p:sp>
      <p:sp>
        <p:nvSpPr>
          <p:cNvPr id="5" name="Slide Number Placeholder 4"/>
          <p:cNvSpPr>
            <a:spLocks noGrp="1"/>
          </p:cNvSpPr>
          <p:nvPr>
            <p:ph type="sldNum" sz="quarter" idx="11"/>
          </p:nvPr>
        </p:nvSpPr>
        <p:spPr/>
        <p:txBody>
          <a:bodyPr/>
          <a:lstStyle/>
          <a:p>
            <a:fld id="{698641C6-D45E-4B3A-A08E-AC8766AC1DAC}" type="slidenum">
              <a:rPr lang="en-US" altLang="nb-NO" smtClean="0"/>
              <a:pPr/>
              <a:t>23</a:t>
            </a:fld>
            <a:endParaRPr lang="en-US" altLang="nb-NO"/>
          </a:p>
        </p:txBody>
      </p:sp>
    </p:spTree>
    <p:extLst>
      <p:ext uri="{BB962C8B-B14F-4D97-AF65-F5344CB8AC3E}">
        <p14:creationId xmlns:p14="http://schemas.microsoft.com/office/powerpoint/2010/main" val="3880200259"/>
      </p:ext>
    </p:extLst>
  </p:cSld>
  <p:clrMapOvr>
    <a:masterClrMapping/>
  </p:clrMapOvr>
</p:sld>
</file>

<file path=ppt/theme/theme1.xml><?xml version="1.0" encoding="utf-8"?>
<a:theme xmlns:a="http://schemas.openxmlformats.org/drawingml/2006/main" name="UIONorsk16-10">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io-collage-13.potx" id="{7068D12A-F4DB-45A6-9B90-7B89DE238806}" vid="{3BED2998-A25C-40A3-AD89-E092B451BC7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uio-collage-13</Template>
  <TotalTime>1471</TotalTime>
  <Words>1160</Words>
  <Application>Microsoft Office PowerPoint</Application>
  <PresentationFormat>On-screen Show (16:10)</PresentationFormat>
  <Paragraphs>248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ヒラギノ角ゴ Pro W3</vt:lpstr>
      <vt:lpstr>UIONorsk16-10</vt:lpstr>
      <vt:lpstr>Etablering av Master i avansert klinisk allmennsykepleie (AKS)  Instituttrådet 24. mars 2020   </vt:lpstr>
      <vt:lpstr>PowerPoint Presentation</vt:lpstr>
      <vt:lpstr>PowerPoint Presentation</vt:lpstr>
      <vt:lpstr>Rekrutteringsproblemene ved sykepleievitenskap</vt:lpstr>
      <vt:lpstr>AKS  -  er samarbeid eneste mulighet?</vt:lpstr>
      <vt:lpstr>PowerPoint Presentation</vt:lpstr>
      <vt:lpstr>PowerPoint Presentation</vt:lpstr>
      <vt:lpstr>PowerPoint Presentation</vt:lpstr>
      <vt:lpstr>År 1 (av tre år)</vt:lpstr>
      <vt:lpstr>Oppsummering av analysene</vt:lpstr>
      <vt:lpstr>PowerPoint Presentation</vt:lpstr>
      <vt:lpstr>PowerPoint Presentation</vt:lpstr>
      <vt:lpstr>Referatet fra møtet</vt:lpstr>
      <vt:lpstr>Skal foreligge innen 21.2</vt:lpstr>
      <vt:lpstr>PowerPoint Presentation</vt:lpstr>
      <vt:lpstr>Fra referatet (utdrag)</vt:lpstr>
      <vt:lpstr>PowerPoint Presentation</vt:lpstr>
      <vt:lpstr>PowerPoint Presentation</vt:lpstr>
      <vt:lpstr>PowerPoint Presentation</vt:lpstr>
      <vt:lpstr>PowerPoint Presentation</vt:lpstr>
      <vt:lpstr>PowerPoint Presentation</vt:lpstr>
      <vt:lpstr>Oppsummering</vt:lpstr>
    </vt:vector>
  </TitlesOfParts>
  <Company>Universitetet i Oslo</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Dialogmøte mellom Institutt for helse og samfunn og Det medisinske fakultet, 26. mars 2019</dc:title>
  <dc:creator>Terje P. Hagen</dc:creator>
  <cp:lastModifiedBy>Terje P. Hagen</cp:lastModifiedBy>
  <cp:revision>151</cp:revision>
  <dcterms:created xsi:type="dcterms:W3CDTF">2019-03-22T15:02:02Z</dcterms:created>
  <dcterms:modified xsi:type="dcterms:W3CDTF">2020-03-24T07:49:45Z</dcterms:modified>
</cp:coreProperties>
</file>