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8" r:id="rId3"/>
    <p:sldId id="259" r:id="rId4"/>
    <p:sldId id="261" r:id="rId5"/>
    <p:sldId id="262" r:id="rId6"/>
    <p:sldId id="260" r:id="rId7"/>
    <p:sldId id="263" r:id="rId8"/>
    <p:sldId id="265" r:id="rId9"/>
    <p:sldId id="270" r:id="rId10"/>
    <p:sldId id="264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896" userDrawn="1">
          <p15:clr>
            <a:srgbClr val="A4A3A4"/>
          </p15:clr>
        </p15:guide>
        <p15:guide id="3" pos="7296" userDrawn="1">
          <p15:clr>
            <a:srgbClr val="A4A3A4"/>
          </p15:clr>
        </p15:guide>
        <p15:guide id="4" pos="1344" userDrawn="1">
          <p15:clr>
            <a:srgbClr val="A4A3A4"/>
          </p15:clr>
        </p15:guide>
        <p15:guide id="5" pos="153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720" y="102"/>
      </p:cViewPr>
      <p:guideLst>
        <p:guide orient="horz" pos="2160"/>
        <p:guide pos="896"/>
        <p:guide pos="7296"/>
        <p:guide pos="1344"/>
        <p:guide pos="15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AC4AFC2-BBF1-1B41-9AF0-3B1D09DC6D2A}" type="datetime1">
              <a:rPr lang="nb-NO"/>
              <a:pPr>
                <a:defRPr/>
              </a:pPr>
              <a:t>18.11.2020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F28ED2-344E-0C4A-8D81-92E232C9F34F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8E3EE1E-3C2D-7546-8C9F-E47A741AEF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524000" y="2286000"/>
            <a:ext cx="100584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524000" y="3429000"/>
            <a:ext cx="100584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25C01-76AD-FC43-A144-B3ABB32691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208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50292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0AECB-840C-D74B-A785-57E104E449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60DF3-4A6F-A04E-8A05-381617CDFE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1BAFA0-9153-B24A-BBC0-BDDB58F13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2B0EF-E696-AD48-B7DC-E3AFB18FC7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C18B1-0630-4E4F-9CC1-7C686E93FB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6AFA4C-871F-8546-94A1-362243D705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45D18-A5C2-D04A-9458-1ED9A137BD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17000" y="838200"/>
            <a:ext cx="25654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20800" y="838200"/>
            <a:ext cx="74930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97ED6-3409-A046-A277-F5E005F6C4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838200"/>
            <a:ext cx="10261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20800" y="1981200"/>
            <a:ext cx="10261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208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64000" y="6248400"/>
            <a:ext cx="640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dirty="0" err="1" smtClean="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0668000" y="6248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83E2DF36-CFD4-A940-8911-9964B8BA75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 descr="MED_IHS_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6401" y="191364"/>
            <a:ext cx="4470907" cy="3420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nb-NO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nb-NO" dirty="0" smtClean="0"/>
              <a:t>Budsjett 2021 – prognose 22-25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Sammendrag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 smtClean="0"/>
              <a:t>Helsams</a:t>
            </a:r>
            <a:r>
              <a:rPr lang="nb-NO" dirty="0" smtClean="0"/>
              <a:t> økonomiske situasjon er forbedret sammenlignet med forrige budsjettrunde høsten 2020.</a:t>
            </a:r>
          </a:p>
          <a:p>
            <a:r>
              <a:rPr lang="nb-NO" dirty="0" smtClean="0"/>
              <a:t>Pr oktober så har instituttet fortsatt en betydelig akkumulert </a:t>
            </a:r>
            <a:r>
              <a:rPr lang="nb-NO" dirty="0" smtClean="0"/>
              <a:t>merforbruk. </a:t>
            </a:r>
            <a:r>
              <a:rPr lang="nb-NO" dirty="0" smtClean="0"/>
              <a:t>Prognosen for utgangen av året er på 8,4 </a:t>
            </a:r>
            <a:r>
              <a:rPr lang="nb-NO" dirty="0" err="1" smtClean="0"/>
              <a:t>mill</a:t>
            </a:r>
            <a:endParaRPr lang="nb-NO" dirty="0" smtClean="0"/>
          </a:p>
          <a:p>
            <a:r>
              <a:rPr lang="nb-NO" dirty="0"/>
              <a:t>M</a:t>
            </a:r>
            <a:r>
              <a:rPr lang="nb-NO" dirty="0" smtClean="0"/>
              <a:t>odell for ressursbehov og kapasitet er forbedret og gir et bedre grunnlag for å planlegge for nye stillinger i prognoseperioden. Basert på dialog med avdelingene er det lagt inn forslag til disponeringer i 2021 og 2022, mens det videre i perioden ligger inne udisponerte stillinger</a:t>
            </a:r>
          </a:p>
          <a:p>
            <a:endParaRPr lang="nb-NO" dirty="0" smtClean="0"/>
          </a:p>
          <a:p>
            <a:pPr marL="0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44668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Inntekter</a:t>
            </a:r>
            <a:endParaRPr lang="nb-NO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7923790"/>
              </p:ext>
            </p:extLst>
          </p:nvPr>
        </p:nvGraphicFramePr>
        <p:xfrm>
          <a:off x="1320800" y="1772816"/>
          <a:ext cx="6588432" cy="1512168"/>
        </p:xfrm>
        <a:graphic>
          <a:graphicData uri="http://schemas.openxmlformats.org/drawingml/2006/table">
            <a:tbl>
              <a:tblPr/>
              <a:tblGrid>
                <a:gridCol w="1515219">
                  <a:extLst>
                    <a:ext uri="{9D8B030D-6E8A-4147-A177-3AD203B41FA5}">
                      <a16:colId xmlns:a16="http://schemas.microsoft.com/office/drawing/2014/main" val="2455927076"/>
                    </a:ext>
                  </a:extLst>
                </a:gridCol>
                <a:gridCol w="1020034">
                  <a:extLst>
                    <a:ext uri="{9D8B030D-6E8A-4147-A177-3AD203B41FA5}">
                      <a16:colId xmlns:a16="http://schemas.microsoft.com/office/drawing/2014/main" val="3734109389"/>
                    </a:ext>
                  </a:extLst>
                </a:gridCol>
                <a:gridCol w="986854">
                  <a:extLst>
                    <a:ext uri="{9D8B030D-6E8A-4147-A177-3AD203B41FA5}">
                      <a16:colId xmlns:a16="http://schemas.microsoft.com/office/drawing/2014/main" val="2052639206"/>
                    </a:ext>
                  </a:extLst>
                </a:gridCol>
                <a:gridCol w="992867">
                  <a:extLst>
                    <a:ext uri="{9D8B030D-6E8A-4147-A177-3AD203B41FA5}">
                      <a16:colId xmlns:a16="http://schemas.microsoft.com/office/drawing/2014/main" val="2588322657"/>
                    </a:ext>
                  </a:extLst>
                </a:gridCol>
                <a:gridCol w="1036729">
                  <a:extLst>
                    <a:ext uri="{9D8B030D-6E8A-4147-A177-3AD203B41FA5}">
                      <a16:colId xmlns:a16="http://schemas.microsoft.com/office/drawing/2014/main" val="75245529"/>
                    </a:ext>
                  </a:extLst>
                </a:gridCol>
                <a:gridCol w="1036729">
                  <a:extLst>
                    <a:ext uri="{9D8B030D-6E8A-4147-A177-3AD203B41FA5}">
                      <a16:colId xmlns:a16="http://schemas.microsoft.com/office/drawing/2014/main" val="937502398"/>
                    </a:ext>
                  </a:extLst>
                </a:gridCol>
              </a:tblGrid>
              <a:tr h="37804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Basisinntekter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336109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Budsjett 6.12.19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-95 032 878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-93 404 075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-93 284 123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-94 194 976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1699797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Budsjett pr 6.11.20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-101 181 134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-102 523 934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-102 979 780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-103 076 447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-104 540 447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041126"/>
                  </a:ext>
                </a:extLst>
              </a:tr>
              <a:tr h="378042"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Differanse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-6 148 255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-9 119 858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-9 695 656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-8 881 471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1771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99456" y="3501008"/>
            <a:ext cx="1008112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Basisinntektene er </a:t>
            </a:r>
            <a:r>
              <a:rPr lang="nb-NO" dirty="0" smtClean="0"/>
              <a:t>samlet sett styrket </a:t>
            </a:r>
            <a:r>
              <a:rPr lang="nb-NO" dirty="0"/>
              <a:t>med 33,8 mill for årene 21-24 sammenlignet med forrige </a:t>
            </a:r>
            <a:r>
              <a:rPr lang="nb-NO" dirty="0" smtClean="0"/>
              <a:t>budsjett (6.12.2019). Økningen er på vel 6 mill i 2021 og ytterligere 3 mill, </a:t>
            </a:r>
            <a:r>
              <a:rPr lang="nb-NO" dirty="0" err="1" smtClean="0"/>
              <a:t>dvs</a:t>
            </a:r>
            <a:r>
              <a:rPr lang="nb-NO" dirty="0" smtClean="0"/>
              <a:t> 9 mill, i 2022.</a:t>
            </a:r>
            <a:endParaRPr lang="nb-NO" dirty="0"/>
          </a:p>
          <a:p>
            <a:endParaRPr lang="nb-NO" dirty="0"/>
          </a:p>
          <a:p>
            <a:r>
              <a:rPr lang="nb-NO" dirty="0"/>
              <a:t>Sentrale momenter knyttet til endringene inkluderer: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Nye studieplasser for bachelorprogrammet </a:t>
            </a:r>
            <a:r>
              <a:rPr lang="nb-NO" dirty="0" smtClean="0"/>
              <a:t>(vekst i tre år og varig høyere nivå)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Nye studieplasser for medisinstudiet (vekst i </a:t>
            </a:r>
            <a:r>
              <a:rPr lang="nb-NO" dirty="0" smtClean="0"/>
              <a:t>seks </a:t>
            </a:r>
            <a:r>
              <a:rPr lang="nb-NO" dirty="0"/>
              <a:t>år og varig høyere </a:t>
            </a:r>
            <a:r>
              <a:rPr lang="nb-NO"/>
              <a:t>nivå</a:t>
            </a:r>
            <a:r>
              <a:rPr lang="nb-NO" smtClean="0"/>
              <a:t>)</a:t>
            </a:r>
            <a:endParaRPr lang="nb-N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 smtClean="0"/>
              <a:t>En </a:t>
            </a:r>
            <a:r>
              <a:rPr lang="nb-NO" dirty="0"/>
              <a:t>ny </a:t>
            </a:r>
            <a:r>
              <a:rPr lang="nb-NO" dirty="0" smtClean="0"/>
              <a:t>rekrutteringsstilling 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Toppforskningsstøtte for koordinatorprosjekter fra </a:t>
            </a:r>
            <a:r>
              <a:rPr lang="nb-NO" dirty="0" smtClean="0"/>
              <a:t>EU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0439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Nettobidrag fra eksterne prosjekter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0800" y="3140968"/>
            <a:ext cx="8735640" cy="3366864"/>
          </a:xfrm>
        </p:spPr>
        <p:txBody>
          <a:bodyPr/>
          <a:lstStyle/>
          <a:p>
            <a:r>
              <a:rPr lang="nb-NO" sz="2000" dirty="0"/>
              <a:t>Nettobidraget </a:t>
            </a:r>
            <a:r>
              <a:rPr lang="nb-NO" sz="2000" dirty="0" smtClean="0"/>
              <a:t>for perioden er </a:t>
            </a:r>
            <a:r>
              <a:rPr lang="nb-NO" sz="2000" dirty="0"/>
              <a:t>styrket sammenlignet med forrige </a:t>
            </a:r>
            <a:r>
              <a:rPr lang="nb-NO" sz="2000" dirty="0" smtClean="0"/>
              <a:t>budsjett (6.12.2019)  </a:t>
            </a:r>
            <a:r>
              <a:rPr lang="nb-NO" sz="2000" dirty="0"/>
              <a:t>med </a:t>
            </a:r>
            <a:r>
              <a:rPr lang="nb-NO" sz="2000" dirty="0" smtClean="0"/>
              <a:t>samlet </a:t>
            </a:r>
            <a:r>
              <a:rPr lang="nb-NO" sz="2000" dirty="0" smtClean="0"/>
              <a:t>13,4 </a:t>
            </a:r>
            <a:r>
              <a:rPr lang="nb-NO" sz="2000" dirty="0" smtClean="0"/>
              <a:t>mill. Økningen for 2021 er </a:t>
            </a:r>
            <a:r>
              <a:rPr lang="nb-NO" sz="2000" dirty="0" smtClean="0"/>
              <a:t>4,1 </a:t>
            </a:r>
            <a:r>
              <a:rPr lang="nb-NO" sz="2000" dirty="0" smtClean="0"/>
              <a:t>mill.</a:t>
            </a:r>
            <a:endParaRPr lang="nb-NO" sz="2000" dirty="0"/>
          </a:p>
          <a:p>
            <a:r>
              <a:rPr lang="nb-NO" sz="2000" dirty="0"/>
              <a:t>Endringene skyldes stort tilfang av nye prosjekter inneværende år; 5 NFR, 3 EU, 1 </a:t>
            </a:r>
            <a:r>
              <a:rPr lang="nb-NO" sz="2000" dirty="0" smtClean="0"/>
              <a:t>EDCP, 1 EVU-oppdrag i samarbeid med BI</a:t>
            </a:r>
            <a:endParaRPr lang="nb-NO" sz="2000" dirty="0"/>
          </a:p>
          <a:p>
            <a:r>
              <a:rPr lang="nb-NO" sz="2000" dirty="0" smtClean="0"/>
              <a:t>For </a:t>
            </a:r>
            <a:r>
              <a:rPr lang="nb-NO" sz="2000" dirty="0"/>
              <a:t>2021 ligger det i begrenset grad inne </a:t>
            </a:r>
            <a:r>
              <a:rPr lang="nb-NO" sz="2000" dirty="0" smtClean="0"/>
              <a:t>dummy-prosjekter (forventede prosjekter). </a:t>
            </a:r>
            <a:endParaRPr lang="nb-NO" sz="2000" dirty="0"/>
          </a:p>
          <a:p>
            <a:r>
              <a:rPr lang="nb-NO" sz="2000" dirty="0"/>
              <a:t>For perioden for øvrig ligger forventningene om nye prosjekter omtrent på samme nivå som i fjor </a:t>
            </a:r>
            <a:r>
              <a:rPr lang="nb-NO" sz="2000" dirty="0" smtClean="0"/>
              <a:t>høst.</a:t>
            </a:r>
            <a:endParaRPr lang="nb-NO" sz="2000" dirty="0"/>
          </a:p>
          <a:p>
            <a:pPr marL="0" indent="0">
              <a:buNone/>
            </a:pPr>
            <a:endParaRPr lang="nb-NO" dirty="0" smtClean="0"/>
          </a:p>
          <a:p>
            <a:pPr marL="0" indent="0">
              <a:buNone/>
            </a:pPr>
            <a:endParaRPr lang="nb-NO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068031"/>
              </p:ext>
            </p:extLst>
          </p:nvPr>
        </p:nvGraphicFramePr>
        <p:xfrm>
          <a:off x="1320800" y="1772816"/>
          <a:ext cx="7655520" cy="1028328"/>
        </p:xfrm>
        <a:graphic>
          <a:graphicData uri="http://schemas.openxmlformats.org/drawingml/2006/table">
            <a:tbl>
              <a:tblPr/>
              <a:tblGrid>
                <a:gridCol w="1789113">
                  <a:extLst>
                    <a:ext uri="{9D8B030D-6E8A-4147-A177-3AD203B41FA5}">
                      <a16:colId xmlns:a16="http://schemas.microsoft.com/office/drawing/2014/main" val="1109275150"/>
                    </a:ext>
                  </a:extLst>
                </a:gridCol>
                <a:gridCol w="1115841">
                  <a:extLst>
                    <a:ext uri="{9D8B030D-6E8A-4147-A177-3AD203B41FA5}">
                      <a16:colId xmlns:a16="http://schemas.microsoft.com/office/drawing/2014/main" val="1931319272"/>
                    </a:ext>
                  </a:extLst>
                </a:gridCol>
                <a:gridCol w="1129966">
                  <a:extLst>
                    <a:ext uri="{9D8B030D-6E8A-4147-A177-3AD203B41FA5}">
                      <a16:colId xmlns:a16="http://schemas.microsoft.com/office/drawing/2014/main" val="1586623137"/>
                    </a:ext>
                  </a:extLst>
                </a:gridCol>
                <a:gridCol w="1172340">
                  <a:extLst>
                    <a:ext uri="{9D8B030D-6E8A-4147-A177-3AD203B41FA5}">
                      <a16:colId xmlns:a16="http://schemas.microsoft.com/office/drawing/2014/main" val="943312932"/>
                    </a:ext>
                  </a:extLst>
                </a:gridCol>
                <a:gridCol w="1224130">
                  <a:extLst>
                    <a:ext uri="{9D8B030D-6E8A-4147-A177-3AD203B41FA5}">
                      <a16:colId xmlns:a16="http://schemas.microsoft.com/office/drawing/2014/main" val="1655967840"/>
                    </a:ext>
                  </a:extLst>
                </a:gridCol>
                <a:gridCol w="1224130">
                  <a:extLst>
                    <a:ext uri="{9D8B030D-6E8A-4147-A177-3AD203B41FA5}">
                      <a16:colId xmlns:a16="http://schemas.microsoft.com/office/drawing/2014/main" val="517443356"/>
                    </a:ext>
                  </a:extLst>
                </a:gridCol>
              </a:tblGrid>
              <a:tr h="25708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Nettobidrag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655322"/>
                  </a:ext>
                </a:extLst>
              </a:tr>
              <a:tr h="25708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Budsjett 6.12.19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-34 485 566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-35 849 412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-35 066 890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-34 186 887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1758197"/>
                  </a:ext>
                </a:extLst>
              </a:tr>
              <a:tr h="25708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Budsjett pr </a:t>
                      </a:r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17.11.20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 </a:t>
                      </a:r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583 170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-38 550 712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-39 606 261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-36 254 646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-36 770 245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6666847"/>
                  </a:ext>
                </a:extLst>
              </a:tr>
              <a:tr h="257082"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Differanse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</a:t>
                      </a:r>
                      <a:r>
                        <a:rPr lang="nb-NO" sz="11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124 604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-2 701 300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-4 539 371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-2 067 759</a:t>
                      </a:r>
                      <a:endParaRPr lang="nb-NO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5764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388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Drift og investeringer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Vi forventer </a:t>
            </a:r>
            <a:r>
              <a:rPr lang="nb-NO" dirty="0" smtClean="0"/>
              <a:t>økte driftskostnader for 2021 som følge av overføring av tildelte driftsmidler for 2020 som følge av Covid-19</a:t>
            </a:r>
          </a:p>
          <a:p>
            <a:r>
              <a:rPr lang="nb-NO" dirty="0" smtClean="0"/>
              <a:t>Drift for øvrig er ikke justert sammenlignet med forrige </a:t>
            </a:r>
            <a:r>
              <a:rPr lang="nb-NO" dirty="0" smtClean="0"/>
              <a:t>budsjett</a:t>
            </a:r>
            <a:endParaRPr lang="nb-NO" dirty="0" smtClean="0"/>
          </a:p>
          <a:p>
            <a:r>
              <a:rPr lang="nb-NO" dirty="0" smtClean="0"/>
              <a:t>Investeringer for 2021 er satt til samme nivå som for 2020 (2 </a:t>
            </a:r>
            <a:r>
              <a:rPr lang="nb-NO" dirty="0" err="1" smtClean="0"/>
              <a:t>mill</a:t>
            </a:r>
            <a:r>
              <a:rPr lang="nb-NO" dirty="0" smtClean="0"/>
              <a:t>). For resten av perioden er det uendret </a:t>
            </a:r>
            <a:r>
              <a:rPr lang="nb-NO" dirty="0" smtClean="0"/>
              <a:t>fra forrige budsjett (1,6 </a:t>
            </a:r>
            <a:r>
              <a:rPr lang="nb-NO" dirty="0" err="1" smtClean="0"/>
              <a:t>mill</a:t>
            </a:r>
            <a:r>
              <a:rPr lang="nb-NO" dirty="0" smtClean="0"/>
              <a:t> pr år)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8747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Personalkostnader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Økte inntekter, styrket nettobidrag og stabil utvikling av driftskostnader gir rom for å øke personalkostnadene sammenlignet med forrige budsjett.</a:t>
            </a:r>
          </a:p>
          <a:p>
            <a:r>
              <a:rPr lang="nb-NO" dirty="0" smtClean="0"/>
              <a:t>Økt frikjøp til eksterne prosjekter gir økt behov for vikarløsninger på basis</a:t>
            </a:r>
          </a:p>
          <a:p>
            <a:r>
              <a:rPr lang="nb-NO" dirty="0" smtClean="0"/>
              <a:t>En ny rekrutteringsstilling og </a:t>
            </a:r>
            <a:r>
              <a:rPr lang="nb-NO" dirty="0" err="1" smtClean="0"/>
              <a:t>Covid</a:t>
            </a:r>
            <a:r>
              <a:rPr lang="nb-NO" dirty="0" smtClean="0"/>
              <a:t>-forlengelser av stipendiater gir høyere personalkostnader 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1832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stillinger lagt inn (I)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smtClean="0"/>
              <a:t>Administrasjon: </a:t>
            </a:r>
          </a:p>
          <a:p>
            <a:r>
              <a:rPr lang="nb-NO" dirty="0" smtClean="0"/>
              <a:t>Erstatning etter avgang økonomi fra november 2022</a:t>
            </a:r>
          </a:p>
          <a:p>
            <a:r>
              <a:rPr lang="nb-NO" dirty="0" smtClean="0"/>
              <a:t>Prosjektkoordinator (økt frikjøp) fra mars 2021</a:t>
            </a:r>
          </a:p>
          <a:p>
            <a:r>
              <a:rPr lang="nb-NO" dirty="0" smtClean="0"/>
              <a:t>Opprettholdt forventning </a:t>
            </a:r>
            <a:r>
              <a:rPr lang="nb-NO" dirty="0" smtClean="0"/>
              <a:t>om redusert bemanning fra 2022 med ett årsverk</a:t>
            </a:r>
          </a:p>
          <a:p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Helsevitenskap:</a:t>
            </a:r>
          </a:p>
          <a:p>
            <a:r>
              <a:rPr lang="nb-NO" dirty="0" smtClean="0"/>
              <a:t>Professor II fra oktober 21, frikjøp Nina V.</a:t>
            </a:r>
          </a:p>
          <a:p>
            <a:pPr marL="0" indent="0">
              <a:buNone/>
            </a:pP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306023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Nye stillinger lagt inn (II)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400" dirty="0"/>
              <a:t>SME</a:t>
            </a:r>
          </a:p>
          <a:p>
            <a:r>
              <a:rPr lang="nb-NO" sz="2400" dirty="0"/>
              <a:t>100% fast fra </a:t>
            </a:r>
            <a:r>
              <a:rPr lang="nb-NO" sz="2400" dirty="0" smtClean="0"/>
              <a:t>2022</a:t>
            </a:r>
          </a:p>
          <a:p>
            <a:pPr lvl="1"/>
            <a:r>
              <a:rPr lang="nb-NO" sz="2000" dirty="0" smtClean="0"/>
              <a:t>Finansieres av frikjøp </a:t>
            </a:r>
            <a:r>
              <a:rPr lang="nb-NO" sz="2000" dirty="0"/>
              <a:t>(Søren, Bjørn, Jan Helge til 2024</a:t>
            </a:r>
            <a:r>
              <a:rPr lang="nb-NO" sz="2000" dirty="0" smtClean="0"/>
              <a:t>), </a:t>
            </a:r>
            <a:r>
              <a:rPr lang="nb-NO" sz="2000" dirty="0"/>
              <a:t>deretter </a:t>
            </a:r>
            <a:r>
              <a:rPr lang="nb-NO" sz="2000" dirty="0" smtClean="0"/>
              <a:t>erstatning for </a:t>
            </a:r>
            <a:r>
              <a:rPr lang="nb-NO" sz="2000" dirty="0"/>
              <a:t>Jan </a:t>
            </a:r>
            <a:r>
              <a:rPr lang="nb-NO" sz="2000" dirty="0" smtClean="0"/>
              <a:t>Helge</a:t>
            </a:r>
          </a:p>
          <a:p>
            <a:pPr lvl="1"/>
            <a:endParaRPr lang="nb-NO" sz="2000" dirty="0"/>
          </a:p>
          <a:p>
            <a:pPr marL="0" indent="0">
              <a:buNone/>
            </a:pPr>
            <a:r>
              <a:rPr lang="nb-NO" sz="2400" dirty="0" smtClean="0"/>
              <a:t>Samfunnsmedisin</a:t>
            </a:r>
            <a:endParaRPr lang="nb-NO" sz="2400" dirty="0"/>
          </a:p>
          <a:p>
            <a:r>
              <a:rPr lang="nb-NO" sz="2400" dirty="0"/>
              <a:t>100% fast fra 2022 </a:t>
            </a:r>
            <a:endParaRPr lang="nb-NO" sz="2400" dirty="0" smtClean="0"/>
          </a:p>
          <a:p>
            <a:pPr lvl="1"/>
            <a:r>
              <a:rPr lang="nb-NO" sz="2000" dirty="0" smtClean="0"/>
              <a:t>Erstatter Johanne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1839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Nye </a:t>
            </a:r>
            <a:r>
              <a:rPr lang="en-US" dirty="0" err="1" smtClean="0"/>
              <a:t>stillinger</a:t>
            </a:r>
            <a:r>
              <a:rPr lang="en-US" dirty="0" smtClean="0"/>
              <a:t> </a:t>
            </a:r>
            <a:r>
              <a:rPr lang="en-US" dirty="0" err="1" smtClean="0"/>
              <a:t>lagt</a:t>
            </a:r>
            <a:r>
              <a:rPr lang="en-US" dirty="0" smtClean="0"/>
              <a:t> </a:t>
            </a:r>
            <a:r>
              <a:rPr lang="en-US" dirty="0" err="1" smtClean="0"/>
              <a:t>til</a:t>
            </a:r>
            <a:r>
              <a:rPr lang="en-US" dirty="0" smtClean="0"/>
              <a:t> (III)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nb-NO" sz="2400" dirty="0">
                <a:solidFill>
                  <a:srgbClr val="000000"/>
                </a:solidFill>
              </a:rPr>
              <a:t>Allmennmedisin</a:t>
            </a:r>
          </a:p>
          <a:p>
            <a:pPr lvl="0"/>
            <a:r>
              <a:rPr lang="nb-NO" sz="2400" dirty="0">
                <a:solidFill>
                  <a:srgbClr val="000000"/>
                </a:solidFill>
              </a:rPr>
              <a:t>100% fast fra august 2021 (erstatter avganger)</a:t>
            </a:r>
          </a:p>
          <a:p>
            <a:pPr lvl="0"/>
            <a:r>
              <a:rPr lang="nb-NO" sz="2400" dirty="0">
                <a:solidFill>
                  <a:srgbClr val="000000"/>
                </a:solidFill>
              </a:rPr>
              <a:t>100% fast fra august 2022 (erstatter avganger</a:t>
            </a:r>
            <a:r>
              <a:rPr lang="nb-NO" sz="2400" dirty="0" smtClean="0">
                <a:solidFill>
                  <a:srgbClr val="000000"/>
                </a:solidFill>
              </a:rPr>
              <a:t>)</a:t>
            </a:r>
          </a:p>
          <a:p>
            <a:pPr lvl="1"/>
            <a:r>
              <a:rPr lang="nb-NO" sz="2000" dirty="0" smtClean="0">
                <a:solidFill>
                  <a:srgbClr val="000000"/>
                </a:solidFill>
              </a:rPr>
              <a:t>Kan vurdere tidligere oppstart dersom vi anser tilgangen til kandidater som tilfredsstillende</a:t>
            </a:r>
          </a:p>
          <a:p>
            <a:pPr lvl="1"/>
            <a:endParaRPr lang="nb-NO" sz="2000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nb-NO" sz="2400" dirty="0"/>
              <a:t>Sykepleievitenskap:</a:t>
            </a:r>
          </a:p>
          <a:p>
            <a:r>
              <a:rPr lang="nb-NO" sz="2400" dirty="0"/>
              <a:t>50% </a:t>
            </a:r>
            <a:r>
              <a:rPr lang="nb-NO" sz="2400" dirty="0" smtClean="0"/>
              <a:t>stilling fra august 2021 </a:t>
            </a:r>
            <a:r>
              <a:rPr lang="nb-NO" sz="2400" dirty="0"/>
              <a:t>(frikjøp av Anne M, programlederbehov AGS) </a:t>
            </a:r>
            <a:endParaRPr lang="nb-NO" sz="2400" dirty="0" smtClean="0"/>
          </a:p>
          <a:p>
            <a:pPr lvl="1"/>
            <a:r>
              <a:rPr lang="nb-NO" sz="2000" dirty="0" smtClean="0"/>
              <a:t>Vi vurderer hvor lenge dette behovet eksisterer</a:t>
            </a:r>
            <a:endParaRPr lang="nb-NO" sz="2000" dirty="0"/>
          </a:p>
          <a:p>
            <a:pPr lvl="0"/>
            <a:endParaRPr lang="nb-NO" sz="2400" dirty="0">
              <a:solidFill>
                <a:srgbClr val="000000"/>
              </a:solidFill>
            </a:endParaRP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417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Nye stillinger lagt </a:t>
            </a:r>
            <a:r>
              <a:rPr lang="nb-NO" dirty="0" smtClean="0"/>
              <a:t>inn (IV)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 err="1" smtClean="0"/>
              <a:t>Heled</a:t>
            </a:r>
            <a:r>
              <a:rPr lang="nb-NO" dirty="0" smtClean="0"/>
              <a:t>:</a:t>
            </a:r>
          </a:p>
          <a:p>
            <a:r>
              <a:rPr lang="nb-NO" dirty="0" smtClean="0"/>
              <a:t>200% (økonomi) fra august 21 (finansiert av frikjøp NORCHER og erstatning Oddvar K)</a:t>
            </a:r>
          </a:p>
          <a:p>
            <a:r>
              <a:rPr lang="nb-NO" dirty="0" smtClean="0"/>
              <a:t>100% (ledelse?) fra 2022 (økte inntekter bachelor</a:t>
            </a:r>
            <a:r>
              <a:rPr lang="nb-NO" dirty="0"/>
              <a:t> </a:t>
            </a:r>
            <a:r>
              <a:rPr lang="nb-NO" dirty="0" smtClean="0"/>
              <a:t>og økt frikjøp)</a:t>
            </a:r>
          </a:p>
          <a:p>
            <a:endParaRPr lang="nb-NO" dirty="0"/>
          </a:p>
          <a:p>
            <a:endParaRPr lang="nb-NO" dirty="0" smtClean="0"/>
          </a:p>
          <a:p>
            <a:endParaRPr lang="nb-NO" dirty="0"/>
          </a:p>
          <a:p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115563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Handlingsrom personalkostnader (udisponert)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400% fast fra august 2022</a:t>
            </a:r>
          </a:p>
          <a:p>
            <a:r>
              <a:rPr lang="nb-NO" dirty="0" smtClean="0"/>
              <a:t>200% fast fra august 2023</a:t>
            </a:r>
          </a:p>
          <a:p>
            <a:r>
              <a:rPr lang="nb-NO" dirty="0" smtClean="0"/>
              <a:t>200% fast fra august 2024</a:t>
            </a:r>
          </a:p>
        </p:txBody>
      </p:sp>
    </p:spTree>
    <p:extLst>
      <p:ext uri="{BB962C8B-B14F-4D97-AF65-F5344CB8AC3E}">
        <p14:creationId xmlns:p14="http://schemas.microsoft.com/office/powerpoint/2010/main" val="63293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1504" y="838200"/>
            <a:ext cx="8579296" cy="502568"/>
          </a:xfrm>
        </p:spPr>
        <p:txBody>
          <a:bodyPr/>
          <a:lstStyle/>
          <a:p>
            <a:r>
              <a:rPr lang="nb-NO" dirty="0" smtClean="0"/>
              <a:t>Årsverksutvikling vitenskapelige stillinger</a:t>
            </a:r>
            <a:endParaRPr lang="nb-NO" dirty="0"/>
          </a:p>
        </p:txBody>
      </p:sp>
      <p:sp>
        <p:nvSpPr>
          <p:cNvPr id="3" name="Rectangle 2"/>
          <p:cNvSpPr/>
          <p:nvPr/>
        </p:nvSpPr>
        <p:spPr bwMode="auto">
          <a:xfrm>
            <a:off x="8625954" y="1500327"/>
            <a:ext cx="2304256" cy="50405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Helsam - </a:t>
            </a: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ufordelt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625954" y="2345387"/>
            <a:ext cx="1197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Helsefag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625954" y="3244212"/>
            <a:ext cx="1197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Heled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88536" y="3921336"/>
            <a:ext cx="10987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Sykvit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688536" y="5331661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Samfunnsmed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689912" y="4726526"/>
            <a:ext cx="7409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SME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625150" y="6113596"/>
            <a:ext cx="161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Allmennmed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4786311"/>
              </p:ext>
            </p:extLst>
          </p:nvPr>
        </p:nvGraphicFramePr>
        <p:xfrm>
          <a:off x="2999657" y="1500312"/>
          <a:ext cx="5153584" cy="5313056"/>
        </p:xfrm>
        <a:graphic>
          <a:graphicData uri="http://schemas.openxmlformats.org/drawingml/2006/table">
            <a:tbl>
              <a:tblPr/>
              <a:tblGrid>
                <a:gridCol w="1118935">
                  <a:extLst>
                    <a:ext uri="{9D8B030D-6E8A-4147-A177-3AD203B41FA5}">
                      <a16:colId xmlns:a16="http://schemas.microsoft.com/office/drawing/2014/main" val="1466421946"/>
                    </a:ext>
                  </a:extLst>
                </a:gridCol>
                <a:gridCol w="2218409">
                  <a:extLst>
                    <a:ext uri="{9D8B030D-6E8A-4147-A177-3AD203B41FA5}">
                      <a16:colId xmlns:a16="http://schemas.microsoft.com/office/drawing/2014/main" val="311717525"/>
                    </a:ext>
                  </a:extLst>
                </a:gridCol>
                <a:gridCol w="363248">
                  <a:extLst>
                    <a:ext uri="{9D8B030D-6E8A-4147-A177-3AD203B41FA5}">
                      <a16:colId xmlns:a16="http://schemas.microsoft.com/office/drawing/2014/main" val="2827342880"/>
                    </a:ext>
                  </a:extLst>
                </a:gridCol>
                <a:gridCol w="363248">
                  <a:extLst>
                    <a:ext uri="{9D8B030D-6E8A-4147-A177-3AD203B41FA5}">
                      <a16:colId xmlns:a16="http://schemas.microsoft.com/office/drawing/2014/main" val="1317046607"/>
                    </a:ext>
                  </a:extLst>
                </a:gridCol>
                <a:gridCol w="363248">
                  <a:extLst>
                    <a:ext uri="{9D8B030D-6E8A-4147-A177-3AD203B41FA5}">
                      <a16:colId xmlns:a16="http://schemas.microsoft.com/office/drawing/2014/main" val="2957083842"/>
                    </a:ext>
                  </a:extLst>
                </a:gridCol>
                <a:gridCol w="363248">
                  <a:extLst>
                    <a:ext uri="{9D8B030D-6E8A-4147-A177-3AD203B41FA5}">
                      <a16:colId xmlns:a16="http://schemas.microsoft.com/office/drawing/2014/main" val="2246976535"/>
                    </a:ext>
                  </a:extLst>
                </a:gridCol>
                <a:gridCol w="363248">
                  <a:extLst>
                    <a:ext uri="{9D8B030D-6E8A-4147-A177-3AD203B41FA5}">
                      <a16:colId xmlns:a16="http://schemas.microsoft.com/office/drawing/2014/main" val="3671150362"/>
                    </a:ext>
                  </a:extLst>
                </a:gridCol>
              </a:tblGrid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Stedkode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Skokode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102121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027768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498386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520000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5336498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790109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481641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905929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1391284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521000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777192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521100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2287059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6759609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0071506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225257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521100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615463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521200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3375914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643303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1876917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521200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2183106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521300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3484704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3867155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4598586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619523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521300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3634911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521400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8767711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9267682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8037797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521400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0132331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282266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7989445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4756948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521500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575936"/>
                  </a:ext>
                </a:extLst>
              </a:tr>
              <a:tr h="166033">
                <a:tc>
                  <a:txBody>
                    <a:bodyPr/>
                    <a:lstStyle/>
                    <a:p>
                      <a:pPr algn="l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62,7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68,1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71,3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84068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87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Gjenstående arbeid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sz="2400" dirty="0"/>
              <a:t>Vurdering av </a:t>
            </a:r>
            <a:r>
              <a:rPr lang="nb-NO" sz="2400" dirty="0" smtClean="0"/>
              <a:t>inntekter og kostnader </a:t>
            </a:r>
            <a:r>
              <a:rPr lang="nb-NO" sz="2400" dirty="0"/>
              <a:t>knyttet til praksis som følge av økt opptak på profesjonsstudiet og </a:t>
            </a:r>
            <a:r>
              <a:rPr lang="nb-NO" sz="2400" dirty="0" smtClean="0"/>
              <a:t>RETHOS. Dette er forhold som får hovedeffekter noe senere enn økt opptak på BA.</a:t>
            </a:r>
            <a:endParaRPr lang="nb-NO" sz="2400" dirty="0"/>
          </a:p>
          <a:p>
            <a:r>
              <a:rPr lang="nb-NO" sz="2400" dirty="0"/>
              <a:t>Budsjettering av timelønn studier 2021 med framskrivning for resten av </a:t>
            </a:r>
            <a:r>
              <a:rPr lang="nb-NO" sz="2400" dirty="0" smtClean="0"/>
              <a:t>perioden.</a:t>
            </a:r>
            <a:endParaRPr lang="nb-NO" sz="2400" dirty="0"/>
          </a:p>
          <a:p>
            <a:r>
              <a:rPr lang="nb-NO" sz="2400" dirty="0" err="1"/>
              <a:t>Covid</a:t>
            </a:r>
            <a:r>
              <a:rPr lang="nb-NO" sz="2400" dirty="0"/>
              <a:t>-forlengelser av stipendiater, vil dels øke personalkostnadene, men kan også dels oppnås gjennom disponering av framtidige rekrutteringsstillinger på </a:t>
            </a:r>
            <a:r>
              <a:rPr lang="nb-NO" sz="2400" dirty="0" smtClean="0"/>
              <a:t>basis.</a:t>
            </a:r>
          </a:p>
        </p:txBody>
      </p:sp>
    </p:spTree>
    <p:extLst>
      <p:ext uri="{BB962C8B-B14F-4D97-AF65-F5344CB8AC3E}">
        <p14:creationId xmlns:p14="http://schemas.microsoft.com/office/powerpoint/2010/main" val="215529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439" y="838200"/>
            <a:ext cx="9155361" cy="502568"/>
          </a:xfrm>
        </p:spPr>
        <p:txBody>
          <a:bodyPr/>
          <a:lstStyle/>
          <a:p>
            <a:r>
              <a:rPr lang="nb-NO" dirty="0" smtClean="0"/>
              <a:t>Basisbudsjett og prognose pr 17.11.20</a:t>
            </a:r>
            <a:endParaRPr lang="nb-NO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2677984"/>
              </p:ext>
            </p:extLst>
          </p:nvPr>
        </p:nvGraphicFramePr>
        <p:xfrm>
          <a:off x="1055442" y="1340764"/>
          <a:ext cx="8457219" cy="5328601"/>
        </p:xfrm>
        <a:graphic>
          <a:graphicData uri="http://schemas.openxmlformats.org/drawingml/2006/table">
            <a:tbl>
              <a:tblPr/>
              <a:tblGrid>
                <a:gridCol w="1044027">
                  <a:extLst>
                    <a:ext uri="{9D8B030D-6E8A-4147-A177-3AD203B41FA5}">
                      <a16:colId xmlns:a16="http://schemas.microsoft.com/office/drawing/2014/main" val="83416493"/>
                    </a:ext>
                  </a:extLst>
                </a:gridCol>
                <a:gridCol w="2184059">
                  <a:extLst>
                    <a:ext uri="{9D8B030D-6E8A-4147-A177-3AD203B41FA5}">
                      <a16:colId xmlns:a16="http://schemas.microsoft.com/office/drawing/2014/main" val="2055260720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497443172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3691102807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3750873473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1013112661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1671122977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3550487370"/>
                    </a:ext>
                  </a:extLst>
                </a:gridCol>
                <a:gridCol w="747019">
                  <a:extLst>
                    <a:ext uri="{9D8B030D-6E8A-4147-A177-3AD203B41FA5}">
                      <a16:colId xmlns:a16="http://schemas.microsoft.com/office/drawing/2014/main" val="3026187348"/>
                    </a:ext>
                  </a:extLst>
                </a:gridCol>
              </a:tblGrid>
              <a:tr h="159063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Sum of Beløp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År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3743275"/>
                  </a:ext>
                </a:extLst>
              </a:tr>
              <a:tr h="296916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 overført-innt-kost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Artsrapport styringskart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148565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Inntekter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Eksterne inntekter og bidrag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-88 222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-88 222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9208554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Inntekt fra bevilgninger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-98 266 963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-99 981 128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-101 323 934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-101 780 447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-101 876 447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-103 340 447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-606 569 364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422812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Salgs- og leieinntekter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-2 241 000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-1 200 000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-1 200 000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-1 200 000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-1 200 000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-1 200 000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-8 241 000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3867898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Inntekter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-100 596 185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-101 181 128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-102 523 934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-102 980 447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-103 076 447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-104 540 447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-614 898 586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9148"/>
                  </a:ext>
                </a:extLst>
              </a:tr>
              <a:tr h="296916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Personalkostnader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Andre personalkostnader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-1 312 361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-81 422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4 293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-1 804 779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248 943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248 943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-2 696 385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219265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Fast lønn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84 505 514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84 675 515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84 953 724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88 493 917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88 734 147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89 742 741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521 105 559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811358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Feriepenger, AGA og pensjon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37 603 340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35 150 066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36 817 844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38 378 295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38 461 289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38 899 478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225 310 311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271213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Offentlige refusjoner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-1 987 436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-2 219 809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-2 219 809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-2 219 809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-2 219 809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-2 219 809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-13 086 482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3734311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Timelønn og honorarer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2 975 087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2 771 016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2 673 144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2 673 144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2 593 513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2 593 513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16 279 417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093312"/>
                  </a:ext>
                </a:extLst>
              </a:tr>
              <a:tr h="1590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Personalkostnader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121 784 143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120 295 365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122 229 196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125 520 768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127 818 082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129 264 866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746 912 421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692488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Driftskostnader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Andre driftskostnader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3 069 500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3 060 500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3 088 500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3 060 500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3 088 500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3 060 500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18 428 000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7232138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Kjøp av tjenester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421 650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387 548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744 642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751 928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759 410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767 095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3 832 272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7942663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Kurs, konferanser og reiser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4 144 211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10 296 099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8 992 848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8 446 258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8 237 605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8 192 926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48 309 946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321601"/>
                  </a:ext>
                </a:extLst>
              </a:tr>
              <a:tr h="1590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Driftskostnader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7 635 361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13 744 146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12 825 990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12 258 685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12 085 515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12 020 520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70 570 218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118602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Investeringer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Investeringer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2 000 000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6848225"/>
                  </a:ext>
                </a:extLst>
              </a:tr>
              <a:tr h="1590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Investeringer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2 000 000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1 600 000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10 400 000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6252087"/>
                  </a:ext>
                </a:extLst>
              </a:tr>
              <a:tr h="445374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Nettobidrag fra eksternfinansierte prosjekter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Egenandel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33 569 272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30 892 192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23 071 338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22 611 786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23 848 717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21 172 281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155 165 587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5197691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Frikjøp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-30 028 338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-27 672 958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-24 966 255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-25 196 543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-23 962 478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-21 720 807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-153 547 380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036743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Leiested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-180 000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-150 000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-930 000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755351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Overhead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-35 473 993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-41 652 404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-36 505 795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-36 871 504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-35 990 886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-36 071 719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-222 566 301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625855"/>
                  </a:ext>
                </a:extLst>
              </a:tr>
              <a:tr h="1590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Nettobidrag fra eksternfinansierte prosjekter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-32 113 059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-38 583 170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-38 550 712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-39 606 261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-36 254 646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-36 770 245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-221 878 094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162556"/>
                  </a:ext>
                </a:extLst>
              </a:tr>
              <a:tr h="296916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Prosjektavslutning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Prosjektavslutning Bidrag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-92 558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-92 558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5625396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Prosjektavslutning Oppdrag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-1 486 263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-64 583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-1 735 058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-3 285 904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660104"/>
                  </a:ext>
                </a:extLst>
              </a:tr>
              <a:tr h="159063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Prosjektavslutning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-92 558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-1 486 263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-64 583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-1 735 058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-3 378 462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1368108"/>
                  </a:ext>
                </a:extLst>
              </a:tr>
              <a:tr h="159063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Overført fra i fjor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Overført fra i fjor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10 024 789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10 024 789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105745"/>
                  </a:ext>
                </a:extLst>
              </a:tr>
              <a:tr h="1670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Overført fra i fjor 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b-N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10 024 789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10 024 789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4743856"/>
                  </a:ext>
                </a:extLst>
              </a:tr>
              <a:tr h="167015">
                <a:tc>
                  <a:txBody>
                    <a:bodyPr/>
                    <a:lstStyle/>
                    <a:p>
                      <a:pPr algn="l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nb-NO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8 642 492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-5 211 050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-4 484 042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-3 207 255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2 172 505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-160 363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-2 247 714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80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14200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3239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ED_HelseSamf_AlmaMater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MED_HelseSamf_AlmaMater</Template>
  <TotalTime>842</TotalTime>
  <Words>1635</Words>
  <Application>Microsoft Office PowerPoint</Application>
  <PresentationFormat>Widescreen</PresentationFormat>
  <Paragraphs>522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ヒラギノ角ゴ Pro W3</vt:lpstr>
      <vt:lpstr>MED_HelseSamf_AlmaMater</vt:lpstr>
      <vt:lpstr>PowerPoint Presentation</vt:lpstr>
      <vt:lpstr>Sammendrag</vt:lpstr>
      <vt:lpstr>Inntekter</vt:lpstr>
      <vt:lpstr>Nettobidrag fra eksterne prosjekter</vt:lpstr>
      <vt:lpstr>Drift og investeringer</vt:lpstr>
      <vt:lpstr>Personalkostnader</vt:lpstr>
      <vt:lpstr>Nye stillinger lagt inn (I)</vt:lpstr>
      <vt:lpstr>Nye stillinger lagt inn (II)</vt:lpstr>
      <vt:lpstr>Nye stillinger lagt til (III)</vt:lpstr>
      <vt:lpstr>Nye stillinger lagt inn (IV)</vt:lpstr>
      <vt:lpstr>Handlingsrom personalkostnader (udisponert)</vt:lpstr>
      <vt:lpstr>Årsverksutvikling vitenskapelige stillinger</vt:lpstr>
      <vt:lpstr>Gjenstående arbeid</vt:lpstr>
      <vt:lpstr>Basisbudsjett og prognose pr 17.11.20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anbjork</dc:creator>
  <cp:lastModifiedBy>Knut Tore Stokke</cp:lastModifiedBy>
  <cp:revision>32</cp:revision>
  <dcterms:created xsi:type="dcterms:W3CDTF">2011-05-19T15:13:29Z</dcterms:created>
  <dcterms:modified xsi:type="dcterms:W3CDTF">2020-11-18T07:34:47Z</dcterms:modified>
</cp:coreProperties>
</file>