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7" r:id="rId11"/>
    <p:sldId id="314" r:id="rId12"/>
    <p:sldId id="318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64E4F-A2FC-A74C-B4DC-CF956034E075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8EA9F-BE57-A845-9172-C737282FC9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077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C76BAE-7F14-BA40-86C7-D94B43915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B5F92D-EC2F-BF4D-BA70-4F84BC855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61A2A1-43FE-B64F-B367-937508AF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8578AA-5AB7-A149-ADC9-E1F02579A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1CFF0B-DF5D-874E-A146-6197A1D1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94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D5F531-0D18-A449-969C-D9E7D4AF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320858-356C-EF49-82D4-B4C7781B8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A61DA-2BF5-6D4D-AEF6-FE33AC11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033F0B-4339-7646-A319-54F3DFE8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C0C2D9-9DF8-1643-B5D9-76D024FE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5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745391-87EE-BC4E-AE5D-B19170B59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A8F3CB-38F7-9946-AA9F-848287FDE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809956-42F2-754F-A3FA-994EC592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AAFA81-66C9-1745-8A61-6D5B2F26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F25062-2E10-2140-9A03-B82286F9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97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C99C0E-5157-7F4A-8C84-0FCDD2B0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F4663E-C51A-D543-A9BE-B07236B2C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E643D9E-7669-A146-AA75-AFEE4F108C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A72B44-70A7-C046-8A9D-5E3CC31B2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53C6048-CA2E-3145-8B90-3810274E4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77A0A3E-A16E-E744-865E-DDE9E154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21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A65BB9-126E-054A-8EA7-83F531E2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C7D9729-CBE9-2246-B162-C26E8130E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DC9FB47-CFA8-8A4D-83D8-9B65D446F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4A83676-8BDB-384B-81AC-D79315BF9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672C08E-119F-3348-AD35-B6260C93E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46979A7-3D0D-8B45-90AF-F954246A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01C2380-3507-9A47-BDF5-B4776341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C05AE06-CA4F-6C4A-AF75-D7BD856C3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741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D1D606-6CEA-9040-AC86-00B1C717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D2661E3-C107-8F44-B8BD-62B5F4D0B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FE26B34-AFCA-B440-8D43-39EBCD31E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FBB1D57-0FC6-774B-BCF9-03FD9CD9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907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6A91997-0C63-F048-8243-2D9DDF7E0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83DD566-2839-BC47-BD2C-1C645C83E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10D26C-43FA-6C40-97DA-17BF6C72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13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497091-D76B-3A46-9FD7-4A2A9BAB1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EB34FC-5EFF-0844-AE4A-1A8258C5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9F1E6A7-3F85-2A4D-A96C-2CA4F162B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441914-79AB-0648-993F-70550E53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810BA7C-C218-DC41-83D3-A1E2FCA59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E5C856-FDE0-444C-9B0B-F4F11913F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916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0131B9-FB2D-F047-AE1E-E676CF97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8D13BAF-150F-B04B-8A45-600E34C8B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9998336-6C90-FE4A-8943-52B79D1F3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7FBAA1-4765-1046-A661-B10CDC577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3F8C6B3-7FC9-4C42-8819-84C0A1744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0A1D59-3589-3148-803C-41842DBD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94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285759-9074-AC4E-A8DB-AB2742C02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01AAA7C-9F0D-AD4D-BFD7-FC732E7A0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5F0777-C0C6-964E-BD29-EF50EECE0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5D195F-E498-4C4D-9D20-BA9B3844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E7F225-FEDD-5B4D-94E4-9B37C66F7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76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93E0C00-5748-6343-AF2C-9F126CE28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F93FD0-C0E9-EC4E-91D0-B0A8BD740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1C055D-2C96-D345-9181-DB036216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E6BDB9-D487-4046-B876-147555D4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79F521-E648-9044-B941-F2FB81DB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831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96520B-A711-C04D-AFCE-3CFDE8219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B71C21-3C7E-5947-B657-6C7B8892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92879C-82CC-7449-9AA6-F3B13302D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27F16-A67F-8C49-A8FA-3D1EE2474D34}" type="datetimeFigureOut">
              <a:rPr lang="en-GB" smtClean="0"/>
              <a:t>03/12/2020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B8702E-46C3-F344-9E80-265B879D5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70BBA-740B-A947-862C-1AB431E3FE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8BD7B-6860-F849-84F2-3AD491DFD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9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E87E58-E8FA-BF48-8D51-22AB9BEE5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Non-inferiority studier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C5E1C8-10FE-5B40-B9CF-848FE5DD3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Kan man vise at behandlinger er like?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6135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277813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800"/>
              <a:t>Studiedesign: </a:t>
            </a:r>
            <a:br>
              <a:rPr lang="nb-NO" sz="3800"/>
            </a:br>
            <a:r>
              <a:rPr lang="nb-NO" sz="3800"/>
              <a:t>Superiority vs. Non-Inferiority </a:t>
            </a:r>
          </a:p>
        </p:txBody>
      </p:sp>
      <p:sp>
        <p:nvSpPr>
          <p:cNvPr id="147466" name="Text Box 10"/>
          <p:cNvSpPr txBox="1">
            <a:spLocks noChangeArrowheads="1"/>
          </p:cNvSpPr>
          <p:nvPr/>
        </p:nvSpPr>
        <p:spPr bwMode="auto">
          <a:xfrm>
            <a:off x="2208213" y="2060576"/>
            <a:ext cx="7726362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b-NO" altLang="nb-NO"/>
              <a:t>De fleste studier ønsker å vise at to intervensjoner eller grupper er forskjellige 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b="1"/>
              <a:t>Eksempel</a:t>
            </a:r>
            <a:r>
              <a:rPr lang="nb-NO" altLang="nb-NO"/>
              <a:t>: En studie der man har som mål å vise at et nytt biologisk legemiddel </a:t>
            </a:r>
            <a:r>
              <a:rPr lang="nb-NO" altLang="nb-NO" u="sng"/>
              <a:t>er bedre enn methotrexate (superiority)</a:t>
            </a:r>
          </a:p>
          <a:p>
            <a:pPr eaLnBrk="1" hangingPunct="1">
              <a:spcBef>
                <a:spcPct val="50000"/>
              </a:spcBef>
            </a:pPr>
            <a:endParaRPr lang="nb-NO" altLang="nb-NO" b="1" u="sng"/>
          </a:p>
          <a:p>
            <a:pPr eaLnBrk="1" hangingPunct="1">
              <a:spcBef>
                <a:spcPct val="50000"/>
              </a:spcBef>
            </a:pPr>
            <a:r>
              <a:rPr lang="nb-NO" altLang="nb-NO" b="1" u="sng"/>
              <a:t>Non-Inferiority</a:t>
            </a:r>
            <a:r>
              <a:rPr lang="nb-NO" altLang="nb-NO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/>
              <a:t>Studiedesign der man ønsker å vise at noe er </a:t>
            </a:r>
            <a:r>
              <a:rPr lang="nb-NO" altLang="nb-NO" b="1"/>
              <a:t>tilnærmet like bra</a:t>
            </a:r>
            <a:r>
              <a:rPr lang="nb-NO" altLang="nb-NO"/>
              <a:t> som enn etablert behandling.</a:t>
            </a:r>
          </a:p>
          <a:p>
            <a:pPr eaLnBrk="1" hangingPunct="1">
              <a:spcBef>
                <a:spcPct val="50000"/>
              </a:spcBef>
            </a:pPr>
            <a:r>
              <a:rPr lang="nb-NO" altLang="nb-NO" b="1"/>
              <a:t>Eksempel:</a:t>
            </a:r>
            <a:r>
              <a:rPr lang="nb-NO" altLang="nb-NO"/>
              <a:t> En studie der man ser på hvorvidt et nytt paracetamol kopipreparat er </a:t>
            </a:r>
            <a:r>
              <a:rPr lang="nb-NO" altLang="nb-NO" u="sng"/>
              <a:t>omtrent like bra</a:t>
            </a:r>
            <a:r>
              <a:rPr lang="nb-NO" altLang="nb-NO"/>
              <a:t> som Paracet</a:t>
            </a:r>
          </a:p>
        </p:txBody>
      </p:sp>
    </p:spTree>
    <p:extLst>
      <p:ext uri="{BB962C8B-B14F-4D97-AF65-F5344CB8AC3E}">
        <p14:creationId xmlns:p14="http://schemas.microsoft.com/office/powerpoint/2010/main" val="2450215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603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>
                <a:ea typeface="+mj-ea"/>
              </a:rPr>
              <a:t>Superiority design</a:t>
            </a:r>
          </a:p>
        </p:txBody>
      </p:sp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9" b="15686"/>
          <a:stretch>
            <a:fillRect/>
          </a:stretch>
        </p:blipFill>
        <p:spPr bwMode="auto">
          <a:xfrm>
            <a:off x="2566989" y="3211513"/>
            <a:ext cx="6192837" cy="309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5897" name="Line 9"/>
          <p:cNvSpPr>
            <a:spLocks noChangeShapeType="1"/>
          </p:cNvSpPr>
          <p:nvPr/>
        </p:nvSpPr>
        <p:spPr bwMode="auto">
          <a:xfrm flipH="1">
            <a:off x="3862388" y="1987551"/>
            <a:ext cx="0" cy="14398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65898" name="Text Box 10"/>
          <p:cNvSpPr txBox="1">
            <a:spLocks noChangeArrowheads="1"/>
          </p:cNvSpPr>
          <p:nvPr/>
        </p:nvSpPr>
        <p:spPr bwMode="auto">
          <a:xfrm>
            <a:off x="2135189" y="1555750"/>
            <a:ext cx="38972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nb-NO">
                <a:solidFill>
                  <a:srgbClr val="FF0000"/>
                </a:solidFill>
                <a:latin typeface="Arial" charset="0"/>
                <a:ea typeface="ＭＳ Ｐゴシック" charset="0"/>
              </a:rPr>
              <a:t>0 = ingen forskjell mellom gruppene </a:t>
            </a:r>
          </a:p>
        </p:txBody>
      </p:sp>
      <p:sp>
        <p:nvSpPr>
          <p:cNvPr id="165899" name="Line 11"/>
          <p:cNvSpPr>
            <a:spLocks noChangeShapeType="1"/>
          </p:cNvSpPr>
          <p:nvPr/>
        </p:nvSpPr>
        <p:spPr bwMode="auto">
          <a:xfrm>
            <a:off x="6815138" y="3284538"/>
            <a:ext cx="0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65900" name="Text Box 12"/>
          <p:cNvSpPr txBox="1">
            <a:spLocks noChangeArrowheads="1"/>
          </p:cNvSpPr>
          <p:nvPr/>
        </p:nvSpPr>
        <p:spPr bwMode="auto">
          <a:xfrm>
            <a:off x="4057651" y="2635250"/>
            <a:ext cx="54213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nb-NO" altLang="nb-NO" sz="1800">
                <a:solidFill>
                  <a:srgbClr val="FF0000"/>
                </a:solidFill>
              </a:rPr>
              <a:t>Konfidensintervallet inneholder ikke null – 95% sikkert at det er en forskjell mellom gruppene</a:t>
            </a:r>
          </a:p>
        </p:txBody>
      </p:sp>
      <p:sp>
        <p:nvSpPr>
          <p:cNvPr id="165901" name="Line 13"/>
          <p:cNvSpPr>
            <a:spLocks noChangeShapeType="1"/>
          </p:cNvSpPr>
          <p:nvPr/>
        </p:nvSpPr>
        <p:spPr bwMode="auto">
          <a:xfrm>
            <a:off x="4294188" y="3284538"/>
            <a:ext cx="0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93938" y="254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>
                <a:ea typeface="+mj-ea"/>
              </a:rPr>
              <a:t>Non-Inferiority </a:t>
            </a:r>
          </a:p>
        </p:txBody>
      </p:sp>
      <p:pic>
        <p:nvPicPr>
          <p:cNvPr id="1669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4"/>
          <a:stretch>
            <a:fillRect/>
          </a:stretch>
        </p:blipFill>
        <p:spPr bwMode="auto">
          <a:xfrm>
            <a:off x="2640014" y="3213101"/>
            <a:ext cx="576103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6918" name="Line 6"/>
          <p:cNvSpPr>
            <a:spLocks noChangeShapeType="1"/>
          </p:cNvSpPr>
          <p:nvPr/>
        </p:nvSpPr>
        <p:spPr bwMode="auto">
          <a:xfrm>
            <a:off x="3863975" y="2349500"/>
            <a:ext cx="0" cy="1079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3216275" y="1557339"/>
            <a:ext cx="36718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nb-NO">
                <a:solidFill>
                  <a:srgbClr val="FF0000"/>
                </a:solidFill>
                <a:latin typeface="Arial" charset="0"/>
                <a:ea typeface="ＭＳ Ｐゴシック" charset="0"/>
              </a:rPr>
              <a:t>Non-inferiority margin (predefinert i studien)</a:t>
            </a: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3935413" y="2349501"/>
            <a:ext cx="46085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nb-NO" altLang="nb-NO" sz="1600">
                <a:solidFill>
                  <a:srgbClr val="FF0000"/>
                </a:solidFill>
              </a:rPr>
              <a:t>Non-inferiority ”vist”: konfidensintervallet krysser ikke non-inferiority marginen</a:t>
            </a:r>
          </a:p>
        </p:txBody>
      </p:sp>
      <p:sp>
        <p:nvSpPr>
          <p:cNvPr id="166921" name="Line 9"/>
          <p:cNvSpPr>
            <a:spLocks noChangeShapeType="1"/>
          </p:cNvSpPr>
          <p:nvPr/>
        </p:nvSpPr>
        <p:spPr bwMode="auto">
          <a:xfrm>
            <a:off x="6311900" y="2924176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66922" name="Line 10"/>
          <p:cNvSpPr>
            <a:spLocks noChangeShapeType="1"/>
          </p:cNvSpPr>
          <p:nvPr/>
        </p:nvSpPr>
        <p:spPr bwMode="auto">
          <a:xfrm>
            <a:off x="4224338" y="2924176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B981F0B-044C-F64F-8B91-61F61EA312BB}"/>
              </a:ext>
            </a:extLst>
          </p:cNvPr>
          <p:cNvSpPr txBox="1"/>
          <p:nvPr/>
        </p:nvSpPr>
        <p:spPr>
          <a:xfrm>
            <a:off x="481013" y="3099015"/>
            <a:ext cx="2755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Merk: Ingen p-</a:t>
            </a:r>
            <a:r>
              <a:rPr lang="en-GB" dirty="0" err="1">
                <a:solidFill>
                  <a:srgbClr val="00B0F0"/>
                </a:solidFill>
              </a:rPr>
              <a:t>verdier</a:t>
            </a:r>
            <a:r>
              <a:rPr lang="en-GB" dirty="0">
                <a:solidFill>
                  <a:srgbClr val="00B0F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0389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9" grpId="0"/>
      <p:bldP spid="1669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93938" y="254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>
                <a:ea typeface="+mj-ea"/>
              </a:rPr>
              <a:t>Non-Inferiority </a:t>
            </a:r>
          </a:p>
        </p:txBody>
      </p:sp>
      <p:pic>
        <p:nvPicPr>
          <p:cNvPr id="1679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4"/>
          <a:stretch>
            <a:fillRect/>
          </a:stretch>
        </p:blipFill>
        <p:spPr bwMode="auto">
          <a:xfrm>
            <a:off x="2640014" y="3213101"/>
            <a:ext cx="576103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7942" name="Text Box 6"/>
          <p:cNvSpPr txBox="1">
            <a:spLocks noChangeArrowheads="1"/>
          </p:cNvSpPr>
          <p:nvPr/>
        </p:nvSpPr>
        <p:spPr bwMode="auto">
          <a:xfrm>
            <a:off x="3432175" y="2420939"/>
            <a:ext cx="51117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nb-NO" altLang="nb-NO">
                <a:solidFill>
                  <a:srgbClr val="FF0000"/>
                </a:solidFill>
              </a:rPr>
              <a:t>Non-inferiority ”ikke vist”: konfidensintervallet krysser non-inferiority marginen</a:t>
            </a:r>
          </a:p>
        </p:txBody>
      </p:sp>
      <p:sp>
        <p:nvSpPr>
          <p:cNvPr id="167943" name="Line 7"/>
          <p:cNvSpPr>
            <a:spLocks noChangeShapeType="1"/>
          </p:cNvSpPr>
          <p:nvPr/>
        </p:nvSpPr>
        <p:spPr bwMode="auto">
          <a:xfrm>
            <a:off x="6240463" y="3429001"/>
            <a:ext cx="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  <p:sp>
        <p:nvSpPr>
          <p:cNvPr id="167944" name="Line 8"/>
          <p:cNvSpPr>
            <a:spLocks noChangeShapeType="1"/>
          </p:cNvSpPr>
          <p:nvPr/>
        </p:nvSpPr>
        <p:spPr bwMode="auto">
          <a:xfrm>
            <a:off x="3648075" y="3357563"/>
            <a:ext cx="0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nb-NO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4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 av margin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EMA </a:t>
            </a:r>
            <a:r>
              <a:rPr lang="en-US" dirty="0"/>
              <a:t>Guideline on the choice of the non-inferiority margin:</a:t>
            </a:r>
            <a:endParaRPr lang="nb-NO" dirty="0"/>
          </a:p>
          <a:p>
            <a:pPr lvl="1"/>
            <a:r>
              <a:rPr lang="nb-NO" dirty="0"/>
              <a:t>Valg av margin baseres på en kombinasjon av statistisk og klinisk vurdering</a:t>
            </a:r>
          </a:p>
          <a:p>
            <a:pPr lvl="1"/>
            <a:r>
              <a:rPr lang="nb-NO" dirty="0"/>
              <a:t>Valget bør gjøres slik at man har en klinisk relevant overlegenhet </a:t>
            </a:r>
            <a:r>
              <a:rPr lang="nb-NO" dirty="0" err="1"/>
              <a:t>ift</a:t>
            </a:r>
            <a:r>
              <a:rPr lang="nb-NO" dirty="0"/>
              <a:t> placebo</a:t>
            </a:r>
          </a:p>
        </p:txBody>
      </p:sp>
    </p:spTree>
    <p:extLst>
      <p:ext uri="{BB962C8B-B14F-4D97-AF65-F5344CB8AC3E}">
        <p14:creationId xmlns:p14="http://schemas.microsoft.com/office/powerpoint/2010/main" val="252945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Statistisk vurdering</a:t>
            </a:r>
          </a:p>
        </p:txBody>
      </p:sp>
      <p:grpSp>
        <p:nvGrpSpPr>
          <p:cNvPr id="20" name="Gruppe 19"/>
          <p:cNvGrpSpPr/>
          <p:nvPr/>
        </p:nvGrpSpPr>
        <p:grpSpPr>
          <a:xfrm>
            <a:off x="2711624" y="1916832"/>
            <a:ext cx="6822758" cy="2040548"/>
            <a:chOff x="1205626" y="3846016"/>
            <a:chExt cx="6822758" cy="2040548"/>
          </a:xfrm>
        </p:grpSpPr>
        <p:cxnSp>
          <p:nvCxnSpPr>
            <p:cNvPr id="6" name="Rett pil 5"/>
            <p:cNvCxnSpPr/>
            <p:nvPr/>
          </p:nvCxnSpPr>
          <p:spPr>
            <a:xfrm flipV="1">
              <a:off x="1619672" y="4864705"/>
              <a:ext cx="6408712" cy="44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tt linje 7"/>
            <p:cNvCxnSpPr/>
            <p:nvPr/>
          </p:nvCxnSpPr>
          <p:spPr>
            <a:xfrm>
              <a:off x="3858135" y="4684685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kstSylinder 8"/>
            <p:cNvSpPr txBox="1"/>
            <p:nvPr/>
          </p:nvSpPr>
          <p:spPr>
            <a:xfrm>
              <a:off x="3707904" y="5085185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10" name="TekstSylinder 9"/>
            <p:cNvSpPr txBox="1"/>
            <p:nvPr/>
          </p:nvSpPr>
          <p:spPr>
            <a:xfrm>
              <a:off x="5688124" y="5215643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Control </a:t>
              </a:r>
              <a:r>
                <a:rPr lang="nb-NO" dirty="0" err="1"/>
                <a:t>better</a:t>
              </a:r>
              <a:endParaRPr lang="nb-NO" dirty="0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1205626" y="520611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Placebo </a:t>
              </a:r>
              <a:r>
                <a:rPr lang="nb-NO" dirty="0" err="1"/>
                <a:t>better</a:t>
              </a:r>
              <a:endParaRPr lang="nb-NO" dirty="0"/>
            </a:p>
          </p:txBody>
        </p:sp>
        <p:cxnSp>
          <p:nvCxnSpPr>
            <p:cNvPr id="12" name="Rett linje 11"/>
            <p:cNvCxnSpPr/>
            <p:nvPr/>
          </p:nvCxnSpPr>
          <p:spPr>
            <a:xfrm>
              <a:off x="6228184" y="4684685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Høyre klammeparentes 12"/>
            <p:cNvSpPr/>
            <p:nvPr/>
          </p:nvSpPr>
          <p:spPr>
            <a:xfrm rot="5400000">
              <a:off x="4903599" y="4075724"/>
              <a:ext cx="279120" cy="2370050"/>
            </a:xfrm>
            <a:prstGeom prst="rightBrace">
              <a:avLst>
                <a:gd name="adj1" fmla="val 8333"/>
                <a:gd name="adj2" fmla="val 5066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/>
            <p:cNvSpPr txBox="1"/>
            <p:nvPr/>
          </p:nvSpPr>
          <p:spPr>
            <a:xfrm>
              <a:off x="4283968" y="5517232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Effektstørrelse</a:t>
              </a:r>
            </a:p>
          </p:txBody>
        </p:sp>
        <p:sp>
          <p:nvSpPr>
            <p:cNvPr id="18" name="Høyre klammeparentes 17"/>
            <p:cNvSpPr/>
            <p:nvPr/>
          </p:nvSpPr>
          <p:spPr>
            <a:xfrm rot="16200000">
              <a:off x="5419682" y="3799717"/>
              <a:ext cx="392872" cy="1224135"/>
            </a:xfrm>
            <a:prstGeom prst="rightBrace">
              <a:avLst>
                <a:gd name="adj1" fmla="val 8333"/>
                <a:gd name="adj2" fmla="val 5066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5166066" y="3846016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Margin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712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Klinisk vurdering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«Klinisk ikke-relevant forskjell»</a:t>
            </a:r>
          </a:p>
          <a:p>
            <a:r>
              <a:rPr lang="nb-NO" dirty="0"/>
              <a:t>«Ikke klinisk relevant dårligere»</a:t>
            </a:r>
          </a:p>
        </p:txBody>
      </p:sp>
    </p:spTree>
    <p:extLst>
      <p:ext uri="{BB962C8B-B14F-4D97-AF65-F5344CB8AC3E}">
        <p14:creationId xmlns:p14="http://schemas.microsoft.com/office/powerpoint/2010/main" val="362481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Klinisk vurdering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Lakmustest:</a:t>
            </a:r>
          </a:p>
          <a:p>
            <a:pPr lvl="1"/>
            <a:r>
              <a:rPr lang="nb-NO" dirty="0"/>
              <a:t>Må kunne si klinisk ikke-relevant forskjell på tross av statistisk signifikant dårligere</a:t>
            </a:r>
          </a:p>
          <a:p>
            <a:endParaRPr lang="nb-NO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2AF9E92E-8121-754F-9DEB-3B44CE551309}"/>
              </a:ext>
            </a:extLst>
          </p:cNvPr>
          <p:cNvGrpSpPr/>
          <p:nvPr/>
        </p:nvGrpSpPr>
        <p:grpSpPr>
          <a:xfrm>
            <a:off x="2456687" y="4024610"/>
            <a:ext cx="6822758" cy="900290"/>
            <a:chOff x="1205626" y="4684685"/>
            <a:chExt cx="6822758" cy="900290"/>
          </a:xfrm>
        </p:grpSpPr>
        <p:cxnSp>
          <p:nvCxnSpPr>
            <p:cNvPr id="5" name="Rett pil 4">
              <a:extLst>
                <a:ext uri="{FF2B5EF4-FFF2-40B4-BE49-F238E27FC236}">
                  <a16:creationId xmlns:a16="http://schemas.microsoft.com/office/drawing/2014/main" id="{C1832DD6-978D-2E49-B10A-AB1FCD53873A}"/>
                </a:ext>
              </a:extLst>
            </p:cNvPr>
            <p:cNvCxnSpPr/>
            <p:nvPr/>
          </p:nvCxnSpPr>
          <p:spPr>
            <a:xfrm flipV="1">
              <a:off x="1619672" y="4864705"/>
              <a:ext cx="6408712" cy="44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54C6CE63-EF1E-774B-8CAE-BD00E4833F36}"/>
                </a:ext>
              </a:extLst>
            </p:cNvPr>
            <p:cNvCxnSpPr/>
            <p:nvPr/>
          </p:nvCxnSpPr>
          <p:spPr>
            <a:xfrm>
              <a:off x="3858135" y="4684685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9C133C21-FF72-F64D-A6A6-145F83191BB1}"/>
                </a:ext>
              </a:extLst>
            </p:cNvPr>
            <p:cNvSpPr txBox="1"/>
            <p:nvPr/>
          </p:nvSpPr>
          <p:spPr>
            <a:xfrm>
              <a:off x="3707904" y="5085185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3F7B1A7C-DF28-164E-81F2-8A20E303BD34}"/>
                </a:ext>
              </a:extLst>
            </p:cNvPr>
            <p:cNvSpPr txBox="1"/>
            <p:nvPr/>
          </p:nvSpPr>
          <p:spPr>
            <a:xfrm>
              <a:off x="5688124" y="5215643"/>
              <a:ext cx="2070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New agent </a:t>
              </a:r>
              <a:r>
                <a:rPr lang="nb-NO" dirty="0" err="1"/>
                <a:t>better</a:t>
              </a:r>
              <a:endParaRPr lang="nb-NO" dirty="0"/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25BE0BF6-FE35-C647-B911-BB08FC87E087}"/>
                </a:ext>
              </a:extLst>
            </p:cNvPr>
            <p:cNvSpPr txBox="1"/>
            <p:nvPr/>
          </p:nvSpPr>
          <p:spPr>
            <a:xfrm>
              <a:off x="1205626" y="520611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Control </a:t>
              </a:r>
              <a:r>
                <a:rPr lang="nb-NO" dirty="0" err="1"/>
                <a:t>better</a:t>
              </a:r>
              <a:endParaRPr lang="nb-NO" dirty="0"/>
            </a:p>
          </p:txBody>
        </p:sp>
      </p:grp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E7EE202D-7963-5A43-A1B6-E00F015C73B1}"/>
              </a:ext>
            </a:extLst>
          </p:cNvPr>
          <p:cNvCxnSpPr/>
          <p:nvPr/>
        </p:nvCxnSpPr>
        <p:spPr>
          <a:xfrm>
            <a:off x="3032751" y="402461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0232E91-10F5-F74B-A6D3-E8DB1197341A}"/>
              </a:ext>
            </a:extLst>
          </p:cNvPr>
          <p:cNvSpPr txBox="1"/>
          <p:nvPr/>
        </p:nvSpPr>
        <p:spPr>
          <a:xfrm>
            <a:off x="2600703" y="3608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Margin</a:t>
            </a:r>
          </a:p>
        </p:txBody>
      </p:sp>
      <p:cxnSp>
        <p:nvCxnSpPr>
          <p:cNvPr id="12" name="Rett pil 11">
            <a:extLst>
              <a:ext uri="{FF2B5EF4-FFF2-40B4-BE49-F238E27FC236}">
                <a16:creationId xmlns:a16="http://schemas.microsoft.com/office/drawing/2014/main" id="{F4570231-3184-7B44-A112-639949CF6566}"/>
              </a:ext>
            </a:extLst>
          </p:cNvPr>
          <p:cNvCxnSpPr/>
          <p:nvPr/>
        </p:nvCxnSpPr>
        <p:spPr>
          <a:xfrm>
            <a:off x="3284779" y="4024610"/>
            <a:ext cx="1620180" cy="0"/>
          </a:xfrm>
          <a:prstGeom prst="straightConnector1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146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Populasjon	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I overlegenhetsstudier (</a:t>
            </a:r>
            <a:r>
              <a:rPr lang="nb-NO" sz="2400" dirty="0" err="1"/>
              <a:t>superiority</a:t>
            </a:r>
            <a:r>
              <a:rPr lang="nb-NO" sz="2400" dirty="0"/>
              <a:t> trials) gjør man primæranalysene på ITT populasjonen.</a:t>
            </a:r>
          </a:p>
          <a:p>
            <a:pPr lvl="1"/>
            <a:r>
              <a:rPr lang="nb-NO" dirty="0"/>
              <a:t>ITT populasjonen ligger tettest opp mot klinisk hverdag</a:t>
            </a:r>
          </a:p>
          <a:p>
            <a:pPr lvl="1"/>
            <a:r>
              <a:rPr lang="nb-NO" dirty="0"/>
              <a:t>Per-protokoll populasjonen brukes for å vise den effekten av intervensjonen under ideelle forhold</a:t>
            </a:r>
          </a:p>
          <a:p>
            <a:r>
              <a:rPr lang="nb-NO" sz="2400" dirty="0"/>
              <a:t>I N-I studier er PP populasjonen minst like viktig om ikke viktigere</a:t>
            </a:r>
          </a:p>
          <a:p>
            <a:pPr lvl="1"/>
            <a:r>
              <a:rPr lang="nb-NO" dirty="0"/>
              <a:t>Hvis man ikke finner forskjell under ideelle forhold vil man kunne anta at det heller ikke er forskjell under ikke-ideelle forhold (ITT populasjonen)</a:t>
            </a:r>
          </a:p>
          <a:p>
            <a:pPr lvl="1"/>
            <a:r>
              <a:rPr lang="nb-NO" dirty="0"/>
              <a:t>Gjør selvfølgelig analyser på ITT-populasjonen for robusthet</a:t>
            </a:r>
          </a:p>
        </p:txBody>
      </p:sp>
    </p:spTree>
    <p:extLst>
      <p:ext uri="{BB962C8B-B14F-4D97-AF65-F5344CB8AC3E}">
        <p14:creationId xmlns:p14="http://schemas.microsoft.com/office/powerpoint/2010/main" val="2034683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Styrkeberegninger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Styrke: Sannsynligheten for å vise non-</a:t>
            </a:r>
            <a:r>
              <a:rPr lang="nb-NO" dirty="0" err="1"/>
              <a:t>inferiority</a:t>
            </a:r>
            <a:r>
              <a:rPr lang="nb-NO" dirty="0"/>
              <a:t> gitt at det ikke er forskjell mellom gruppene</a:t>
            </a:r>
          </a:p>
          <a:p>
            <a:r>
              <a:rPr lang="nb-NO" dirty="0"/>
              <a:t>Antall inkluderte pasienter avhenger av:</a:t>
            </a:r>
          </a:p>
          <a:p>
            <a:pPr lvl="1"/>
            <a:r>
              <a:rPr lang="nb-NO" dirty="0"/>
              <a:t>Styrkenivået (80-90%)</a:t>
            </a:r>
          </a:p>
          <a:p>
            <a:pPr lvl="1"/>
            <a:r>
              <a:rPr lang="nb-NO" dirty="0"/>
              <a:t>Utfallsmål (standardavvik)</a:t>
            </a:r>
          </a:p>
          <a:p>
            <a:pPr lvl="1"/>
            <a:r>
              <a:rPr lang="nb-NO" dirty="0"/>
              <a:t>N-I marginen</a:t>
            </a:r>
          </a:p>
          <a:p>
            <a:pPr lvl="1"/>
            <a:r>
              <a:rPr lang="nb-NO" dirty="0"/>
              <a:t>Signifikansnivået (95% konfidensintervall)</a:t>
            </a:r>
          </a:p>
          <a:p>
            <a:pPr lvl="1"/>
            <a:r>
              <a:rPr lang="nb-NO" dirty="0" err="1"/>
              <a:t>Drop-out</a:t>
            </a:r>
            <a:r>
              <a:rPr lang="nb-NO" dirty="0"/>
              <a:t> rate</a:t>
            </a:r>
          </a:p>
        </p:txBody>
      </p:sp>
    </p:spTree>
    <p:extLst>
      <p:ext uri="{BB962C8B-B14F-4D97-AF65-F5344CB8AC3E}">
        <p14:creationId xmlns:p14="http://schemas.microsoft.com/office/powerpoint/2010/main" val="1497216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3DF67F-7752-7543-B0B3-FF226EFA7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NI-Studier vs superiority studier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4E4C25-2417-3D44-92DC-EBE9CB858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Lurt å definere en margin i </a:t>
            </a:r>
            <a:r>
              <a:rPr lang="nb-NO" dirty="0" err="1"/>
              <a:t>superiority</a:t>
            </a:r>
            <a:r>
              <a:rPr lang="nb-NO" dirty="0"/>
              <a:t> studier også</a:t>
            </a:r>
          </a:p>
          <a:p>
            <a:r>
              <a:rPr lang="nb-NO" dirty="0"/>
              <a:t>Viktig for å vise at et ev negativ funn er </a:t>
            </a:r>
            <a:r>
              <a:rPr lang="nb-NO" dirty="0" err="1"/>
              <a:t>konklusivt</a:t>
            </a:r>
            <a:r>
              <a:rPr lang="nb-NO" dirty="0"/>
              <a:t> negativt 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65A54E4A-DCC5-3B49-B142-CA4746063F3D}"/>
              </a:ext>
            </a:extLst>
          </p:cNvPr>
          <p:cNvGrpSpPr/>
          <p:nvPr/>
        </p:nvGrpSpPr>
        <p:grpSpPr>
          <a:xfrm>
            <a:off x="2414646" y="5180749"/>
            <a:ext cx="6822758" cy="900290"/>
            <a:chOff x="1205626" y="4684685"/>
            <a:chExt cx="6822758" cy="900290"/>
          </a:xfrm>
        </p:grpSpPr>
        <p:cxnSp>
          <p:nvCxnSpPr>
            <p:cNvPr id="6" name="Rett pil 5">
              <a:extLst>
                <a:ext uri="{FF2B5EF4-FFF2-40B4-BE49-F238E27FC236}">
                  <a16:creationId xmlns:a16="http://schemas.microsoft.com/office/drawing/2014/main" id="{79810765-7060-364F-B9A9-6DE90D9354EF}"/>
                </a:ext>
              </a:extLst>
            </p:cNvPr>
            <p:cNvCxnSpPr/>
            <p:nvPr/>
          </p:nvCxnSpPr>
          <p:spPr>
            <a:xfrm flipV="1">
              <a:off x="1619672" y="4864705"/>
              <a:ext cx="6408712" cy="44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FC36C943-C9D6-4445-AC95-85EF9F6C7AE5}"/>
                </a:ext>
              </a:extLst>
            </p:cNvPr>
            <p:cNvCxnSpPr/>
            <p:nvPr/>
          </p:nvCxnSpPr>
          <p:spPr>
            <a:xfrm>
              <a:off x="3858135" y="4684685"/>
              <a:ext cx="0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8DC6C8AE-435B-A947-AB5B-5C83296EA254}"/>
                </a:ext>
              </a:extLst>
            </p:cNvPr>
            <p:cNvSpPr txBox="1"/>
            <p:nvPr/>
          </p:nvSpPr>
          <p:spPr>
            <a:xfrm>
              <a:off x="3707904" y="5085185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0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0667F68A-B70E-864B-A814-66CA00085C1D}"/>
                </a:ext>
              </a:extLst>
            </p:cNvPr>
            <p:cNvSpPr txBox="1"/>
            <p:nvPr/>
          </p:nvSpPr>
          <p:spPr>
            <a:xfrm>
              <a:off x="5688124" y="5215643"/>
              <a:ext cx="2070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New agent </a:t>
              </a:r>
              <a:r>
                <a:rPr lang="nb-NO" dirty="0" err="1"/>
                <a:t>better</a:t>
              </a:r>
              <a:endParaRPr lang="nb-NO" dirty="0"/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A2294BA4-58B6-B64D-993E-5F16D4281CF6}"/>
                </a:ext>
              </a:extLst>
            </p:cNvPr>
            <p:cNvSpPr txBox="1"/>
            <p:nvPr/>
          </p:nvSpPr>
          <p:spPr>
            <a:xfrm>
              <a:off x="1205626" y="5206116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Control </a:t>
              </a:r>
              <a:r>
                <a:rPr lang="nb-NO" dirty="0" err="1"/>
                <a:t>better</a:t>
              </a:r>
              <a:endParaRPr lang="nb-NO" dirty="0"/>
            </a:p>
          </p:txBody>
        </p:sp>
      </p:grp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29D24A75-EE74-AC45-AF0C-4AF154D4D582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2990710" y="3599858"/>
            <a:ext cx="0" cy="19409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1ED8FB9A-948D-C74A-84E9-2967F181A9D0}"/>
              </a:ext>
            </a:extLst>
          </p:cNvPr>
          <p:cNvSpPr txBox="1"/>
          <p:nvPr/>
        </p:nvSpPr>
        <p:spPr>
          <a:xfrm>
            <a:off x="2558662" y="323052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Margin</a:t>
            </a:r>
          </a:p>
        </p:txBody>
      </p: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759DC340-5F06-2A4F-AE9C-477354D5BA60}"/>
              </a:ext>
            </a:extLst>
          </p:cNvPr>
          <p:cNvCxnSpPr>
            <a:cxnSpLocks/>
          </p:cNvCxnSpPr>
          <p:nvPr/>
        </p:nvCxnSpPr>
        <p:spPr>
          <a:xfrm>
            <a:off x="4572000" y="5033605"/>
            <a:ext cx="2093848" cy="0"/>
          </a:xfrm>
          <a:prstGeom prst="straightConnector1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>
            <a:extLst>
              <a:ext uri="{FF2B5EF4-FFF2-40B4-BE49-F238E27FC236}">
                <a16:creationId xmlns:a16="http://schemas.microsoft.com/office/drawing/2014/main" id="{D2796C49-848D-5041-BDF1-232E076FE0EE}"/>
              </a:ext>
            </a:extLst>
          </p:cNvPr>
          <p:cNvCxnSpPr>
            <a:cxnSpLocks/>
          </p:cNvCxnSpPr>
          <p:nvPr/>
        </p:nvCxnSpPr>
        <p:spPr>
          <a:xfrm>
            <a:off x="4572000" y="4394605"/>
            <a:ext cx="3360259" cy="0"/>
          </a:xfrm>
          <a:prstGeom prst="straightConnector1">
            <a:avLst/>
          </a:prstGeom>
          <a:ln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5F0BC0AC-E183-A648-A2D2-0DCB9423DF2D}"/>
              </a:ext>
            </a:extLst>
          </p:cNvPr>
          <p:cNvCxnSpPr>
            <a:cxnSpLocks/>
          </p:cNvCxnSpPr>
          <p:nvPr/>
        </p:nvCxnSpPr>
        <p:spPr>
          <a:xfrm>
            <a:off x="6889281" y="3599858"/>
            <a:ext cx="0" cy="194093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6A9DFF9-A6DB-4B41-B8F4-2E7C3ED30034}"/>
              </a:ext>
            </a:extLst>
          </p:cNvPr>
          <p:cNvSpPr txBox="1"/>
          <p:nvPr/>
        </p:nvSpPr>
        <p:spPr>
          <a:xfrm>
            <a:off x="6457233" y="313460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Margin</a:t>
            </a:r>
          </a:p>
        </p:txBody>
      </p:sp>
    </p:spTree>
    <p:extLst>
      <p:ext uri="{BB962C8B-B14F-4D97-AF65-F5344CB8AC3E}">
        <p14:creationId xmlns:p14="http://schemas.microsoft.com/office/powerpoint/2010/main" val="1791771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381</Words>
  <Application>Microsoft Macintosh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Non-inferiority studier</vt:lpstr>
      <vt:lpstr>Studiedesign:  Superiority vs. Non-Inferiority </vt:lpstr>
      <vt:lpstr>Superiority design</vt:lpstr>
      <vt:lpstr>Non-Inferiority </vt:lpstr>
      <vt:lpstr>Non-Inferiority </vt:lpstr>
      <vt:lpstr>Valg av margin</vt:lpstr>
      <vt:lpstr>Statistisk vurdering</vt:lpstr>
      <vt:lpstr>Klinisk vurdering</vt:lpstr>
      <vt:lpstr>Klinisk vurdering</vt:lpstr>
      <vt:lpstr>Populasjon </vt:lpstr>
      <vt:lpstr>Styrkeberegninger</vt:lpstr>
      <vt:lpstr>NI-Studier vs superiority studier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Non-inferiority studier</dc:title>
  <dc:creator>Inge Christoffer Olsen</dc:creator>
  <cp:lastModifiedBy>Inge Christoffer Olsen</cp:lastModifiedBy>
  <cp:revision>3</cp:revision>
  <dcterms:created xsi:type="dcterms:W3CDTF">2020-12-03T21:54:03Z</dcterms:created>
  <dcterms:modified xsi:type="dcterms:W3CDTF">2020-12-03T22:18:47Z</dcterms:modified>
</cp:coreProperties>
</file>