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7" r:id="rId4"/>
    <p:sldId id="264" r:id="rId5"/>
    <p:sldId id="259" r:id="rId6"/>
    <p:sldId id="261" r:id="rId7"/>
    <p:sldId id="265" r:id="rId8"/>
    <p:sldId id="262" r:id="rId9"/>
    <p:sldId id="268" r:id="rId10"/>
    <p:sldId id="266" r:id="rId11"/>
    <p:sldId id="263" r:id="rId12"/>
    <p:sldId id="270" r:id="rId13"/>
    <p:sldId id="269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y Bang-Kittilsen" initials="GB" lastIdx="1" clrIdx="0">
    <p:extLst>
      <p:ext uri="{19B8F6BF-5375-455C-9EA6-DF929625EA0E}">
        <p15:presenceInfo xmlns:p15="http://schemas.microsoft.com/office/powerpoint/2012/main" userId="Gry Bang-Kittil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30T07:45:30.416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05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73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204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113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349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473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20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881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16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412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8069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84FD-01D5-40CE-A0E3-F8A287E2BB15}" type="datetimeFigureOut">
              <a:rPr lang="nb-NO" smtClean="0"/>
              <a:t>30.03.2022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D1F64-1447-412F-BE4F-F9220D41DA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820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Mediation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longitudinelle design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 smtClean="0"/>
              <a:t>Masterclass</a:t>
            </a:r>
            <a:r>
              <a:rPr lang="nb-NO" dirty="0" smtClean="0"/>
              <a:t> in </a:t>
            </a:r>
            <a:r>
              <a:rPr lang="nb-NO" dirty="0" err="1" smtClean="0"/>
              <a:t>statistics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0284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EPHAPS studien (Sykehuset i Vestfold)</a:t>
            </a:r>
            <a:br>
              <a:rPr lang="nb-NO" dirty="0" smtClean="0"/>
            </a:br>
            <a:r>
              <a:rPr lang="nb-NO" dirty="0" err="1" smtClean="0"/>
              <a:t>Effect</a:t>
            </a:r>
            <a:r>
              <a:rPr lang="nb-NO" dirty="0" smtClean="0"/>
              <a:t> of </a:t>
            </a:r>
            <a:r>
              <a:rPr lang="nb-NO" dirty="0" err="1" smtClean="0"/>
              <a:t>physical</a:t>
            </a:r>
            <a:r>
              <a:rPr lang="nb-NO" dirty="0" smtClean="0"/>
              <a:t> </a:t>
            </a:r>
            <a:r>
              <a:rPr lang="nb-NO" dirty="0" err="1" smtClean="0"/>
              <a:t>activity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psychosis</a:t>
            </a:r>
            <a:r>
              <a:rPr lang="nb-NO" dirty="0" smtClean="0"/>
              <a:t> symptoms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 smtClean="0"/>
              <a:t>PI er John Engh</a:t>
            </a:r>
          </a:p>
          <a:p>
            <a:pPr marL="0" indent="0">
              <a:buNone/>
            </a:pPr>
            <a:r>
              <a:rPr lang="nb-NO" sz="1800" dirty="0" smtClean="0"/>
              <a:t>Co-PI er Jerns Egeland</a:t>
            </a:r>
          </a:p>
          <a:p>
            <a:pPr marL="0" indent="0">
              <a:buNone/>
            </a:pPr>
            <a:r>
              <a:rPr lang="nb-NO" sz="1800" dirty="0" smtClean="0"/>
              <a:t>Pre-</a:t>
            </a:r>
            <a:r>
              <a:rPr lang="nb-NO" sz="1800" dirty="0" err="1" smtClean="0"/>
              <a:t>reported</a:t>
            </a:r>
            <a:r>
              <a:rPr lang="nb-NO" sz="1800" dirty="0" smtClean="0"/>
              <a:t> in </a:t>
            </a:r>
            <a:r>
              <a:rPr lang="nb-NO" sz="1800" dirty="0" err="1" smtClean="0"/>
              <a:t>Clinical</a:t>
            </a:r>
            <a:r>
              <a:rPr lang="nb-NO" sz="1800" dirty="0" smtClean="0"/>
              <a:t> Trials, REK godkjent</a:t>
            </a:r>
          </a:p>
          <a:p>
            <a:pPr marL="0" indent="0">
              <a:buNone/>
            </a:pPr>
            <a:r>
              <a:rPr lang="nb-NO" sz="1800" dirty="0" smtClean="0"/>
              <a:t>3 stipendiater, jeg (</a:t>
            </a:r>
            <a:r>
              <a:rPr lang="nb-NO" sz="1800" dirty="0" err="1" smtClean="0"/>
              <a:t>Nevropsykolog</a:t>
            </a:r>
            <a:r>
              <a:rPr lang="nb-NO" sz="1800" dirty="0" smtClean="0"/>
              <a:t> Gry Bang-Kittilsen) har ansvar for primære og sekundære utfallsmål.</a:t>
            </a: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Design: </a:t>
            </a:r>
            <a:r>
              <a:rPr lang="nb-NO" sz="1800" dirty="0" err="1" smtClean="0"/>
              <a:t>Semi-blinded</a:t>
            </a:r>
            <a:r>
              <a:rPr lang="nb-NO" sz="1800" dirty="0" smtClean="0"/>
              <a:t> RCT, to armer: </a:t>
            </a:r>
          </a:p>
          <a:p>
            <a:r>
              <a:rPr lang="nb-NO" sz="1800" dirty="0" smtClean="0"/>
              <a:t>Høyintensitetstrening (4x4 intervalltrening) </a:t>
            </a:r>
          </a:p>
          <a:p>
            <a:r>
              <a:rPr lang="nb-NO" sz="1800" dirty="0" err="1"/>
              <a:t>C</a:t>
            </a:r>
            <a:r>
              <a:rPr lang="nb-NO" sz="1800" dirty="0" err="1" smtClean="0"/>
              <a:t>omparison</a:t>
            </a:r>
            <a:r>
              <a:rPr lang="nb-NO" sz="1800" dirty="0" smtClean="0"/>
              <a:t> </a:t>
            </a:r>
            <a:r>
              <a:rPr lang="nb-NO" sz="1800" dirty="0" err="1" smtClean="0"/>
              <a:t>group</a:t>
            </a:r>
            <a:r>
              <a:rPr lang="nb-NO" sz="1800" dirty="0" smtClean="0"/>
              <a:t>: </a:t>
            </a:r>
            <a:r>
              <a:rPr lang="nb-NO" sz="1800" dirty="0" err="1" smtClean="0"/>
              <a:t>Computerized</a:t>
            </a:r>
            <a:r>
              <a:rPr lang="nb-NO" sz="1800" dirty="0" smtClean="0"/>
              <a:t> sport </a:t>
            </a:r>
            <a:r>
              <a:rPr lang="nb-NO" sz="1800" dirty="0" err="1" smtClean="0"/>
              <a:t>simulation</a:t>
            </a:r>
            <a:r>
              <a:rPr lang="nb-NO" sz="1800" dirty="0" smtClean="0"/>
              <a:t> </a:t>
            </a:r>
            <a:r>
              <a:rPr lang="nb-NO" sz="1800" dirty="0" err="1" smtClean="0"/>
              <a:t>using</a:t>
            </a:r>
            <a:r>
              <a:rPr lang="nb-NO" sz="1800" dirty="0" smtClean="0"/>
              <a:t> Nintendo </a:t>
            </a:r>
            <a:r>
              <a:rPr lang="nb-NO" sz="1800" dirty="0"/>
              <a:t>WII ((</a:t>
            </a:r>
            <a:r>
              <a:rPr lang="nb-NO" sz="1800" dirty="0" smtClean="0"/>
              <a:t>AVG/</a:t>
            </a:r>
            <a:r>
              <a:rPr lang="nb-NO" sz="1800" dirty="0" err="1" smtClean="0"/>
              <a:t>exergaming</a:t>
            </a:r>
            <a:r>
              <a:rPr lang="nb-NO" sz="1800" dirty="0" smtClean="0"/>
              <a:t>), lav intensitet</a:t>
            </a: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err="1" smtClean="0"/>
              <a:t>Eligibilitetskriterium</a:t>
            </a:r>
            <a:r>
              <a:rPr lang="nb-NO" sz="1800" dirty="0" smtClean="0"/>
              <a:t>: Fylle kriteriene for schizofrenia spektrum forstyrrelse</a:t>
            </a:r>
          </a:p>
          <a:p>
            <a:pPr marL="0" indent="0">
              <a:buNone/>
            </a:pPr>
            <a:r>
              <a:rPr lang="nb-NO" sz="1800" dirty="0" smtClean="0"/>
              <a:t>Rekruttering: Poliklinikk for psykose ved SIV</a:t>
            </a:r>
          </a:p>
          <a:p>
            <a:pPr marL="0" indent="0">
              <a:buNone/>
            </a:pPr>
            <a:endParaRPr lang="nb-NO" sz="1400" dirty="0" smtClean="0"/>
          </a:p>
        </p:txBody>
      </p:sp>
    </p:spTree>
    <p:extLst>
      <p:ext uri="{BB962C8B-B14F-4D97-AF65-F5344CB8AC3E}">
        <p14:creationId xmlns:p14="http://schemas.microsoft.com/office/powerpoint/2010/main" val="422454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Utfallsmål (målt ved alle tre måletidspunktene)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Primært utfallsmål</a:t>
            </a:r>
            <a:endParaRPr lang="nb-NO" dirty="0"/>
          </a:p>
          <a:p>
            <a:r>
              <a:rPr lang="nb-NO" dirty="0" err="1" smtClean="0"/>
              <a:t>Nevrokognisjon</a:t>
            </a:r>
            <a:r>
              <a:rPr lang="nb-NO" dirty="0" smtClean="0"/>
              <a:t> (oppmerksomhet, tempo, verbal og visuell læring, resonnering og problemløsing, «overall </a:t>
            </a:r>
            <a:r>
              <a:rPr lang="nb-NO" dirty="0" err="1" smtClean="0"/>
              <a:t>cognition</a:t>
            </a:r>
            <a:r>
              <a:rPr lang="nb-NO" dirty="0" smtClean="0"/>
              <a:t>»).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Secondary</a:t>
            </a:r>
            <a:r>
              <a:rPr lang="nb-NO" dirty="0"/>
              <a:t> </a:t>
            </a:r>
            <a:r>
              <a:rPr lang="nb-NO" dirty="0" err="1"/>
              <a:t>outcome</a:t>
            </a:r>
            <a:endParaRPr lang="nb-NO" dirty="0"/>
          </a:p>
          <a:p>
            <a:r>
              <a:rPr lang="nb-NO" dirty="0" smtClean="0"/>
              <a:t>Psykotiske og ikke-psykotiske schizofreni symptomer (PANSS).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372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542" y="186812"/>
            <a:ext cx="2360826" cy="2518691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017" y="4393863"/>
            <a:ext cx="2344351" cy="2390395"/>
          </a:xfrm>
          <a:prstGeom prst="rect">
            <a:avLst/>
          </a:prstGeom>
        </p:spPr>
      </p:pic>
      <p:sp>
        <p:nvSpPr>
          <p:cNvPr id="23" name="TekstSylinder 22"/>
          <p:cNvSpPr txBox="1"/>
          <p:nvPr/>
        </p:nvSpPr>
        <p:spPr>
          <a:xfrm>
            <a:off x="116365" y="2217578"/>
            <a:ext cx="1367624" cy="87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82962" y="2705505"/>
            <a:ext cx="1401027" cy="15982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Baseline </a:t>
            </a:r>
            <a:r>
              <a:rPr kumimoji="0" lang="nb-NO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assessment</a:t>
            </a: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N=82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ktangel 26"/>
          <p:cNvSpPr/>
          <p:nvPr/>
        </p:nvSpPr>
        <p:spPr>
          <a:xfrm>
            <a:off x="10634253" y="2771485"/>
            <a:ext cx="1446127" cy="15982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</a:t>
            </a: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-up </a:t>
            </a:r>
            <a:r>
              <a:rPr kumimoji="0" lang="nb-NO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assessment</a:t>
            </a: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N=57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ktangel 27"/>
          <p:cNvSpPr/>
          <p:nvPr/>
        </p:nvSpPr>
        <p:spPr>
          <a:xfrm>
            <a:off x="5735930" y="2705504"/>
            <a:ext cx="1590977" cy="15982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</a:t>
            </a:r>
            <a:r>
              <a:rPr kumimoji="0" lang="nb-NO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intervention</a:t>
            </a: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assessment</a:t>
            </a: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N=71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1573997" y="2705505"/>
            <a:ext cx="1263676" cy="15982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Computerized</a:t>
            </a:r>
            <a:r>
              <a:rPr kumimoji="0" lang="nb-N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randomisation</a:t>
            </a:r>
            <a:endParaRPr kumimoji="0" lang="nb-NO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ceiled</a:t>
            </a:r>
            <a:r>
              <a:rPr kumimoji="0" lang="nb-N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envelopes</a:t>
            </a: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Pil høyre 46"/>
          <p:cNvSpPr/>
          <p:nvPr/>
        </p:nvSpPr>
        <p:spPr>
          <a:xfrm>
            <a:off x="2902249" y="2705505"/>
            <a:ext cx="2769105" cy="165919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</a:t>
            </a: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weeks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intervention</a:t>
            </a: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TAU)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sessions pr </a:t>
            </a:r>
            <a:r>
              <a:rPr kumimoji="0" lang="nb-NO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Pil høyre 47"/>
          <p:cNvSpPr/>
          <p:nvPr/>
        </p:nvSpPr>
        <p:spPr>
          <a:xfrm>
            <a:off x="7391483" y="2710499"/>
            <a:ext cx="3178194" cy="165919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</a:t>
            </a:r>
            <a:r>
              <a:rPr kumimoji="0" lang="nb-NO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months</a:t>
            </a:r>
            <a:endParaRPr kumimoji="0" lang="nb-NO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</a:t>
            </a: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intervention</a:t>
            </a: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TAU </a:t>
            </a:r>
            <a:r>
              <a:rPr kumimoji="0" lang="nb-NO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only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047991" y="383884"/>
            <a:ext cx="1347434" cy="2296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HIIT n=43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ktangel 20"/>
          <p:cNvSpPr/>
          <p:nvPr/>
        </p:nvSpPr>
        <p:spPr>
          <a:xfrm>
            <a:off x="4061417" y="6317202"/>
            <a:ext cx="1321853" cy="2464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AVG n=39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70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Efficiency</a:t>
            </a:r>
            <a:r>
              <a:rPr lang="nb-NO" dirty="0" smtClean="0"/>
              <a:t> and </a:t>
            </a:r>
            <a:r>
              <a:rPr lang="nb-NO" dirty="0" err="1" smtClean="0"/>
              <a:t>efficacy</a:t>
            </a:r>
            <a:r>
              <a:rPr lang="nb-NO" dirty="0" smtClean="0"/>
              <a:t> of HIIT </a:t>
            </a:r>
            <a:r>
              <a:rPr lang="nb-NO" dirty="0" err="1" smtClean="0"/>
              <a:t>vs</a:t>
            </a:r>
            <a:r>
              <a:rPr lang="nb-NO" dirty="0" smtClean="0"/>
              <a:t> AVG in </a:t>
            </a:r>
            <a:r>
              <a:rPr lang="nb-NO" dirty="0" err="1" smtClean="0"/>
              <a:t>improving</a:t>
            </a:r>
            <a:r>
              <a:rPr lang="nb-NO" dirty="0"/>
              <a:t> </a:t>
            </a:r>
            <a:r>
              <a:rPr lang="nb-NO" dirty="0" err="1" smtClean="0"/>
              <a:t>cognition</a:t>
            </a:r>
            <a:r>
              <a:rPr lang="nb-NO" dirty="0" smtClean="0"/>
              <a:t> and symptoms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11% </a:t>
            </a:r>
            <a:r>
              <a:rPr lang="nb-NO" dirty="0" err="1"/>
              <a:t>attrition</a:t>
            </a:r>
            <a:r>
              <a:rPr lang="nb-NO" dirty="0"/>
              <a:t> </a:t>
            </a:r>
            <a:r>
              <a:rPr lang="nb-NO" dirty="0" smtClean="0"/>
              <a:t>ved post-</a:t>
            </a:r>
            <a:r>
              <a:rPr lang="nb-NO" dirty="0" err="1" smtClean="0"/>
              <a:t>intervention</a:t>
            </a:r>
            <a:r>
              <a:rPr lang="nb-NO" dirty="0"/>
              <a:t>, </a:t>
            </a:r>
            <a:r>
              <a:rPr lang="nb-NO" dirty="0" smtClean="0"/>
              <a:t>kumulerer til 31% </a:t>
            </a:r>
            <a:r>
              <a:rPr lang="nb-NO" dirty="0"/>
              <a:t>at </a:t>
            </a:r>
            <a:r>
              <a:rPr lang="nb-NO" dirty="0" err="1" smtClean="0"/>
              <a:t>follow</a:t>
            </a:r>
            <a:r>
              <a:rPr lang="nb-NO" dirty="0" smtClean="0"/>
              <a:t>-up</a:t>
            </a:r>
          </a:p>
          <a:p>
            <a:r>
              <a:rPr lang="nb-NO" dirty="0" smtClean="0"/>
              <a:t>De som ikke fulgte protokoll fikk bli i studiet for å inngå i ITT analysene</a:t>
            </a:r>
            <a:endParaRPr lang="nb-NO" dirty="0"/>
          </a:p>
          <a:p>
            <a:r>
              <a:rPr lang="nb-NO" dirty="0" err="1"/>
              <a:t>M</a:t>
            </a:r>
            <a:r>
              <a:rPr lang="nb-NO" dirty="0" err="1" smtClean="0"/>
              <a:t>issing</a:t>
            </a:r>
            <a:r>
              <a:rPr lang="nb-NO" dirty="0" smtClean="0"/>
              <a:t> </a:t>
            </a:r>
            <a:r>
              <a:rPr lang="nb-NO" dirty="0"/>
              <a:t>data </a:t>
            </a:r>
            <a:r>
              <a:rPr lang="nb-NO" dirty="0" err="1" smtClean="0"/>
              <a:t>pga</a:t>
            </a:r>
            <a:r>
              <a:rPr lang="nb-NO" dirty="0" smtClean="0"/>
              <a:t> </a:t>
            </a:r>
            <a:r>
              <a:rPr lang="nb-NO" dirty="0" err="1" smtClean="0"/>
              <a:t>attrition</a:t>
            </a:r>
            <a:r>
              <a:rPr lang="nb-NO" dirty="0"/>
              <a:t>, </a:t>
            </a:r>
            <a:r>
              <a:rPr lang="nb-NO" dirty="0" smtClean="0"/>
              <a:t>men også noe intermittent </a:t>
            </a:r>
            <a:r>
              <a:rPr lang="nb-NO" dirty="0" err="1" smtClean="0"/>
              <a:t>missing</a:t>
            </a:r>
            <a:endParaRPr lang="nb-NO" dirty="0" smtClean="0"/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ITT analyses; </a:t>
            </a:r>
            <a:r>
              <a:rPr lang="nb-NO" dirty="0" err="1" smtClean="0"/>
              <a:t>Efficiency</a:t>
            </a:r>
            <a:r>
              <a:rPr lang="nb-NO" dirty="0" smtClean="0"/>
              <a:t> of HIIT versus AVG in </a:t>
            </a:r>
            <a:r>
              <a:rPr lang="nb-NO" dirty="0" err="1" smtClean="0"/>
              <a:t>improving</a:t>
            </a:r>
            <a:r>
              <a:rPr lang="nb-NO" dirty="0" smtClean="0"/>
              <a:t> </a:t>
            </a:r>
            <a:r>
              <a:rPr lang="nb-NO" dirty="0" err="1" smtClean="0"/>
              <a:t>cognition</a:t>
            </a:r>
            <a:r>
              <a:rPr lang="nb-NO" dirty="0" smtClean="0"/>
              <a:t> and symptoms</a:t>
            </a:r>
          </a:p>
          <a:p>
            <a:r>
              <a:rPr lang="nb-NO" dirty="0" smtClean="0"/>
              <a:t>All </a:t>
            </a:r>
            <a:r>
              <a:rPr lang="nb-NO" dirty="0" err="1" smtClean="0"/>
              <a:t>observed</a:t>
            </a:r>
            <a:r>
              <a:rPr lang="nb-NO" dirty="0" smtClean="0"/>
              <a:t> data from all </a:t>
            </a:r>
            <a:r>
              <a:rPr lang="nb-NO" dirty="0" err="1" smtClean="0"/>
              <a:t>randomized</a:t>
            </a:r>
            <a:r>
              <a:rPr lang="nb-NO" dirty="0" smtClean="0"/>
              <a:t> </a:t>
            </a:r>
            <a:r>
              <a:rPr lang="nb-NO" dirty="0" err="1" smtClean="0"/>
              <a:t>particiants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original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assignment</a:t>
            </a:r>
            <a:endParaRPr lang="nb-NO" dirty="0" smtClean="0"/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PP </a:t>
            </a:r>
            <a:r>
              <a:rPr lang="nb-NO" dirty="0"/>
              <a:t>analyses </a:t>
            </a:r>
            <a:r>
              <a:rPr lang="nb-NO" dirty="0" smtClean="0"/>
              <a:t>; </a:t>
            </a:r>
            <a:r>
              <a:rPr lang="nb-NO" dirty="0" err="1" smtClean="0"/>
              <a:t>Efficacy</a:t>
            </a:r>
            <a:r>
              <a:rPr lang="nb-NO" dirty="0"/>
              <a:t> of HIIT versus AVG in </a:t>
            </a:r>
            <a:r>
              <a:rPr lang="nb-NO" dirty="0" err="1"/>
              <a:t>improving</a:t>
            </a:r>
            <a:r>
              <a:rPr lang="nb-NO" dirty="0"/>
              <a:t> </a:t>
            </a:r>
            <a:r>
              <a:rPr lang="nb-NO" dirty="0" err="1"/>
              <a:t>cognition</a:t>
            </a:r>
            <a:r>
              <a:rPr lang="nb-NO" dirty="0"/>
              <a:t> and </a:t>
            </a:r>
            <a:r>
              <a:rPr lang="nb-NO" dirty="0" smtClean="0"/>
              <a:t>symptoms</a:t>
            </a:r>
            <a:endParaRPr lang="nb-NO" dirty="0"/>
          </a:p>
          <a:p>
            <a:r>
              <a:rPr lang="nb-NO" dirty="0" err="1" smtClean="0"/>
              <a:t>Protocol</a:t>
            </a:r>
            <a:r>
              <a:rPr lang="nb-NO" dirty="0" smtClean="0"/>
              <a:t> </a:t>
            </a:r>
            <a:r>
              <a:rPr lang="nb-NO" dirty="0" err="1"/>
              <a:t>compliant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completers</a:t>
            </a:r>
            <a:r>
              <a:rPr lang="nb-NO" dirty="0"/>
              <a:t>, </a:t>
            </a:r>
            <a:r>
              <a:rPr lang="nb-NO" dirty="0" err="1" smtClean="0"/>
              <a:t>excluding</a:t>
            </a:r>
            <a:r>
              <a:rPr lang="nb-NO" dirty="0" smtClean="0"/>
              <a:t> 29 </a:t>
            </a:r>
            <a:r>
              <a:rPr lang="nb-NO" dirty="0" err="1"/>
              <a:t>participants</a:t>
            </a:r>
            <a:r>
              <a:rPr lang="nb-NO" dirty="0"/>
              <a:t> due to </a:t>
            </a:r>
            <a:r>
              <a:rPr lang="nb-NO" dirty="0" err="1"/>
              <a:t>drop-out</a:t>
            </a:r>
            <a:r>
              <a:rPr lang="nb-NO" dirty="0"/>
              <a:t> and </a:t>
            </a:r>
            <a:r>
              <a:rPr lang="nb-NO" dirty="0" err="1"/>
              <a:t>protocol</a:t>
            </a:r>
            <a:r>
              <a:rPr lang="nb-NO" dirty="0"/>
              <a:t> </a:t>
            </a:r>
            <a:r>
              <a:rPr lang="nb-NO" dirty="0" err="1"/>
              <a:t>violation</a:t>
            </a:r>
            <a:r>
              <a:rPr lang="nb-NO" dirty="0"/>
              <a:t> (n=6); </a:t>
            </a:r>
            <a:r>
              <a:rPr lang="nb-NO" dirty="0" err="1"/>
              <a:t>drop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 (n=19) and </a:t>
            </a:r>
            <a:r>
              <a:rPr lang="nb-NO" dirty="0" err="1"/>
              <a:t>protocol</a:t>
            </a:r>
            <a:r>
              <a:rPr lang="nb-NO" dirty="0"/>
              <a:t> </a:t>
            </a:r>
            <a:r>
              <a:rPr lang="nb-NO" dirty="0" err="1"/>
              <a:t>violation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 (n=4), </a:t>
            </a:r>
            <a:r>
              <a:rPr lang="nb-NO" dirty="0" err="1"/>
              <a:t>respectively</a:t>
            </a:r>
            <a:r>
              <a:rPr lang="nb-NO" dirty="0"/>
              <a:t>.</a:t>
            </a:r>
            <a:r>
              <a:rPr lang="nb-NO" baseline="30000" dirty="0"/>
              <a:t> </a:t>
            </a:r>
            <a:endParaRPr lang="nb-NO" baseline="300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8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Publikasjoner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Publisert: </a:t>
            </a:r>
            <a:r>
              <a:rPr lang="nb-NO" dirty="0" err="1" smtClean="0"/>
              <a:t>Cardiorespiratory</a:t>
            </a:r>
            <a:r>
              <a:rPr lang="nb-NO" dirty="0" smtClean="0"/>
              <a:t> </a:t>
            </a:r>
            <a:r>
              <a:rPr lang="nb-NO" dirty="0" err="1" smtClean="0"/>
              <a:t>effect</a:t>
            </a:r>
            <a:r>
              <a:rPr lang="nb-NO" dirty="0" smtClean="0"/>
              <a:t> of HIIT versus AVG (Andersen et al. 2020</a:t>
            </a:r>
            <a:r>
              <a:rPr lang="nb-NO" dirty="0" smtClean="0"/>
              <a:t>) (se siste slide)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Publisert: </a:t>
            </a:r>
            <a:r>
              <a:rPr lang="nb-NO" dirty="0" err="1" smtClean="0"/>
              <a:t>Primary</a:t>
            </a:r>
            <a:r>
              <a:rPr lang="nb-NO" dirty="0" smtClean="0"/>
              <a:t> </a:t>
            </a:r>
            <a:r>
              <a:rPr lang="nb-NO" dirty="0" err="1" smtClean="0"/>
              <a:t>outcome</a:t>
            </a:r>
            <a:r>
              <a:rPr lang="nb-NO" dirty="0" smtClean="0"/>
              <a:t> </a:t>
            </a:r>
            <a:r>
              <a:rPr lang="nb-NO" dirty="0" err="1" smtClean="0"/>
              <a:t>neurocognition</a:t>
            </a:r>
            <a:r>
              <a:rPr lang="nb-NO" dirty="0" smtClean="0"/>
              <a:t> is </a:t>
            </a:r>
            <a:r>
              <a:rPr lang="nb-NO" dirty="0" err="1" smtClean="0"/>
              <a:t>reported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Consort</a:t>
            </a:r>
            <a:r>
              <a:rPr lang="nb-NO" dirty="0" smtClean="0"/>
              <a:t> guidelines, </a:t>
            </a:r>
            <a:r>
              <a:rPr lang="nb-NO" dirty="0" err="1" smtClean="0"/>
              <a:t>analysed</a:t>
            </a:r>
            <a:r>
              <a:rPr lang="nb-NO" dirty="0" smtClean="0"/>
              <a:t>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mixed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, ITT and PP (</a:t>
            </a:r>
            <a:r>
              <a:rPr lang="nb-NO" dirty="0" err="1" smtClean="0"/>
              <a:t>efficiency</a:t>
            </a:r>
            <a:r>
              <a:rPr lang="nb-NO" dirty="0" smtClean="0"/>
              <a:t> and </a:t>
            </a:r>
            <a:r>
              <a:rPr lang="nb-NO" dirty="0" err="1" smtClean="0"/>
              <a:t>efficacy</a:t>
            </a:r>
            <a:r>
              <a:rPr lang="nb-NO" dirty="0" smtClean="0"/>
              <a:t>) (Bang-Kittilsen et al. 2020). </a:t>
            </a:r>
            <a:r>
              <a:rPr lang="nb-NO" dirty="0" err="1" smtClean="0"/>
              <a:t>Focusing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. (Se nest siste slide)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Under arbeid: </a:t>
            </a:r>
            <a:r>
              <a:rPr lang="nb-NO" dirty="0" err="1" smtClean="0"/>
              <a:t>Secondary</a:t>
            </a:r>
            <a:r>
              <a:rPr lang="nb-NO" dirty="0" smtClean="0"/>
              <a:t> </a:t>
            </a:r>
            <a:r>
              <a:rPr lang="nb-NO" dirty="0" err="1" smtClean="0"/>
              <a:t>outcome</a:t>
            </a:r>
            <a:r>
              <a:rPr lang="nb-NO" dirty="0" smtClean="0"/>
              <a:t> (</a:t>
            </a:r>
            <a:r>
              <a:rPr lang="nb-NO" dirty="0" err="1" smtClean="0"/>
              <a:t>psychotic</a:t>
            </a:r>
            <a:r>
              <a:rPr lang="nb-NO" dirty="0" smtClean="0"/>
              <a:t> and non-</a:t>
            </a:r>
            <a:r>
              <a:rPr lang="nb-NO" dirty="0" err="1" smtClean="0"/>
              <a:t>psychotic</a:t>
            </a:r>
            <a:r>
              <a:rPr lang="nb-NO" dirty="0" smtClean="0"/>
              <a:t> symptoms): </a:t>
            </a:r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analysed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mixed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. </a:t>
            </a:r>
            <a:r>
              <a:rPr lang="nb-NO" dirty="0" err="1" smtClean="0"/>
              <a:t>Focusing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group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. </a:t>
            </a:r>
          </a:p>
          <a:p>
            <a:endParaRPr lang="nb-NO" dirty="0"/>
          </a:p>
          <a:p>
            <a:r>
              <a:rPr lang="nb-NO" dirty="0"/>
              <a:t>P</a:t>
            </a:r>
            <a:r>
              <a:rPr lang="nb-NO" dirty="0" smtClean="0"/>
              <a:t>lan om å følge </a:t>
            </a:r>
            <a:r>
              <a:rPr lang="nb-NO" dirty="0"/>
              <a:t>opp de tradisjonelle </a:t>
            </a:r>
            <a:r>
              <a:rPr lang="nb-NO" dirty="0" err="1"/>
              <a:t>between-group</a:t>
            </a:r>
            <a:r>
              <a:rPr lang="nb-NO" dirty="0"/>
              <a:t> analysene som sier noe om </a:t>
            </a:r>
            <a:r>
              <a:rPr lang="nb-NO" dirty="0" err="1"/>
              <a:t>efficiency</a:t>
            </a:r>
            <a:r>
              <a:rPr lang="nb-NO" dirty="0"/>
              <a:t> og </a:t>
            </a:r>
            <a:r>
              <a:rPr lang="nb-NO" dirty="0" err="1"/>
              <a:t>efficacy</a:t>
            </a:r>
            <a:r>
              <a:rPr lang="nb-NO" dirty="0"/>
              <a:t>, med å gjøre moderasjons- og mediasjonsanalyser, </a:t>
            </a:r>
            <a:r>
              <a:rPr lang="nb-NO" dirty="0" smtClean="0"/>
              <a:t>for </a:t>
            </a:r>
            <a:r>
              <a:rPr lang="nb-NO" dirty="0"/>
              <a:t>å vite mer om hvem har effekt av hva og </a:t>
            </a:r>
            <a:r>
              <a:rPr lang="nb-NO" dirty="0" smtClean="0"/>
              <a:t>hvorfor</a:t>
            </a:r>
            <a:r>
              <a:rPr lang="nb-NO" dirty="0"/>
              <a:t>.</a:t>
            </a:r>
          </a:p>
          <a:p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55703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Publikasjon av effekt av HIIT </a:t>
            </a:r>
            <a:r>
              <a:rPr lang="nb-NO" dirty="0" err="1" smtClean="0"/>
              <a:t>vs</a:t>
            </a:r>
            <a:r>
              <a:rPr lang="nb-NO" dirty="0" smtClean="0"/>
              <a:t> AVG på psykosesymptomer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i="1" dirty="0" err="1" smtClean="0"/>
              <a:t>Reviewer</a:t>
            </a:r>
            <a:r>
              <a:rPr lang="nb-NO" i="1" dirty="0" smtClean="0"/>
              <a:t> </a:t>
            </a:r>
            <a:r>
              <a:rPr lang="nb-NO" i="1" dirty="0" err="1"/>
              <a:t>comments</a:t>
            </a:r>
            <a:r>
              <a:rPr lang="nb-NO" i="1" dirty="0"/>
              <a:t>: Must </a:t>
            </a:r>
            <a:r>
              <a:rPr lang="nb-NO" i="1" dirty="0" err="1"/>
              <a:t>include</a:t>
            </a:r>
            <a:r>
              <a:rPr lang="nb-NO" i="1" dirty="0"/>
              <a:t> </a:t>
            </a:r>
            <a:r>
              <a:rPr lang="nb-NO" i="1" dirty="0" err="1"/>
              <a:t>analysis</a:t>
            </a:r>
            <a:r>
              <a:rPr lang="nb-NO" i="1" dirty="0"/>
              <a:t> </a:t>
            </a:r>
            <a:r>
              <a:rPr lang="nb-NO" i="1" dirty="0" err="1"/>
              <a:t>that</a:t>
            </a:r>
            <a:r>
              <a:rPr lang="nb-NO" i="1" dirty="0"/>
              <a:t> </a:t>
            </a:r>
            <a:r>
              <a:rPr lang="nb-NO" i="1" dirty="0" err="1"/>
              <a:t>say</a:t>
            </a:r>
            <a:r>
              <a:rPr lang="nb-NO" i="1" dirty="0"/>
              <a:t> </a:t>
            </a:r>
            <a:r>
              <a:rPr lang="nb-NO" i="1" dirty="0" err="1"/>
              <a:t>something</a:t>
            </a:r>
            <a:r>
              <a:rPr lang="nb-NO" i="1" dirty="0"/>
              <a:t> </a:t>
            </a:r>
            <a:r>
              <a:rPr lang="nb-NO" i="1" dirty="0" err="1"/>
              <a:t>about</a:t>
            </a:r>
            <a:r>
              <a:rPr lang="nb-NO" i="1" dirty="0"/>
              <a:t> underlying </a:t>
            </a:r>
            <a:r>
              <a:rPr lang="nb-NO" i="1" dirty="0" err="1"/>
              <a:t>mechanisms</a:t>
            </a:r>
            <a:r>
              <a:rPr lang="nb-NO" i="1" dirty="0"/>
              <a:t> to </a:t>
            </a:r>
            <a:r>
              <a:rPr lang="nb-NO" i="1" dirty="0" err="1"/>
              <a:t>contribute</a:t>
            </a:r>
            <a:r>
              <a:rPr lang="nb-NO" i="1" dirty="0"/>
              <a:t> to </a:t>
            </a:r>
            <a:r>
              <a:rPr lang="nb-NO" i="1" dirty="0" err="1"/>
              <a:t>the</a:t>
            </a:r>
            <a:r>
              <a:rPr lang="nb-NO" i="1" dirty="0"/>
              <a:t> </a:t>
            </a:r>
            <a:r>
              <a:rPr lang="nb-NO" i="1" dirty="0" err="1"/>
              <a:t>field</a:t>
            </a:r>
            <a:r>
              <a:rPr lang="nb-NO" i="1" dirty="0"/>
              <a:t>.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Underliggende mekanismer: Flere hypoteser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-</a:t>
            </a:r>
            <a:r>
              <a:rPr lang="nb-NO" dirty="0" err="1"/>
              <a:t>Cardiorespiratoriske</a:t>
            </a:r>
            <a:r>
              <a:rPr lang="nb-NO" dirty="0"/>
              <a:t> </a:t>
            </a:r>
            <a:r>
              <a:rPr lang="nb-NO" dirty="0" smtClean="0"/>
              <a:t>hypotese (VO2max medierer effekten av HIIT på kognisjon)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-</a:t>
            </a:r>
            <a:r>
              <a:rPr lang="nb-NO" dirty="0" err="1" smtClean="0"/>
              <a:t>Nevroplastisitetshypotese</a:t>
            </a:r>
            <a:r>
              <a:rPr lang="nb-NO" dirty="0" smtClean="0"/>
              <a:t> (BDNF medierer effekten av HIIT på kognisjon)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-Inflammasjonshypotese…. </a:t>
            </a:r>
            <a:r>
              <a:rPr lang="nb-NO" dirty="0" smtClean="0"/>
              <a:t>….( trening reduserer inflammasjon og via dette bedres depresjon)</a:t>
            </a:r>
          </a:p>
          <a:p>
            <a:pPr marL="0" indent="0">
              <a:buNone/>
            </a:pPr>
            <a:r>
              <a:rPr lang="nb-NO" dirty="0" smtClean="0"/>
              <a:t>-…..</a:t>
            </a:r>
            <a:r>
              <a:rPr lang="nb-NO" dirty="0" err="1" smtClean="0"/>
              <a:t>m.fl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Trolig </a:t>
            </a:r>
            <a:r>
              <a:rPr lang="nb-NO" dirty="0"/>
              <a:t>komplekse mekanismer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855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Dette er våre data: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 smtClean="0"/>
              <a:t>Vi </a:t>
            </a:r>
            <a:r>
              <a:rPr lang="nb-NO" dirty="0"/>
              <a:t>har noen bakgrunnsvariabler som bare er innhentet på baseline (kjønn, </a:t>
            </a:r>
            <a:r>
              <a:rPr lang="nb-NO" dirty="0" smtClean="0"/>
              <a:t>alder, utdanning, IQ </a:t>
            </a:r>
            <a:r>
              <a:rPr lang="nb-NO" dirty="0" err="1"/>
              <a:t>osv</a:t>
            </a:r>
            <a:r>
              <a:rPr lang="nb-NO" dirty="0"/>
              <a:t>).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Vi har de primære (kognisjon) og </a:t>
            </a:r>
            <a:r>
              <a:rPr lang="nb-NO" dirty="0"/>
              <a:t>sekundære utfallsmål </a:t>
            </a:r>
            <a:r>
              <a:rPr lang="nb-NO" dirty="0" smtClean="0"/>
              <a:t>(symptomer) som er innhentet </a:t>
            </a:r>
            <a:r>
              <a:rPr lang="nb-NO" dirty="0"/>
              <a:t>på alle tre måletidspunkt. 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Vi </a:t>
            </a:r>
            <a:r>
              <a:rPr lang="nb-NO" dirty="0"/>
              <a:t>har </a:t>
            </a:r>
            <a:r>
              <a:rPr lang="nb-NO" dirty="0" smtClean="0"/>
              <a:t>også samlet </a:t>
            </a:r>
            <a:r>
              <a:rPr lang="nb-NO" dirty="0"/>
              <a:t>data på flere variabler som er knyttet til antatte mekanismer bak effekt av trening på </a:t>
            </a:r>
            <a:r>
              <a:rPr lang="nb-NO" dirty="0" smtClean="0"/>
              <a:t>kognisjon. </a:t>
            </a:r>
            <a:r>
              <a:rPr lang="nb-NO" dirty="0" smtClean="0"/>
              <a:t>Veldig overforenklet forklart så har vi:</a:t>
            </a:r>
            <a:endParaRPr lang="nb-NO" dirty="0"/>
          </a:p>
          <a:p>
            <a:r>
              <a:rPr lang="nb-NO" dirty="0" smtClean="0"/>
              <a:t>VO2max/andre mål på CRF som kan representere </a:t>
            </a:r>
            <a:r>
              <a:rPr lang="nb-NO" dirty="0" err="1" smtClean="0"/>
              <a:t>cardiorespiratory</a:t>
            </a:r>
            <a:r>
              <a:rPr lang="nb-NO" dirty="0" smtClean="0"/>
              <a:t> </a:t>
            </a:r>
            <a:r>
              <a:rPr lang="nb-NO" dirty="0" err="1" smtClean="0"/>
              <a:t>fitness</a:t>
            </a:r>
            <a:r>
              <a:rPr lang="nb-NO" dirty="0" smtClean="0"/>
              <a:t> hypotesen: Trening bedrer VO2max og derigjennom hjernehelse og kognisjon/symptomer</a:t>
            </a:r>
          </a:p>
          <a:p>
            <a:r>
              <a:rPr lang="nb-NO" dirty="0" smtClean="0"/>
              <a:t>BDNF, IGF, VEGF (=</a:t>
            </a:r>
            <a:r>
              <a:rPr lang="nb-NO" dirty="0" err="1" smtClean="0"/>
              <a:t>neurotropiner</a:t>
            </a:r>
            <a:r>
              <a:rPr lang="nb-NO" dirty="0" smtClean="0"/>
              <a:t>/vekstfaktorer) som kan representerer </a:t>
            </a:r>
            <a:r>
              <a:rPr lang="nb-NO" dirty="0" err="1" smtClean="0"/>
              <a:t>nevroplasisitetshypotesen</a:t>
            </a:r>
            <a:r>
              <a:rPr lang="nb-NO" dirty="0" smtClean="0"/>
              <a:t>/</a:t>
            </a:r>
            <a:r>
              <a:rPr lang="nb-NO" dirty="0" err="1" smtClean="0"/>
              <a:t>bioenergiske</a:t>
            </a:r>
            <a:r>
              <a:rPr lang="nb-NO" dirty="0" smtClean="0"/>
              <a:t> hypotesen: Trening oppregulerer BDNF som har viktig rolle i </a:t>
            </a:r>
            <a:r>
              <a:rPr lang="nb-NO" dirty="0" err="1" smtClean="0"/>
              <a:t>nevrogenese</a:t>
            </a:r>
            <a:r>
              <a:rPr lang="nb-NO" dirty="0" smtClean="0"/>
              <a:t> og </a:t>
            </a:r>
            <a:r>
              <a:rPr lang="nb-NO" dirty="0" err="1" smtClean="0"/>
              <a:t>synaptisk</a:t>
            </a:r>
            <a:r>
              <a:rPr lang="nb-NO" dirty="0" smtClean="0"/>
              <a:t> plastisitet, dette påvirker spesielt </a:t>
            </a:r>
            <a:r>
              <a:rPr lang="nb-NO" dirty="0" err="1" smtClean="0"/>
              <a:t>hippocampus</a:t>
            </a:r>
            <a:r>
              <a:rPr lang="nb-NO" dirty="0" smtClean="0"/>
              <a:t> positivt og gir bedre læring/hukommelse</a:t>
            </a:r>
          </a:p>
          <a:p>
            <a:r>
              <a:rPr lang="nb-NO" dirty="0" smtClean="0"/>
              <a:t>IL6, </a:t>
            </a:r>
            <a:r>
              <a:rPr lang="nb-NO" dirty="0" err="1" smtClean="0"/>
              <a:t>TNFa</a:t>
            </a:r>
            <a:r>
              <a:rPr lang="nb-NO" dirty="0"/>
              <a:t> </a:t>
            </a:r>
            <a:r>
              <a:rPr lang="nb-NO" dirty="0" smtClean="0"/>
              <a:t>er </a:t>
            </a:r>
            <a:r>
              <a:rPr lang="nb-NO" dirty="0" err="1" smtClean="0"/>
              <a:t>inflammasjonsparametre</a:t>
            </a:r>
            <a:r>
              <a:rPr lang="nb-NO" dirty="0" smtClean="0"/>
              <a:t> osv. </a:t>
            </a:r>
            <a:r>
              <a:rPr lang="nb-NO" dirty="0" err="1" smtClean="0"/>
              <a:t>Trenng</a:t>
            </a:r>
            <a:r>
              <a:rPr lang="nb-NO" dirty="0" smtClean="0"/>
              <a:t> reduserer inflammasjon og dette har positiv effekt på kognisjon/depresjon…</a:t>
            </a:r>
            <a:r>
              <a:rPr lang="nb-NO" dirty="0" err="1" smtClean="0"/>
              <a:t>osv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942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Eksempel på problemstilling vi ønsker å analysere: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HIIT er </a:t>
            </a:r>
            <a:r>
              <a:rPr lang="nb-NO" dirty="0" err="1" smtClean="0"/>
              <a:t>hovedintervensjonen</a:t>
            </a:r>
            <a:endParaRPr lang="nb-NO" dirty="0" smtClean="0"/>
          </a:p>
          <a:p>
            <a:r>
              <a:rPr lang="nb-NO" dirty="0" smtClean="0"/>
              <a:t>HIIT er kjent for å være effektiv i å bedre VO2max, mer effektiv enn flere andre treningsmåter</a:t>
            </a:r>
          </a:p>
          <a:p>
            <a:r>
              <a:rPr lang="nb-NO" dirty="0" smtClean="0"/>
              <a:t>AVG simulerer trening (Nintendo WII). Ment å skulle kontrollere for time spent og sosial interaksjon </a:t>
            </a:r>
            <a:r>
              <a:rPr lang="nb-NO" dirty="0" err="1" smtClean="0"/>
              <a:t>pga</a:t>
            </a:r>
            <a:r>
              <a:rPr lang="nb-NO" dirty="0" smtClean="0"/>
              <a:t> veiledning. De valgte aktivitetene er lav-intensitetstrening.</a:t>
            </a:r>
          </a:p>
          <a:p>
            <a:r>
              <a:rPr lang="nb-NO" dirty="0" smtClean="0"/>
              <a:t>Hovedforskjell er ment å være intensitet/ </a:t>
            </a:r>
            <a:r>
              <a:rPr lang="nb-NO" dirty="0" err="1" smtClean="0"/>
              <a:t>kardiorespiratoriske</a:t>
            </a:r>
            <a:r>
              <a:rPr lang="nb-NO" dirty="0" smtClean="0"/>
              <a:t> krav. Forventet større bedring i VO2max i HIIT gruppen. Vi har flere respondere i HIIT gruppen.</a:t>
            </a:r>
          </a:p>
          <a:p>
            <a:r>
              <a:rPr lang="nb-NO" dirty="0" smtClean="0"/>
              <a:t>Ut i fra </a:t>
            </a:r>
            <a:r>
              <a:rPr lang="nb-NO" dirty="0" err="1" smtClean="0"/>
              <a:t>cardiorespiratorisk</a:t>
            </a:r>
            <a:r>
              <a:rPr lang="nb-NO" dirty="0" smtClean="0"/>
              <a:t> hypotese, er det en forventning om at HIIT, via større bedring i VO2max, dermed også skal ha større effekt på kognisjon og symptomer.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9043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4459432" y="2403762"/>
            <a:ext cx="1708727" cy="127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Mediator</a:t>
            </a:r>
            <a:endParaRPr lang="nb-NO" dirty="0" smtClean="0"/>
          </a:p>
          <a:p>
            <a:pPr algn="ctr"/>
            <a:r>
              <a:rPr lang="nb-NO" dirty="0" smtClean="0"/>
              <a:t>Endring i VO2max</a:t>
            </a:r>
            <a:endParaRPr lang="nb-NO" dirty="0"/>
          </a:p>
        </p:txBody>
      </p:sp>
      <p:sp>
        <p:nvSpPr>
          <p:cNvPr id="5" name="Rektangel 4"/>
          <p:cNvSpPr/>
          <p:nvPr/>
        </p:nvSpPr>
        <p:spPr>
          <a:xfrm>
            <a:off x="2170546" y="4401125"/>
            <a:ext cx="1708727" cy="127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X</a:t>
            </a:r>
            <a:r>
              <a:rPr lang="nb-NO" dirty="0" smtClean="0"/>
              <a:t> (Tid)</a:t>
            </a: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7045036" y="4465781"/>
            <a:ext cx="1708727" cy="127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Utfall</a:t>
            </a:r>
          </a:p>
          <a:p>
            <a:pPr algn="ctr"/>
            <a:r>
              <a:rPr lang="nb-NO" dirty="0" smtClean="0"/>
              <a:t>Endring i Symptomer</a:t>
            </a:r>
            <a:endParaRPr lang="nb-NO" dirty="0"/>
          </a:p>
        </p:txBody>
      </p:sp>
      <p:sp>
        <p:nvSpPr>
          <p:cNvPr id="7" name="Rektangel 6"/>
          <p:cNvSpPr/>
          <p:nvPr/>
        </p:nvSpPr>
        <p:spPr>
          <a:xfrm>
            <a:off x="2092036" y="2249052"/>
            <a:ext cx="1191491" cy="877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Moderator= Gruppe</a:t>
            </a:r>
            <a:endParaRPr lang="nb-NO" dirty="0"/>
          </a:p>
        </p:txBody>
      </p:sp>
      <p:cxnSp>
        <p:nvCxnSpPr>
          <p:cNvPr id="9" name="Rett pilkobling 8"/>
          <p:cNvCxnSpPr>
            <a:endCxn id="6" idx="1"/>
          </p:cNvCxnSpPr>
          <p:nvPr/>
        </p:nvCxnSpPr>
        <p:spPr>
          <a:xfrm>
            <a:off x="3879273" y="5038435"/>
            <a:ext cx="3165763" cy="64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/>
          <p:cNvCxnSpPr/>
          <p:nvPr/>
        </p:nvCxnSpPr>
        <p:spPr>
          <a:xfrm flipV="1">
            <a:off x="3224645" y="3546762"/>
            <a:ext cx="1201306" cy="738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pilkobling 12"/>
          <p:cNvCxnSpPr/>
          <p:nvPr/>
        </p:nvCxnSpPr>
        <p:spPr>
          <a:xfrm>
            <a:off x="6100617" y="3763816"/>
            <a:ext cx="944419" cy="521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kobling 14"/>
          <p:cNvCxnSpPr/>
          <p:nvPr/>
        </p:nvCxnSpPr>
        <p:spPr>
          <a:xfrm>
            <a:off x="3283527" y="3126507"/>
            <a:ext cx="928255" cy="207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kobling 16"/>
          <p:cNvCxnSpPr/>
          <p:nvPr/>
        </p:nvCxnSpPr>
        <p:spPr>
          <a:xfrm>
            <a:off x="3224645" y="3174996"/>
            <a:ext cx="3739573" cy="1778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tel 20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3818"/>
          </a:xfrm>
        </p:spPr>
        <p:txBody>
          <a:bodyPr>
            <a:normAutofit fontScale="90000"/>
          </a:bodyPr>
          <a:lstStyle/>
          <a:p>
            <a:r>
              <a:rPr lang="nb-NO" sz="3600" dirty="0" smtClean="0"/>
              <a:t>-Reduserer HIIT depresjon mer enn AVG?</a:t>
            </a:r>
            <a:br>
              <a:rPr lang="nb-NO" sz="3600" dirty="0" smtClean="0"/>
            </a:br>
            <a:r>
              <a:rPr lang="nb-NO" sz="3600" dirty="0" smtClean="0"/>
              <a:t>-Er det slik at VO2max medierer effekten av trening på depresjon? </a:t>
            </a:r>
            <a:br>
              <a:rPr lang="nb-NO" sz="3600" dirty="0" smtClean="0"/>
            </a:br>
            <a:r>
              <a:rPr lang="nb-NO" sz="3600" dirty="0" smtClean="0"/>
              <a:t>-Modereres denne mediasjonen av gruppe? 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534968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Moderasjon/Mediasjon</a:t>
            </a:r>
            <a:r>
              <a:rPr lang="nb-NO" dirty="0" smtClean="0"/>
              <a:t>/ moderert mediasjon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smtClean="0"/>
              <a:t>Hvilke analyser kan være aktuelle:</a:t>
            </a:r>
          </a:p>
          <a:p>
            <a:r>
              <a:rPr lang="nb-NO" dirty="0" smtClean="0"/>
              <a:t>Har tilgang på en SPSS </a:t>
            </a:r>
            <a:r>
              <a:rPr lang="nb-NO" dirty="0" err="1" smtClean="0"/>
              <a:t>macro</a:t>
            </a:r>
            <a:r>
              <a:rPr lang="nb-NO" dirty="0" smtClean="0"/>
              <a:t> basert på Hayes mediasjonsanalyser (PROCESS), men utvidet til å gjelde </a:t>
            </a:r>
            <a:r>
              <a:rPr lang="nb-NO" dirty="0" err="1" smtClean="0"/>
              <a:t>repeated</a:t>
            </a:r>
            <a:r>
              <a:rPr lang="nb-NO" dirty="0" smtClean="0"/>
              <a:t> </a:t>
            </a:r>
            <a:r>
              <a:rPr lang="nb-NO" dirty="0" err="1" smtClean="0"/>
              <a:t>measures</a:t>
            </a:r>
            <a:r>
              <a:rPr lang="nb-NO" dirty="0" smtClean="0"/>
              <a:t> designs (MEMORE). </a:t>
            </a:r>
            <a:r>
              <a:rPr lang="nb-NO" dirty="0" smtClean="0"/>
              <a:t>Denne kan </a:t>
            </a:r>
            <a:r>
              <a:rPr lang="nb-NO" dirty="0" smtClean="0"/>
              <a:t>gjøre </a:t>
            </a:r>
            <a:r>
              <a:rPr lang="nb-NO" dirty="0" smtClean="0"/>
              <a:t>mediasjonsanalyse, og kommer etter hvert også med </a:t>
            </a:r>
            <a:r>
              <a:rPr lang="nb-NO" dirty="0"/>
              <a:t>mulighet for moderert </a:t>
            </a:r>
            <a:r>
              <a:rPr lang="nb-NO" dirty="0" smtClean="0"/>
              <a:t>mediasjonsanalyse (</a:t>
            </a:r>
            <a:r>
              <a:rPr lang="nb-NO" dirty="0" err="1" smtClean="0"/>
              <a:t>ref</a:t>
            </a:r>
            <a:r>
              <a:rPr lang="nb-NO" dirty="0" smtClean="0"/>
              <a:t> er Amanda Montoya). Veldig «brukervennlig» men u</a:t>
            </a:r>
            <a:r>
              <a:rPr lang="nb-NO" dirty="0" smtClean="0"/>
              <a:t>lempen </a:t>
            </a:r>
            <a:r>
              <a:rPr lang="nb-NO" dirty="0" smtClean="0"/>
              <a:t>er at den ikke </a:t>
            </a:r>
            <a:r>
              <a:rPr lang="nb-NO" dirty="0" smtClean="0"/>
              <a:t>håndterer </a:t>
            </a:r>
            <a:r>
              <a:rPr lang="nb-NO" dirty="0" err="1" smtClean="0"/>
              <a:t>missing</a:t>
            </a:r>
            <a:r>
              <a:rPr lang="nb-NO" dirty="0" smtClean="0"/>
              <a:t> data </a:t>
            </a:r>
            <a:r>
              <a:rPr lang="nb-NO" dirty="0" smtClean="0"/>
              <a:t>og kan bare forholde seg til to målepunkter. Ut over det veldig fin.</a:t>
            </a:r>
          </a:p>
          <a:p>
            <a:r>
              <a:rPr lang="nb-NO" dirty="0" smtClean="0"/>
              <a:t>Mixed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Structural</a:t>
            </a:r>
            <a:r>
              <a:rPr lang="nb-NO" dirty="0" smtClean="0"/>
              <a:t> </a:t>
            </a:r>
            <a:r>
              <a:rPr lang="nb-NO" dirty="0" err="1" smtClean="0"/>
              <a:t>equation</a:t>
            </a:r>
            <a:r>
              <a:rPr lang="nb-NO" dirty="0" smtClean="0"/>
              <a:t> </a:t>
            </a:r>
            <a:r>
              <a:rPr lang="nb-NO" dirty="0" err="1" smtClean="0"/>
              <a:t>modelling</a:t>
            </a:r>
            <a:r>
              <a:rPr lang="nb-NO" dirty="0" smtClean="0"/>
              <a:t>?</a:t>
            </a:r>
          </a:p>
          <a:p>
            <a:r>
              <a:rPr lang="nb-NO" dirty="0" smtClean="0"/>
              <a:t>SPSS/ STATA/ R…</a:t>
            </a:r>
          </a:p>
          <a:p>
            <a:r>
              <a:rPr lang="nb-NO" dirty="0" smtClean="0"/>
              <a:t>??????????????</a:t>
            </a:r>
          </a:p>
        </p:txBody>
      </p:sp>
    </p:spTree>
    <p:extLst>
      <p:ext uri="{BB962C8B-B14F-4D97-AF65-F5344CB8AC3E}">
        <p14:creationId xmlns:p14="http://schemas.microsoft.com/office/powerpoint/2010/main" val="1334294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55" y="343578"/>
            <a:ext cx="7527636" cy="629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01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599" y="264392"/>
            <a:ext cx="8097981" cy="634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74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891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Mediation analysis longitudinelle design</vt:lpstr>
      <vt:lpstr>EPHAPS studien (Sykehuset i Vestfold) Effect of physical activity on psychosis symptoms</vt:lpstr>
      <vt:lpstr>Utfallsmål (målt ved alle tre måletidspunktene)</vt:lpstr>
      <vt:lpstr>PowerPoint-presentasjon</vt:lpstr>
      <vt:lpstr>Efficiency and efficacy of HIIT vs AVG in improving cognition and symptoms</vt:lpstr>
      <vt:lpstr>Publikasjoner</vt:lpstr>
      <vt:lpstr>Publikasjon av effekt av HIIT vs AVG på psykosesymptomer</vt:lpstr>
      <vt:lpstr>Dette er våre data:</vt:lpstr>
      <vt:lpstr>Eksempel på problemstilling vi ønsker å analysere:</vt:lpstr>
      <vt:lpstr>-Reduserer HIIT depresjon mer enn AVG? -Er det slik at VO2max medierer effekten av trening på depresjon?  -Modereres denne mediasjonen av gruppe? </vt:lpstr>
      <vt:lpstr>Moderasjon/Mediasjon/ moderert mediasjon</vt:lpstr>
      <vt:lpstr>PowerPoint-presentasjon</vt:lpstr>
      <vt:lpstr>PowerPoint-presentasjon</vt:lpstr>
    </vt:vector>
  </TitlesOfParts>
  <Company>Helse Sør-Øst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Gry Bang-Kittilsen</dc:creator>
  <cp:lastModifiedBy>Gry Bang-Kittilsen</cp:lastModifiedBy>
  <cp:revision>29</cp:revision>
  <dcterms:created xsi:type="dcterms:W3CDTF">2022-03-04T07:00:53Z</dcterms:created>
  <dcterms:modified xsi:type="dcterms:W3CDTF">2022-03-30T16:56:39Z</dcterms:modified>
</cp:coreProperties>
</file>