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
  </p:notesMasterIdLst>
  <p:handoutMasterIdLst>
    <p:handoutMasterId r:id="rId7"/>
  </p:handoutMasterIdLst>
  <p:sldIdLst>
    <p:sldId id="333" r:id="rId2"/>
    <p:sldId id="343" r:id="rId3"/>
    <p:sldId id="263" r:id="rId4"/>
    <p:sldId id="302" r:id="rId5"/>
  </p:sldIdLst>
  <p:sldSz cx="9144000" cy="6858000" type="screen4x3"/>
  <p:notesSz cx="6858000" cy="9144000"/>
  <p:defaultTextStyle>
    <a:defPPr>
      <a:defRPr lang="nb-NO"/>
    </a:defPPr>
    <a:lvl1pPr algn="l" rtl="0" fontAlgn="base">
      <a:spcBef>
        <a:spcPct val="0"/>
      </a:spcBef>
      <a:spcAft>
        <a:spcPct val="0"/>
      </a:spcAft>
      <a:defRPr sz="2000" kern="1200">
        <a:solidFill>
          <a:schemeClr val="tx1"/>
        </a:solidFill>
        <a:latin typeface="Calibri" pitchFamily="34" charset="0"/>
        <a:ea typeface="+mn-ea"/>
        <a:cs typeface="+mn-cs"/>
      </a:defRPr>
    </a:lvl1pPr>
    <a:lvl2pPr marL="457200" algn="l" rtl="0" fontAlgn="base">
      <a:spcBef>
        <a:spcPct val="0"/>
      </a:spcBef>
      <a:spcAft>
        <a:spcPct val="0"/>
      </a:spcAft>
      <a:defRPr sz="2000" kern="1200">
        <a:solidFill>
          <a:schemeClr val="tx1"/>
        </a:solidFill>
        <a:latin typeface="Calibri" pitchFamily="34" charset="0"/>
        <a:ea typeface="+mn-ea"/>
        <a:cs typeface="+mn-cs"/>
      </a:defRPr>
    </a:lvl2pPr>
    <a:lvl3pPr marL="914400" algn="l" rtl="0" fontAlgn="base">
      <a:spcBef>
        <a:spcPct val="0"/>
      </a:spcBef>
      <a:spcAft>
        <a:spcPct val="0"/>
      </a:spcAft>
      <a:defRPr sz="2000" kern="1200">
        <a:solidFill>
          <a:schemeClr val="tx1"/>
        </a:solidFill>
        <a:latin typeface="Calibri" pitchFamily="34" charset="0"/>
        <a:ea typeface="+mn-ea"/>
        <a:cs typeface="+mn-cs"/>
      </a:defRPr>
    </a:lvl3pPr>
    <a:lvl4pPr marL="1371600" algn="l" rtl="0" fontAlgn="base">
      <a:spcBef>
        <a:spcPct val="0"/>
      </a:spcBef>
      <a:spcAft>
        <a:spcPct val="0"/>
      </a:spcAft>
      <a:defRPr sz="2000" kern="1200">
        <a:solidFill>
          <a:schemeClr val="tx1"/>
        </a:solidFill>
        <a:latin typeface="Calibri" pitchFamily="34" charset="0"/>
        <a:ea typeface="+mn-ea"/>
        <a:cs typeface="+mn-cs"/>
      </a:defRPr>
    </a:lvl4pPr>
    <a:lvl5pPr marL="1828800" algn="l" rtl="0" fontAlgn="base">
      <a:spcBef>
        <a:spcPct val="0"/>
      </a:spcBef>
      <a:spcAft>
        <a:spcPct val="0"/>
      </a:spcAft>
      <a:defRPr sz="2000" kern="1200">
        <a:solidFill>
          <a:schemeClr val="tx1"/>
        </a:solidFill>
        <a:latin typeface="Calibri" pitchFamily="34" charset="0"/>
        <a:ea typeface="+mn-ea"/>
        <a:cs typeface="+mn-cs"/>
      </a:defRPr>
    </a:lvl5pPr>
    <a:lvl6pPr marL="2286000" algn="l" defTabSz="914400" rtl="0" eaLnBrk="1" latinLnBrk="0" hangingPunct="1">
      <a:defRPr sz="2000" kern="1200">
        <a:solidFill>
          <a:schemeClr val="tx1"/>
        </a:solidFill>
        <a:latin typeface="Calibri" pitchFamily="34" charset="0"/>
        <a:ea typeface="+mn-ea"/>
        <a:cs typeface="+mn-cs"/>
      </a:defRPr>
    </a:lvl6pPr>
    <a:lvl7pPr marL="2743200" algn="l" defTabSz="914400" rtl="0" eaLnBrk="1" latinLnBrk="0" hangingPunct="1">
      <a:defRPr sz="2000" kern="1200">
        <a:solidFill>
          <a:schemeClr val="tx1"/>
        </a:solidFill>
        <a:latin typeface="Calibri" pitchFamily="34" charset="0"/>
        <a:ea typeface="+mn-ea"/>
        <a:cs typeface="+mn-cs"/>
      </a:defRPr>
    </a:lvl7pPr>
    <a:lvl8pPr marL="3200400" algn="l" defTabSz="914400" rtl="0" eaLnBrk="1" latinLnBrk="0" hangingPunct="1">
      <a:defRPr sz="2000" kern="1200">
        <a:solidFill>
          <a:schemeClr val="tx1"/>
        </a:solidFill>
        <a:latin typeface="Calibri" pitchFamily="34" charset="0"/>
        <a:ea typeface="+mn-ea"/>
        <a:cs typeface="+mn-cs"/>
      </a:defRPr>
    </a:lvl8pPr>
    <a:lvl9pPr marL="3657600" algn="l" defTabSz="914400" rtl="0" eaLnBrk="1" latinLnBrk="0" hangingPunct="1">
      <a:defRPr sz="2000"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69" autoAdjust="0"/>
    <p:restoredTop sz="80933" autoAdjust="0"/>
  </p:normalViewPr>
  <p:slideViewPr>
    <p:cSldViewPr>
      <p:cViewPr varScale="1">
        <p:scale>
          <a:sx n="106" d="100"/>
          <a:sy n="106" d="100"/>
        </p:scale>
        <p:origin x="2052" y="108"/>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GB" altLang="nb-NO" dirty="0"/>
          </a:p>
        </p:txBody>
      </p:sp>
      <p:sp>
        <p:nvSpPr>
          <p:cNvPr id="10243"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GB" altLang="nb-NO" dirty="0"/>
          </a:p>
        </p:txBody>
      </p:sp>
      <p:sp>
        <p:nvSpPr>
          <p:cNvPr id="10244"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GB" altLang="nb-NO" dirty="0"/>
          </a:p>
        </p:txBody>
      </p:sp>
      <p:sp>
        <p:nvSpPr>
          <p:cNvPr id="10245"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1B389CD5-D178-4CFF-83B6-4BFE221655D6}" type="slidenum">
              <a:rPr lang="en-GB" altLang="nb-NO"/>
              <a:pPr/>
              <a:t>‹#›</a:t>
            </a:fld>
            <a:endParaRPr lang="en-GB" altLang="nb-NO" dirty="0"/>
          </a:p>
        </p:txBody>
      </p:sp>
    </p:spTree>
    <p:extLst>
      <p:ext uri="{BB962C8B-B14F-4D97-AF65-F5344CB8AC3E}">
        <p14:creationId xmlns:p14="http://schemas.microsoft.com/office/powerpoint/2010/main" val="31029116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GB" altLang="nb-NO" dirty="0"/>
          </a:p>
        </p:txBody>
      </p:sp>
      <p:sp>
        <p:nvSpPr>
          <p:cNvPr id="1126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GB" altLang="nb-NO" dirty="0"/>
          </a:p>
        </p:txBody>
      </p:sp>
      <p:sp>
        <p:nvSpPr>
          <p:cNvPr id="112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26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nb-NO"/>
              <a:t>Klikk for å redigere tekststiler i malen</a:t>
            </a:r>
          </a:p>
          <a:p>
            <a:pPr lvl="1"/>
            <a:r>
              <a:rPr lang="en-GB" altLang="nb-NO"/>
              <a:t>Andre nivå</a:t>
            </a:r>
          </a:p>
          <a:p>
            <a:pPr lvl="2"/>
            <a:r>
              <a:rPr lang="en-GB" altLang="nb-NO"/>
              <a:t>Tredje nivå</a:t>
            </a:r>
          </a:p>
          <a:p>
            <a:pPr lvl="3"/>
            <a:r>
              <a:rPr lang="en-GB" altLang="nb-NO"/>
              <a:t>Fjerde nivå</a:t>
            </a:r>
          </a:p>
          <a:p>
            <a:pPr lvl="4"/>
            <a:r>
              <a:rPr lang="en-GB" altLang="nb-NO"/>
              <a:t>Femte nivå</a:t>
            </a:r>
          </a:p>
        </p:txBody>
      </p:sp>
      <p:sp>
        <p:nvSpPr>
          <p:cNvPr id="1127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GB" altLang="nb-NO" dirty="0"/>
          </a:p>
        </p:txBody>
      </p:sp>
      <p:sp>
        <p:nvSpPr>
          <p:cNvPr id="1127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254CC1B4-C969-4253-A754-340602673A3E}" type="slidenum">
              <a:rPr lang="en-GB" altLang="nb-NO"/>
              <a:pPr/>
              <a:t>‹#›</a:t>
            </a:fld>
            <a:endParaRPr lang="en-GB" altLang="nb-NO" dirty="0"/>
          </a:p>
        </p:txBody>
      </p:sp>
    </p:spTree>
    <p:extLst>
      <p:ext uri="{BB962C8B-B14F-4D97-AF65-F5344CB8AC3E}">
        <p14:creationId xmlns:p14="http://schemas.microsoft.com/office/powerpoint/2010/main" val="949851449"/>
      </p:ext>
    </p:extLst>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I will be </a:t>
            </a:r>
            <a:r>
              <a:rPr lang="nb-NO" dirty="0" err="1" smtClean="0"/>
              <a:t>presenting</a:t>
            </a:r>
            <a:r>
              <a:rPr lang="nb-NO" dirty="0" smtClean="0"/>
              <a:t> the preliminary results from the NOR-FIB study</a:t>
            </a:r>
            <a:endParaRPr lang="nb-NO" dirty="0"/>
          </a:p>
        </p:txBody>
      </p:sp>
    </p:spTree>
    <p:extLst>
      <p:ext uri="{BB962C8B-B14F-4D97-AF65-F5344CB8AC3E}">
        <p14:creationId xmlns:p14="http://schemas.microsoft.com/office/powerpoint/2010/main" val="4091562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normAutofit lnSpcReduction="10000"/>
          </a:bodyPr>
          <a:lstStyle/>
          <a:p>
            <a:pPr>
              <a:lnSpc>
                <a:spcPct val="70000"/>
              </a:lnSpc>
            </a:pPr>
            <a:r>
              <a:rPr lang="nb-NO" sz="2200" dirty="0" smtClean="0">
                <a:ea typeface="Gill Sans" charset="0"/>
                <a:cs typeface="Gill Sans" charset="0"/>
              </a:rPr>
              <a:t>One of the most important goals of stroke and TIA treatment is to clarify stroke cause and</a:t>
            </a:r>
            <a:r>
              <a:rPr lang="nb-NO" sz="2200" baseline="0" dirty="0" smtClean="0">
                <a:ea typeface="Gill Sans" charset="0"/>
                <a:cs typeface="Gill Sans" charset="0"/>
              </a:rPr>
              <a:t> optimise secondary prevention. But despite a modern extensive diagnostic work-up, up to 30-40% of all ischemic stroke and TIA cases remain classified as cryptogenic. That means that we do not know what the cause of the ischemic event was. </a:t>
            </a:r>
            <a:r>
              <a:rPr lang="nb-NO" sz="2200" dirty="0" smtClean="0">
                <a:ea typeface="Gill Sans" charset="0"/>
                <a:cs typeface="Gill Sans" charset="0"/>
              </a:rPr>
              <a:t>Significant proportion of those</a:t>
            </a:r>
            <a:r>
              <a:rPr lang="nb-NO" sz="2200" baseline="0" dirty="0" smtClean="0">
                <a:ea typeface="Gill Sans" charset="0"/>
                <a:cs typeface="Gill Sans" charset="0"/>
              </a:rPr>
              <a:t> patients</a:t>
            </a:r>
            <a:r>
              <a:rPr lang="nb-NO" sz="2200" dirty="0" smtClean="0">
                <a:ea typeface="Gill Sans" charset="0"/>
                <a:cs typeface="Gill Sans" charset="0"/>
              </a:rPr>
              <a:t> might have underlying AF,</a:t>
            </a:r>
            <a:r>
              <a:rPr lang="nb-NO" sz="2200" baseline="0" dirty="0" smtClean="0">
                <a:ea typeface="Gill Sans" charset="0"/>
                <a:cs typeface="Gill Sans" charset="0"/>
              </a:rPr>
              <a:t> that is missed because</a:t>
            </a:r>
            <a:r>
              <a:rPr lang="nb-NO" sz="2200" dirty="0" smtClean="0">
                <a:ea typeface="Gill Sans" charset="0"/>
                <a:cs typeface="Gill Sans" charset="0"/>
              </a:rPr>
              <a:t> standard cardiac rhythm monitoring is often insufficient in detecting paroxysmal AF.  Further investigation of cardiac rhythm is therefore important</a:t>
            </a:r>
            <a:r>
              <a:rPr lang="nb-NO" sz="2200" baseline="0" dirty="0" smtClean="0">
                <a:ea typeface="Gill Sans" charset="0"/>
                <a:cs typeface="Gill Sans" charset="0"/>
              </a:rPr>
              <a:t> as the detection of AF has therapeutic implications on patient care. </a:t>
            </a:r>
            <a:r>
              <a:rPr lang="nb-NO" sz="2200" dirty="0" smtClean="0">
                <a:ea typeface="Gill Sans" charset="0"/>
                <a:cs typeface="Gill Sans" charset="0"/>
              </a:rPr>
              <a:t>PAF can be detected in up to 25% of patient with cryptogenic ischemic stroke and TIA if cardiac rhythm monitoring is prolonged,</a:t>
            </a:r>
            <a:r>
              <a:rPr lang="nb-NO" sz="2200" baseline="0" dirty="0" smtClean="0">
                <a:ea typeface="Gill Sans" charset="0"/>
                <a:cs typeface="Gill Sans" charset="0"/>
              </a:rPr>
              <a:t> this is proven in previous studies.</a:t>
            </a:r>
            <a:r>
              <a:rPr lang="nb-NO" sz="2200" dirty="0" smtClean="0">
                <a:ea typeface="Gill Sans" charset="0"/>
                <a:cs typeface="Gill Sans" charset="0"/>
              </a:rPr>
              <a:t> </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nb-NO" dirty="0" smtClean="0">
              <a:latin typeface="Times" charset="0"/>
            </a:endParaRPr>
          </a:p>
        </p:txBody>
      </p:sp>
    </p:spTree>
    <p:extLst>
      <p:ext uri="{BB962C8B-B14F-4D97-AF65-F5344CB8AC3E}">
        <p14:creationId xmlns:p14="http://schemas.microsoft.com/office/powerpoint/2010/main" val="808060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nb-NO" dirty="0" smtClean="0"/>
              <a:t>The NOR-FIB study was</a:t>
            </a:r>
            <a:r>
              <a:rPr lang="nb-NO" baseline="0" dirty="0" smtClean="0"/>
              <a:t> </a:t>
            </a:r>
            <a:r>
              <a:rPr lang="nb-NO" dirty="0" smtClean="0"/>
              <a:t>started i 2017 to give patients</a:t>
            </a:r>
            <a:r>
              <a:rPr lang="nb-NO" baseline="0" dirty="0" smtClean="0"/>
              <a:t> with cryptogenic stroke and TIA opportunity for better </a:t>
            </a:r>
            <a:r>
              <a:rPr lang="nb-NO" dirty="0" smtClean="0"/>
              <a:t>and modern diagnostic work –up. This is an international, on-goin, prospective, multicenter,</a:t>
            </a:r>
            <a:r>
              <a:rPr lang="nb-NO" baseline="0" dirty="0" smtClean="0"/>
              <a:t> observational study that collects data from patients admittet with cryotogenic stroke/TIA without previously documented history of AF. Purpose is to evaluate the occurrance of occult AF in cryptogenic stroke and TIA, better understand the significance of changes in AF burden over time and the risk of reccurrent stroke. Biomarkers which can be used in clinical practice as predictors of incient AF are studied. All patients have a Medtronic Reveal LINQ ICM implanted for 12 months. We collect blood samples for biomarkers analysis. </a:t>
            </a:r>
            <a:endParaRPr lang="nb-NO" dirty="0" smtClean="0"/>
          </a:p>
        </p:txBody>
      </p:sp>
    </p:spTree>
    <p:extLst>
      <p:ext uri="{BB962C8B-B14F-4D97-AF65-F5344CB8AC3E}">
        <p14:creationId xmlns:p14="http://schemas.microsoft.com/office/powerpoint/2010/main" val="1728826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Here is the flow chart. All patient are screened</a:t>
            </a:r>
            <a:r>
              <a:rPr lang="nb-NO" baseline="0" dirty="0" smtClean="0"/>
              <a:t> with CT/MRI, have done ultrasound and CTA/MRA, cardiac and arhythmia screening and ecco. If classified as cryptogenic according to the etiological assessment and they fulfill criteria the implantation of Reveal is done as soon as possible and cardiac monitoring starts. Periods of AF &gt; 2 min are assessed for the risk of thromboembolism.</a:t>
            </a:r>
            <a:endParaRPr lang="nb-NO" dirty="0"/>
          </a:p>
        </p:txBody>
      </p:sp>
    </p:spTree>
    <p:extLst>
      <p:ext uri="{BB962C8B-B14F-4D97-AF65-F5344CB8AC3E}">
        <p14:creationId xmlns:p14="http://schemas.microsoft.com/office/powerpoint/2010/main" val="6715214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10" name="Rektangel 9"/>
          <p:cNvSpPr>
            <a:spLocks noChangeArrowheads="1"/>
          </p:cNvSpPr>
          <p:nvPr/>
        </p:nvSpPr>
        <p:spPr bwMode="auto">
          <a:xfrm>
            <a:off x="98425" y="6400800"/>
            <a:ext cx="8947150" cy="381000"/>
          </a:xfrm>
          <a:prstGeom prst="rect">
            <a:avLst/>
          </a:prstGeom>
          <a:solidFill>
            <a:srgbClr val="ECECEC"/>
          </a:solidFill>
          <a:ln w="9525">
            <a:noFill/>
            <a:round/>
            <a:headEnd/>
            <a:tailEnd/>
          </a:ln>
        </p:spPr>
        <p:txBody>
          <a:bodyPr/>
          <a:lstStyle>
            <a:lvl1pPr>
              <a:defRPr sz="2400">
                <a:solidFill>
                  <a:schemeClr val="tx1"/>
                </a:solidFill>
                <a:latin typeface="Times New Roman" pitchFamily="18" charset="0"/>
              </a:defRPr>
            </a:lvl1pPr>
            <a:lvl2pPr marL="37931725" indent="-37474525">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fontAlgn="base">
              <a:spcBef>
                <a:spcPct val="0"/>
              </a:spcBef>
              <a:spcAft>
                <a:spcPct val="0"/>
              </a:spcAft>
              <a:defRPr sz="2400">
                <a:solidFill>
                  <a:schemeClr val="tx1"/>
                </a:solidFill>
                <a:latin typeface="Times New Roman" pitchFamily="18" charset="0"/>
              </a:defRPr>
            </a:lvl6pPr>
            <a:lvl7pPr marL="914400" fontAlgn="base">
              <a:spcBef>
                <a:spcPct val="0"/>
              </a:spcBef>
              <a:spcAft>
                <a:spcPct val="0"/>
              </a:spcAft>
              <a:defRPr sz="2400">
                <a:solidFill>
                  <a:schemeClr val="tx1"/>
                </a:solidFill>
                <a:latin typeface="Times New Roman" pitchFamily="18" charset="0"/>
              </a:defRPr>
            </a:lvl7pPr>
            <a:lvl8pPr marL="1371600" fontAlgn="base">
              <a:spcBef>
                <a:spcPct val="0"/>
              </a:spcBef>
              <a:spcAft>
                <a:spcPct val="0"/>
              </a:spcAft>
              <a:defRPr sz="2400">
                <a:solidFill>
                  <a:schemeClr val="tx1"/>
                </a:solidFill>
                <a:latin typeface="Times New Roman" pitchFamily="18" charset="0"/>
              </a:defRPr>
            </a:lvl8pPr>
            <a:lvl9pPr marL="1828800" fontAlgn="base">
              <a:spcBef>
                <a:spcPct val="0"/>
              </a:spcBef>
              <a:spcAft>
                <a:spcPct val="0"/>
              </a:spcAft>
              <a:defRPr sz="2400">
                <a:solidFill>
                  <a:schemeClr val="tx1"/>
                </a:solidFill>
                <a:latin typeface="Times New Roman" pitchFamily="18" charset="0"/>
              </a:defRPr>
            </a:lvl9pPr>
          </a:lstStyle>
          <a:p>
            <a:pPr eaLnBrk="0" hangingPunct="0"/>
            <a:endParaRPr lang="nn-NO" altLang="nb-NO" dirty="0">
              <a:latin typeface="Calibri" pitchFamily="34" charset="0"/>
              <a:ea typeface="ＭＳ Ｐゴシック" pitchFamily="34" charset="-128"/>
            </a:endParaRPr>
          </a:p>
        </p:txBody>
      </p:sp>
      <p:sp>
        <p:nvSpPr>
          <p:cNvPr id="9" name="Rektangel 8"/>
          <p:cNvSpPr/>
          <p:nvPr/>
        </p:nvSpPr>
        <p:spPr bwMode="auto">
          <a:xfrm>
            <a:off x="98425" y="6281738"/>
            <a:ext cx="8947150" cy="82550"/>
          </a:xfrm>
          <a:prstGeom prst="rect">
            <a:avLst/>
          </a:prstGeom>
          <a:solidFill>
            <a:srgbClr val="00338D"/>
          </a:solidFill>
          <a:ln w="9525" cap="flat" cmpd="sng" algn="ctr">
            <a:noFill/>
            <a:prstDash val="solid"/>
            <a:round/>
            <a:headEnd type="none" w="med" len="med"/>
            <a:tailEnd type="none" w="med" len="med"/>
          </a:ln>
          <a:effectLst/>
        </p:spPr>
        <p:txBody>
          <a:bodyPr/>
          <a:lstStyle>
            <a:lvl1pPr>
              <a:defRPr sz="2400">
                <a:solidFill>
                  <a:schemeClr val="tx1"/>
                </a:solidFill>
                <a:latin typeface="Times New Roman" pitchFamily="18" charset="0"/>
              </a:defRPr>
            </a:lvl1pPr>
            <a:lvl2pPr marL="37931725" indent="-37474525">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fontAlgn="base">
              <a:spcBef>
                <a:spcPct val="0"/>
              </a:spcBef>
              <a:spcAft>
                <a:spcPct val="0"/>
              </a:spcAft>
              <a:defRPr sz="2400">
                <a:solidFill>
                  <a:schemeClr val="tx1"/>
                </a:solidFill>
                <a:latin typeface="Times New Roman" pitchFamily="18" charset="0"/>
              </a:defRPr>
            </a:lvl6pPr>
            <a:lvl7pPr marL="914400" fontAlgn="base">
              <a:spcBef>
                <a:spcPct val="0"/>
              </a:spcBef>
              <a:spcAft>
                <a:spcPct val="0"/>
              </a:spcAft>
              <a:defRPr sz="2400">
                <a:solidFill>
                  <a:schemeClr val="tx1"/>
                </a:solidFill>
                <a:latin typeface="Times New Roman" pitchFamily="18" charset="0"/>
              </a:defRPr>
            </a:lvl7pPr>
            <a:lvl8pPr marL="1371600" fontAlgn="base">
              <a:spcBef>
                <a:spcPct val="0"/>
              </a:spcBef>
              <a:spcAft>
                <a:spcPct val="0"/>
              </a:spcAft>
              <a:defRPr sz="2400">
                <a:solidFill>
                  <a:schemeClr val="tx1"/>
                </a:solidFill>
                <a:latin typeface="Times New Roman" pitchFamily="18" charset="0"/>
              </a:defRPr>
            </a:lvl8pPr>
            <a:lvl9pPr marL="1828800" fontAlgn="base">
              <a:spcBef>
                <a:spcPct val="0"/>
              </a:spcBef>
              <a:spcAft>
                <a:spcPct val="0"/>
              </a:spcAft>
              <a:defRPr sz="2400">
                <a:solidFill>
                  <a:schemeClr val="tx1"/>
                </a:solidFill>
                <a:latin typeface="Times New Roman" pitchFamily="18" charset="0"/>
              </a:defRPr>
            </a:lvl9pPr>
          </a:lstStyle>
          <a:p>
            <a:pPr eaLnBrk="0" hangingPunct="0"/>
            <a:endParaRPr lang="nn-NO" altLang="nb-NO" dirty="0">
              <a:latin typeface="Calibri" pitchFamily="34" charset="0"/>
              <a:ea typeface="ＭＳ Ｐゴシック" pitchFamily="34" charset="-128"/>
            </a:endParaRPr>
          </a:p>
        </p:txBody>
      </p:sp>
      <p:pic>
        <p:nvPicPr>
          <p:cNvPr id="5124" name="Picture 10" descr="helse-SorOst_kulor_rgb"/>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475663" y="6446838"/>
            <a:ext cx="287337"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Rectangle 6"/>
          <p:cNvSpPr>
            <a:spLocks noGrp="1" noChangeArrowheads="1"/>
          </p:cNvSpPr>
          <p:nvPr>
            <p:ph type="ctrTitle"/>
          </p:nvPr>
        </p:nvSpPr>
        <p:spPr>
          <a:xfrm>
            <a:off x="685800" y="2130425"/>
            <a:ext cx="7772400" cy="1470025"/>
          </a:xfrm>
        </p:spPr>
        <p:txBody>
          <a:bodyPr/>
          <a:lstStyle>
            <a:lvl1pPr algn="ctr">
              <a:defRPr/>
            </a:lvl1pPr>
          </a:lstStyle>
          <a:p>
            <a:pPr lvl="0"/>
            <a:r>
              <a:rPr lang="nb-NO" altLang="nb-NO" noProof="0"/>
              <a:t>Klikk for å redigere tittelstil</a:t>
            </a:r>
          </a:p>
        </p:txBody>
      </p:sp>
      <p:sp>
        <p:nvSpPr>
          <p:cNvPr id="5127" name="Rectangle 7"/>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nb-NO" altLang="nb-NO" noProof="0"/>
              <a:t>Klikk for å redigere undertittelstil i malen</a:t>
            </a:r>
          </a:p>
        </p:txBody>
      </p:sp>
      <p:pic>
        <p:nvPicPr>
          <p:cNvPr id="5132" name="Bilde 11" descr="OUS_logo_ppt_eng.jpg"/>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47638" y="6421438"/>
            <a:ext cx="1528762"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3" name="Rectangle 13"/>
          <p:cNvSpPr>
            <a:spLocks noGrp="1" noChangeArrowheads="1"/>
          </p:cNvSpPr>
          <p:nvPr>
            <p:ph type="dt" sz="half" idx="2"/>
          </p:nvPr>
        </p:nvSpPr>
        <p:spPr/>
        <p:txBody>
          <a:bodyPr/>
          <a:lstStyle>
            <a:lvl1pPr>
              <a:defRPr/>
            </a:lvl1pPr>
          </a:lstStyle>
          <a:p>
            <a:endParaRPr lang="nb-NO" altLang="nb-NO" dirty="0"/>
          </a:p>
        </p:txBody>
      </p:sp>
      <p:sp>
        <p:nvSpPr>
          <p:cNvPr id="5134" name="Rectangle 14"/>
          <p:cNvSpPr>
            <a:spLocks noGrp="1" noChangeArrowheads="1"/>
          </p:cNvSpPr>
          <p:nvPr>
            <p:ph type="ftr" sz="quarter" idx="3"/>
          </p:nvPr>
        </p:nvSpPr>
        <p:spPr/>
        <p:txBody>
          <a:bodyPr/>
          <a:lstStyle>
            <a:lvl1pPr>
              <a:defRPr/>
            </a:lvl1pPr>
          </a:lstStyle>
          <a:p>
            <a:endParaRPr lang="nb-NO" altLang="nb-NO" dirty="0"/>
          </a:p>
        </p:txBody>
      </p:sp>
      <p:sp>
        <p:nvSpPr>
          <p:cNvPr id="5135" name="Rectangle 15"/>
          <p:cNvSpPr>
            <a:spLocks noGrp="1" noChangeArrowheads="1"/>
          </p:cNvSpPr>
          <p:nvPr>
            <p:ph type="sldNum" sz="quarter" idx="4"/>
          </p:nvPr>
        </p:nvSpPr>
        <p:spPr/>
        <p:txBody>
          <a:bodyPr/>
          <a:lstStyle>
            <a:lvl1pPr>
              <a:defRPr/>
            </a:lvl1pPr>
          </a:lstStyle>
          <a:p>
            <a:fld id="{6240B32B-9FB4-4788-A822-12117BFDBA18}" type="slidenum">
              <a:rPr lang="nb-NO" altLang="nb-NO"/>
              <a:pPr/>
              <a:t>‹#›</a:t>
            </a:fld>
            <a:endParaRPr lang="nb-NO" altLang="nb-NO" dirty="0"/>
          </a:p>
        </p:txBody>
      </p:sp>
      <p:pic>
        <p:nvPicPr>
          <p:cNvPr id="5136" name="Picture 14" descr="UiO_A_E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34200" y="6550025"/>
            <a:ext cx="1249363"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7" name="Line 17"/>
          <p:cNvSpPr>
            <a:spLocks noChangeShapeType="1"/>
          </p:cNvSpPr>
          <p:nvPr/>
        </p:nvSpPr>
        <p:spPr bwMode="auto">
          <a:xfrm>
            <a:off x="1905000" y="6445250"/>
            <a:ext cx="0" cy="292100"/>
          </a:xfrm>
          <a:prstGeom prst="line">
            <a:avLst/>
          </a:prstGeom>
          <a:noFill/>
          <a:ln w="3175">
            <a:solidFill>
              <a:srgbClr val="00338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dirty="0"/>
          </a:p>
        </p:txBody>
      </p:sp>
      <p:sp>
        <p:nvSpPr>
          <p:cNvPr id="5138" name="Line 18"/>
          <p:cNvSpPr>
            <a:spLocks noChangeShapeType="1"/>
          </p:cNvSpPr>
          <p:nvPr/>
        </p:nvSpPr>
        <p:spPr bwMode="auto">
          <a:xfrm>
            <a:off x="8305800" y="6445250"/>
            <a:ext cx="0" cy="292100"/>
          </a:xfrm>
          <a:prstGeom prst="line">
            <a:avLst/>
          </a:prstGeom>
          <a:noFill/>
          <a:ln w="3175">
            <a:solidFill>
              <a:srgbClr val="00338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lvl1pPr>
              <a:defRPr/>
            </a:lvl1pPr>
          </a:lstStyle>
          <a:p>
            <a:endParaRPr lang="nb-NO" altLang="nb-NO" dirty="0"/>
          </a:p>
        </p:txBody>
      </p:sp>
      <p:sp>
        <p:nvSpPr>
          <p:cNvPr id="5" name="Plassholder for bunntekst 4"/>
          <p:cNvSpPr>
            <a:spLocks noGrp="1"/>
          </p:cNvSpPr>
          <p:nvPr>
            <p:ph type="ftr" sz="quarter" idx="11"/>
          </p:nvPr>
        </p:nvSpPr>
        <p:spPr/>
        <p:txBody>
          <a:bodyPr/>
          <a:lstStyle>
            <a:lvl1pPr>
              <a:defRPr/>
            </a:lvl1pPr>
          </a:lstStyle>
          <a:p>
            <a:endParaRPr lang="nb-NO" altLang="nb-NO" dirty="0"/>
          </a:p>
        </p:txBody>
      </p:sp>
      <p:sp>
        <p:nvSpPr>
          <p:cNvPr id="6" name="Plassholder for lysbildenummer 5"/>
          <p:cNvSpPr>
            <a:spLocks noGrp="1"/>
          </p:cNvSpPr>
          <p:nvPr>
            <p:ph type="sldNum" sz="quarter" idx="12"/>
          </p:nvPr>
        </p:nvSpPr>
        <p:spPr/>
        <p:txBody>
          <a:bodyPr/>
          <a:lstStyle>
            <a:lvl1pPr>
              <a:defRPr/>
            </a:lvl1pPr>
          </a:lstStyle>
          <a:p>
            <a:fld id="{80CA0E9F-ED87-4C21-BD07-4541B754908A}" type="slidenum">
              <a:rPr lang="nb-NO" altLang="nb-NO"/>
              <a:pPr/>
              <a:t>‹#›</a:t>
            </a:fld>
            <a:endParaRPr lang="nb-NO" altLang="nb-NO" dirty="0"/>
          </a:p>
        </p:txBody>
      </p:sp>
    </p:spTree>
    <p:extLst>
      <p:ext uri="{BB962C8B-B14F-4D97-AF65-F5344CB8AC3E}">
        <p14:creationId xmlns:p14="http://schemas.microsoft.com/office/powerpoint/2010/main" val="2440563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Plassholder for dato 3"/>
          <p:cNvSpPr>
            <a:spLocks noGrp="1"/>
          </p:cNvSpPr>
          <p:nvPr>
            <p:ph type="dt" sz="half" idx="10"/>
          </p:nvPr>
        </p:nvSpPr>
        <p:spPr/>
        <p:txBody>
          <a:bodyPr/>
          <a:lstStyle>
            <a:lvl1pPr>
              <a:defRPr/>
            </a:lvl1pPr>
          </a:lstStyle>
          <a:p>
            <a:endParaRPr lang="nb-NO" altLang="nb-NO" dirty="0"/>
          </a:p>
        </p:txBody>
      </p:sp>
      <p:sp>
        <p:nvSpPr>
          <p:cNvPr id="5" name="Plassholder for bunntekst 4"/>
          <p:cNvSpPr>
            <a:spLocks noGrp="1"/>
          </p:cNvSpPr>
          <p:nvPr>
            <p:ph type="ftr" sz="quarter" idx="11"/>
          </p:nvPr>
        </p:nvSpPr>
        <p:spPr/>
        <p:txBody>
          <a:bodyPr/>
          <a:lstStyle>
            <a:lvl1pPr>
              <a:defRPr/>
            </a:lvl1pPr>
          </a:lstStyle>
          <a:p>
            <a:endParaRPr lang="nb-NO" altLang="nb-NO" dirty="0"/>
          </a:p>
        </p:txBody>
      </p:sp>
      <p:sp>
        <p:nvSpPr>
          <p:cNvPr id="6" name="Plassholder for lysbildenummer 5"/>
          <p:cNvSpPr>
            <a:spLocks noGrp="1"/>
          </p:cNvSpPr>
          <p:nvPr>
            <p:ph type="sldNum" sz="quarter" idx="12"/>
          </p:nvPr>
        </p:nvSpPr>
        <p:spPr/>
        <p:txBody>
          <a:bodyPr/>
          <a:lstStyle>
            <a:lvl1pPr>
              <a:defRPr/>
            </a:lvl1pPr>
          </a:lstStyle>
          <a:p>
            <a:fld id="{4DD8265D-E14E-4155-8975-03B38836C868}" type="slidenum">
              <a:rPr lang="nb-NO" altLang="nb-NO"/>
              <a:pPr/>
              <a:t>‹#›</a:t>
            </a:fld>
            <a:endParaRPr lang="nb-NO" altLang="nb-NO" dirty="0"/>
          </a:p>
        </p:txBody>
      </p:sp>
    </p:spTree>
    <p:extLst>
      <p:ext uri="{BB962C8B-B14F-4D97-AF65-F5344CB8AC3E}">
        <p14:creationId xmlns:p14="http://schemas.microsoft.com/office/powerpoint/2010/main" val="4033078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251520" y="1628800"/>
            <a:ext cx="4244280" cy="44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628800"/>
            <a:ext cx="4244280" cy="44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lvl1pPr>
              <a:defRPr/>
            </a:lvl1pPr>
          </a:lstStyle>
          <a:p>
            <a:endParaRPr lang="nb-NO" altLang="nb-NO" dirty="0"/>
          </a:p>
        </p:txBody>
      </p:sp>
      <p:sp>
        <p:nvSpPr>
          <p:cNvPr id="6" name="Plassholder for bunntekst 5"/>
          <p:cNvSpPr>
            <a:spLocks noGrp="1"/>
          </p:cNvSpPr>
          <p:nvPr>
            <p:ph type="ftr" sz="quarter" idx="11"/>
          </p:nvPr>
        </p:nvSpPr>
        <p:spPr/>
        <p:txBody>
          <a:bodyPr/>
          <a:lstStyle>
            <a:lvl1pPr>
              <a:defRPr/>
            </a:lvl1pPr>
          </a:lstStyle>
          <a:p>
            <a:endParaRPr lang="nb-NO" altLang="nb-NO" dirty="0"/>
          </a:p>
        </p:txBody>
      </p:sp>
      <p:sp>
        <p:nvSpPr>
          <p:cNvPr id="7" name="Plassholder for lysbildenummer 6"/>
          <p:cNvSpPr>
            <a:spLocks noGrp="1"/>
          </p:cNvSpPr>
          <p:nvPr>
            <p:ph type="sldNum" sz="quarter" idx="12"/>
          </p:nvPr>
        </p:nvSpPr>
        <p:spPr/>
        <p:txBody>
          <a:bodyPr/>
          <a:lstStyle>
            <a:lvl1pPr>
              <a:defRPr/>
            </a:lvl1pPr>
          </a:lstStyle>
          <a:p>
            <a:fld id="{F7838C95-FAC7-4E35-8B1F-978FED3D9D6E}" type="slidenum">
              <a:rPr lang="nb-NO" altLang="nb-NO"/>
              <a:pPr/>
              <a:t>‹#›</a:t>
            </a:fld>
            <a:endParaRPr lang="nb-NO" altLang="nb-NO" dirty="0"/>
          </a:p>
        </p:txBody>
      </p:sp>
    </p:spTree>
    <p:extLst>
      <p:ext uri="{BB962C8B-B14F-4D97-AF65-F5344CB8AC3E}">
        <p14:creationId xmlns:p14="http://schemas.microsoft.com/office/powerpoint/2010/main" val="3998156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lvl1pPr>
              <a:defRPr/>
            </a:lvl1pPr>
          </a:lstStyle>
          <a:p>
            <a:endParaRPr lang="nb-NO" altLang="nb-NO" dirty="0"/>
          </a:p>
        </p:txBody>
      </p:sp>
      <p:sp>
        <p:nvSpPr>
          <p:cNvPr id="8" name="Plassholder for bunntekst 7"/>
          <p:cNvSpPr>
            <a:spLocks noGrp="1"/>
          </p:cNvSpPr>
          <p:nvPr>
            <p:ph type="ftr" sz="quarter" idx="11"/>
          </p:nvPr>
        </p:nvSpPr>
        <p:spPr/>
        <p:txBody>
          <a:bodyPr/>
          <a:lstStyle>
            <a:lvl1pPr>
              <a:defRPr/>
            </a:lvl1pPr>
          </a:lstStyle>
          <a:p>
            <a:endParaRPr lang="nb-NO" altLang="nb-NO" dirty="0"/>
          </a:p>
        </p:txBody>
      </p:sp>
      <p:sp>
        <p:nvSpPr>
          <p:cNvPr id="9" name="Plassholder for lysbildenummer 8"/>
          <p:cNvSpPr>
            <a:spLocks noGrp="1"/>
          </p:cNvSpPr>
          <p:nvPr>
            <p:ph type="sldNum" sz="quarter" idx="12"/>
          </p:nvPr>
        </p:nvSpPr>
        <p:spPr/>
        <p:txBody>
          <a:bodyPr/>
          <a:lstStyle>
            <a:lvl1pPr>
              <a:defRPr/>
            </a:lvl1pPr>
          </a:lstStyle>
          <a:p>
            <a:fld id="{A67BA4C4-1351-456C-9B33-AF40D4AAD8CE}" type="slidenum">
              <a:rPr lang="nb-NO" altLang="nb-NO"/>
              <a:pPr/>
              <a:t>‹#›</a:t>
            </a:fld>
            <a:endParaRPr lang="nb-NO" altLang="nb-NO" dirty="0"/>
          </a:p>
        </p:txBody>
      </p:sp>
    </p:spTree>
    <p:extLst>
      <p:ext uri="{BB962C8B-B14F-4D97-AF65-F5344CB8AC3E}">
        <p14:creationId xmlns:p14="http://schemas.microsoft.com/office/powerpoint/2010/main" val="1957999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lvl1pPr>
              <a:defRPr/>
            </a:lvl1pPr>
          </a:lstStyle>
          <a:p>
            <a:endParaRPr lang="nb-NO" altLang="nb-NO" dirty="0"/>
          </a:p>
        </p:txBody>
      </p:sp>
      <p:sp>
        <p:nvSpPr>
          <p:cNvPr id="4" name="Plassholder for bunntekst 3"/>
          <p:cNvSpPr>
            <a:spLocks noGrp="1"/>
          </p:cNvSpPr>
          <p:nvPr>
            <p:ph type="ftr" sz="quarter" idx="11"/>
          </p:nvPr>
        </p:nvSpPr>
        <p:spPr/>
        <p:txBody>
          <a:bodyPr/>
          <a:lstStyle>
            <a:lvl1pPr>
              <a:defRPr/>
            </a:lvl1pPr>
          </a:lstStyle>
          <a:p>
            <a:endParaRPr lang="nb-NO" altLang="nb-NO" dirty="0"/>
          </a:p>
        </p:txBody>
      </p:sp>
      <p:sp>
        <p:nvSpPr>
          <p:cNvPr id="5" name="Plassholder for lysbildenummer 4"/>
          <p:cNvSpPr>
            <a:spLocks noGrp="1"/>
          </p:cNvSpPr>
          <p:nvPr>
            <p:ph type="sldNum" sz="quarter" idx="12"/>
          </p:nvPr>
        </p:nvSpPr>
        <p:spPr/>
        <p:txBody>
          <a:bodyPr/>
          <a:lstStyle>
            <a:lvl1pPr>
              <a:defRPr/>
            </a:lvl1pPr>
          </a:lstStyle>
          <a:p>
            <a:fld id="{3892AF8E-32EA-46FA-8235-D1B727A0AF3F}" type="slidenum">
              <a:rPr lang="nb-NO" altLang="nb-NO"/>
              <a:pPr/>
              <a:t>‹#›</a:t>
            </a:fld>
            <a:endParaRPr lang="nb-NO" altLang="nb-NO" dirty="0"/>
          </a:p>
        </p:txBody>
      </p:sp>
    </p:spTree>
    <p:extLst>
      <p:ext uri="{BB962C8B-B14F-4D97-AF65-F5344CB8AC3E}">
        <p14:creationId xmlns:p14="http://schemas.microsoft.com/office/powerpoint/2010/main" val="2584314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lvl1pPr>
              <a:defRPr/>
            </a:lvl1pPr>
          </a:lstStyle>
          <a:p>
            <a:endParaRPr lang="nb-NO" altLang="nb-NO" dirty="0"/>
          </a:p>
        </p:txBody>
      </p:sp>
      <p:sp>
        <p:nvSpPr>
          <p:cNvPr id="3" name="Plassholder for bunntekst 2"/>
          <p:cNvSpPr>
            <a:spLocks noGrp="1"/>
          </p:cNvSpPr>
          <p:nvPr>
            <p:ph type="ftr" sz="quarter" idx="11"/>
          </p:nvPr>
        </p:nvSpPr>
        <p:spPr/>
        <p:txBody>
          <a:bodyPr/>
          <a:lstStyle>
            <a:lvl1pPr>
              <a:defRPr/>
            </a:lvl1pPr>
          </a:lstStyle>
          <a:p>
            <a:endParaRPr lang="nb-NO" altLang="nb-NO" dirty="0"/>
          </a:p>
        </p:txBody>
      </p:sp>
      <p:sp>
        <p:nvSpPr>
          <p:cNvPr id="4" name="Plassholder for lysbildenummer 3"/>
          <p:cNvSpPr>
            <a:spLocks noGrp="1"/>
          </p:cNvSpPr>
          <p:nvPr>
            <p:ph type="sldNum" sz="quarter" idx="12"/>
          </p:nvPr>
        </p:nvSpPr>
        <p:spPr/>
        <p:txBody>
          <a:bodyPr/>
          <a:lstStyle>
            <a:lvl1pPr>
              <a:defRPr/>
            </a:lvl1pPr>
          </a:lstStyle>
          <a:p>
            <a:fld id="{E55B1E54-9EC6-45C4-947F-18D0810ED012}" type="slidenum">
              <a:rPr lang="nb-NO" altLang="nb-NO"/>
              <a:pPr/>
              <a:t>‹#›</a:t>
            </a:fld>
            <a:endParaRPr lang="nb-NO" altLang="nb-NO" dirty="0"/>
          </a:p>
        </p:txBody>
      </p:sp>
    </p:spTree>
    <p:extLst>
      <p:ext uri="{BB962C8B-B14F-4D97-AF65-F5344CB8AC3E}">
        <p14:creationId xmlns:p14="http://schemas.microsoft.com/office/powerpoint/2010/main" val="1933883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lvl1pPr>
              <a:defRPr/>
            </a:lvl1pPr>
          </a:lstStyle>
          <a:p>
            <a:endParaRPr lang="nb-NO" altLang="nb-NO" dirty="0"/>
          </a:p>
        </p:txBody>
      </p:sp>
      <p:sp>
        <p:nvSpPr>
          <p:cNvPr id="6" name="Plassholder for bunntekst 5"/>
          <p:cNvSpPr>
            <a:spLocks noGrp="1"/>
          </p:cNvSpPr>
          <p:nvPr>
            <p:ph type="ftr" sz="quarter" idx="11"/>
          </p:nvPr>
        </p:nvSpPr>
        <p:spPr/>
        <p:txBody>
          <a:bodyPr/>
          <a:lstStyle>
            <a:lvl1pPr>
              <a:defRPr/>
            </a:lvl1pPr>
          </a:lstStyle>
          <a:p>
            <a:endParaRPr lang="nb-NO" altLang="nb-NO" dirty="0"/>
          </a:p>
        </p:txBody>
      </p:sp>
      <p:sp>
        <p:nvSpPr>
          <p:cNvPr id="7" name="Plassholder for lysbildenummer 6"/>
          <p:cNvSpPr>
            <a:spLocks noGrp="1"/>
          </p:cNvSpPr>
          <p:nvPr>
            <p:ph type="sldNum" sz="quarter" idx="12"/>
          </p:nvPr>
        </p:nvSpPr>
        <p:spPr/>
        <p:txBody>
          <a:bodyPr/>
          <a:lstStyle>
            <a:lvl1pPr>
              <a:defRPr/>
            </a:lvl1pPr>
          </a:lstStyle>
          <a:p>
            <a:fld id="{7C0FCA8E-B67A-4173-BBD4-A05FC2C0ED73}" type="slidenum">
              <a:rPr lang="nb-NO" altLang="nb-NO"/>
              <a:pPr/>
              <a:t>‹#›</a:t>
            </a:fld>
            <a:endParaRPr lang="nb-NO" altLang="nb-NO" dirty="0"/>
          </a:p>
        </p:txBody>
      </p:sp>
    </p:spTree>
    <p:extLst>
      <p:ext uri="{BB962C8B-B14F-4D97-AF65-F5344CB8AC3E}">
        <p14:creationId xmlns:p14="http://schemas.microsoft.com/office/powerpoint/2010/main" val="3146279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ikonet for å legge til et bilde</a:t>
            </a:r>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lvl1pPr>
              <a:defRPr/>
            </a:lvl1pPr>
          </a:lstStyle>
          <a:p>
            <a:endParaRPr lang="nb-NO" altLang="nb-NO" dirty="0"/>
          </a:p>
        </p:txBody>
      </p:sp>
      <p:sp>
        <p:nvSpPr>
          <p:cNvPr id="6" name="Plassholder for bunntekst 5"/>
          <p:cNvSpPr>
            <a:spLocks noGrp="1"/>
          </p:cNvSpPr>
          <p:nvPr>
            <p:ph type="ftr" sz="quarter" idx="11"/>
          </p:nvPr>
        </p:nvSpPr>
        <p:spPr/>
        <p:txBody>
          <a:bodyPr/>
          <a:lstStyle>
            <a:lvl1pPr>
              <a:defRPr/>
            </a:lvl1pPr>
          </a:lstStyle>
          <a:p>
            <a:endParaRPr lang="nb-NO" altLang="nb-NO" dirty="0"/>
          </a:p>
        </p:txBody>
      </p:sp>
      <p:sp>
        <p:nvSpPr>
          <p:cNvPr id="7" name="Plassholder for lysbildenummer 6"/>
          <p:cNvSpPr>
            <a:spLocks noGrp="1"/>
          </p:cNvSpPr>
          <p:nvPr>
            <p:ph type="sldNum" sz="quarter" idx="12"/>
          </p:nvPr>
        </p:nvSpPr>
        <p:spPr/>
        <p:txBody>
          <a:bodyPr/>
          <a:lstStyle>
            <a:lvl1pPr>
              <a:defRPr/>
            </a:lvl1pPr>
          </a:lstStyle>
          <a:p>
            <a:fld id="{06371315-9B9D-43F9-81CA-962B228AC23E}" type="slidenum">
              <a:rPr lang="nb-NO" altLang="nb-NO"/>
              <a:pPr/>
              <a:t>‹#›</a:t>
            </a:fld>
            <a:endParaRPr lang="nb-NO" altLang="nb-NO" dirty="0"/>
          </a:p>
        </p:txBody>
      </p:sp>
    </p:spTree>
    <p:extLst>
      <p:ext uri="{BB962C8B-B14F-4D97-AF65-F5344CB8AC3E}">
        <p14:creationId xmlns:p14="http://schemas.microsoft.com/office/powerpoint/2010/main" val="1402076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lvl1pPr>
              <a:defRPr/>
            </a:lvl1pPr>
          </a:lstStyle>
          <a:p>
            <a:endParaRPr lang="nb-NO" altLang="nb-NO" dirty="0"/>
          </a:p>
        </p:txBody>
      </p:sp>
      <p:sp>
        <p:nvSpPr>
          <p:cNvPr id="5" name="Plassholder for bunntekst 4"/>
          <p:cNvSpPr>
            <a:spLocks noGrp="1"/>
          </p:cNvSpPr>
          <p:nvPr>
            <p:ph type="ftr" sz="quarter" idx="11"/>
          </p:nvPr>
        </p:nvSpPr>
        <p:spPr/>
        <p:txBody>
          <a:bodyPr/>
          <a:lstStyle>
            <a:lvl1pPr>
              <a:defRPr/>
            </a:lvl1pPr>
          </a:lstStyle>
          <a:p>
            <a:endParaRPr lang="nb-NO" altLang="nb-NO" dirty="0"/>
          </a:p>
        </p:txBody>
      </p:sp>
      <p:sp>
        <p:nvSpPr>
          <p:cNvPr id="6" name="Plassholder for lysbildenummer 5"/>
          <p:cNvSpPr>
            <a:spLocks noGrp="1"/>
          </p:cNvSpPr>
          <p:nvPr>
            <p:ph type="sldNum" sz="quarter" idx="12"/>
          </p:nvPr>
        </p:nvSpPr>
        <p:spPr/>
        <p:txBody>
          <a:bodyPr/>
          <a:lstStyle>
            <a:lvl1pPr>
              <a:defRPr/>
            </a:lvl1pPr>
          </a:lstStyle>
          <a:p>
            <a:fld id="{142A1402-F5E6-4A01-9DFF-F4E469B4919C}" type="slidenum">
              <a:rPr lang="nb-NO" altLang="nb-NO"/>
              <a:pPr/>
              <a:t>‹#›</a:t>
            </a:fld>
            <a:endParaRPr lang="nb-NO" altLang="nb-NO" dirty="0"/>
          </a:p>
        </p:txBody>
      </p:sp>
    </p:spTree>
    <p:extLst>
      <p:ext uri="{BB962C8B-B14F-4D97-AF65-F5344CB8AC3E}">
        <p14:creationId xmlns:p14="http://schemas.microsoft.com/office/powerpoint/2010/main" val="3464986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609600"/>
            <a:ext cx="1943100" cy="54864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85800" y="609600"/>
            <a:ext cx="5676900" cy="54864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lvl1pPr>
              <a:defRPr/>
            </a:lvl1pPr>
          </a:lstStyle>
          <a:p>
            <a:endParaRPr lang="nb-NO" altLang="nb-NO" dirty="0"/>
          </a:p>
        </p:txBody>
      </p:sp>
      <p:sp>
        <p:nvSpPr>
          <p:cNvPr id="5" name="Plassholder for bunntekst 4"/>
          <p:cNvSpPr>
            <a:spLocks noGrp="1"/>
          </p:cNvSpPr>
          <p:nvPr>
            <p:ph type="ftr" sz="quarter" idx="11"/>
          </p:nvPr>
        </p:nvSpPr>
        <p:spPr/>
        <p:txBody>
          <a:bodyPr/>
          <a:lstStyle>
            <a:lvl1pPr>
              <a:defRPr/>
            </a:lvl1pPr>
          </a:lstStyle>
          <a:p>
            <a:endParaRPr lang="nb-NO" altLang="nb-NO" dirty="0"/>
          </a:p>
        </p:txBody>
      </p:sp>
      <p:sp>
        <p:nvSpPr>
          <p:cNvPr id="6" name="Plassholder for lysbildenummer 5"/>
          <p:cNvSpPr>
            <a:spLocks noGrp="1"/>
          </p:cNvSpPr>
          <p:nvPr>
            <p:ph type="sldNum" sz="quarter" idx="12"/>
          </p:nvPr>
        </p:nvSpPr>
        <p:spPr/>
        <p:txBody>
          <a:bodyPr/>
          <a:lstStyle>
            <a:lvl1pPr>
              <a:defRPr/>
            </a:lvl1pPr>
          </a:lstStyle>
          <a:p>
            <a:fld id="{84BAFE3A-6263-4987-A67C-B1DD9DF4E42C}" type="slidenum">
              <a:rPr lang="nb-NO" altLang="nb-NO"/>
              <a:pPr/>
              <a:t>‹#›</a:t>
            </a:fld>
            <a:endParaRPr lang="nb-NO" altLang="nb-NO" dirty="0"/>
          </a:p>
        </p:txBody>
      </p:sp>
    </p:spTree>
    <p:extLst>
      <p:ext uri="{BB962C8B-B14F-4D97-AF65-F5344CB8AC3E}">
        <p14:creationId xmlns:p14="http://schemas.microsoft.com/office/powerpoint/2010/main" val="639883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0" name="Rektangel 9"/>
          <p:cNvSpPr>
            <a:spLocks noChangeArrowheads="1"/>
          </p:cNvSpPr>
          <p:nvPr/>
        </p:nvSpPr>
        <p:spPr bwMode="auto">
          <a:xfrm>
            <a:off x="98425" y="6400800"/>
            <a:ext cx="8947150" cy="381000"/>
          </a:xfrm>
          <a:prstGeom prst="rect">
            <a:avLst/>
          </a:prstGeom>
          <a:solidFill>
            <a:srgbClr val="ECECEC"/>
          </a:solidFill>
          <a:ln w="9525">
            <a:noFill/>
            <a:round/>
            <a:headEnd/>
            <a:tailEnd/>
          </a:ln>
        </p:spPr>
        <p:txBody>
          <a:bodyPr/>
          <a:lstStyle>
            <a:lvl1pPr>
              <a:defRPr sz="2400">
                <a:solidFill>
                  <a:schemeClr val="tx1"/>
                </a:solidFill>
                <a:latin typeface="Times New Roman" pitchFamily="18" charset="0"/>
              </a:defRPr>
            </a:lvl1pPr>
            <a:lvl2pPr marL="37931725" indent="-37474525">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fontAlgn="base">
              <a:spcBef>
                <a:spcPct val="0"/>
              </a:spcBef>
              <a:spcAft>
                <a:spcPct val="0"/>
              </a:spcAft>
              <a:defRPr sz="2400">
                <a:solidFill>
                  <a:schemeClr val="tx1"/>
                </a:solidFill>
                <a:latin typeface="Times New Roman" pitchFamily="18" charset="0"/>
              </a:defRPr>
            </a:lvl6pPr>
            <a:lvl7pPr marL="914400" fontAlgn="base">
              <a:spcBef>
                <a:spcPct val="0"/>
              </a:spcBef>
              <a:spcAft>
                <a:spcPct val="0"/>
              </a:spcAft>
              <a:defRPr sz="2400">
                <a:solidFill>
                  <a:schemeClr val="tx1"/>
                </a:solidFill>
                <a:latin typeface="Times New Roman" pitchFamily="18" charset="0"/>
              </a:defRPr>
            </a:lvl7pPr>
            <a:lvl8pPr marL="1371600" fontAlgn="base">
              <a:spcBef>
                <a:spcPct val="0"/>
              </a:spcBef>
              <a:spcAft>
                <a:spcPct val="0"/>
              </a:spcAft>
              <a:defRPr sz="2400">
                <a:solidFill>
                  <a:schemeClr val="tx1"/>
                </a:solidFill>
                <a:latin typeface="Times New Roman" pitchFamily="18" charset="0"/>
              </a:defRPr>
            </a:lvl8pPr>
            <a:lvl9pPr marL="1828800" fontAlgn="base">
              <a:spcBef>
                <a:spcPct val="0"/>
              </a:spcBef>
              <a:spcAft>
                <a:spcPct val="0"/>
              </a:spcAft>
              <a:defRPr sz="2400">
                <a:solidFill>
                  <a:schemeClr val="tx1"/>
                </a:solidFill>
                <a:latin typeface="Times New Roman" pitchFamily="18" charset="0"/>
              </a:defRPr>
            </a:lvl9pPr>
          </a:lstStyle>
          <a:p>
            <a:pPr eaLnBrk="0" hangingPunct="0"/>
            <a:endParaRPr lang="nn-NO" altLang="nb-NO" dirty="0">
              <a:latin typeface="Calibri" pitchFamily="34" charset="0"/>
              <a:ea typeface="ＭＳ Ｐゴシック" pitchFamily="34" charset="-128"/>
            </a:endParaRPr>
          </a:p>
        </p:txBody>
      </p:sp>
      <p:sp>
        <p:nvSpPr>
          <p:cNvPr id="9" name="Rektangel 8"/>
          <p:cNvSpPr/>
          <p:nvPr/>
        </p:nvSpPr>
        <p:spPr bwMode="auto">
          <a:xfrm>
            <a:off x="98425" y="6281738"/>
            <a:ext cx="8947150" cy="82550"/>
          </a:xfrm>
          <a:prstGeom prst="rect">
            <a:avLst/>
          </a:prstGeom>
          <a:solidFill>
            <a:srgbClr val="00338D"/>
          </a:solidFill>
          <a:ln w="9525" cap="flat" cmpd="sng" algn="ctr">
            <a:noFill/>
            <a:prstDash val="solid"/>
            <a:round/>
            <a:headEnd type="none" w="med" len="med"/>
            <a:tailEnd type="none" w="med" len="med"/>
          </a:ln>
          <a:effectLst/>
        </p:spPr>
        <p:txBody>
          <a:bodyPr/>
          <a:lstStyle>
            <a:lvl1pPr>
              <a:defRPr sz="2400">
                <a:solidFill>
                  <a:schemeClr val="tx1"/>
                </a:solidFill>
                <a:latin typeface="Times New Roman" pitchFamily="18" charset="0"/>
              </a:defRPr>
            </a:lvl1pPr>
            <a:lvl2pPr marL="37931725" indent="-37474525">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fontAlgn="base">
              <a:spcBef>
                <a:spcPct val="0"/>
              </a:spcBef>
              <a:spcAft>
                <a:spcPct val="0"/>
              </a:spcAft>
              <a:defRPr sz="2400">
                <a:solidFill>
                  <a:schemeClr val="tx1"/>
                </a:solidFill>
                <a:latin typeface="Times New Roman" pitchFamily="18" charset="0"/>
              </a:defRPr>
            </a:lvl6pPr>
            <a:lvl7pPr marL="914400" fontAlgn="base">
              <a:spcBef>
                <a:spcPct val="0"/>
              </a:spcBef>
              <a:spcAft>
                <a:spcPct val="0"/>
              </a:spcAft>
              <a:defRPr sz="2400">
                <a:solidFill>
                  <a:schemeClr val="tx1"/>
                </a:solidFill>
                <a:latin typeface="Times New Roman" pitchFamily="18" charset="0"/>
              </a:defRPr>
            </a:lvl7pPr>
            <a:lvl8pPr marL="1371600" fontAlgn="base">
              <a:spcBef>
                <a:spcPct val="0"/>
              </a:spcBef>
              <a:spcAft>
                <a:spcPct val="0"/>
              </a:spcAft>
              <a:defRPr sz="2400">
                <a:solidFill>
                  <a:schemeClr val="tx1"/>
                </a:solidFill>
                <a:latin typeface="Times New Roman" pitchFamily="18" charset="0"/>
              </a:defRPr>
            </a:lvl8pPr>
            <a:lvl9pPr marL="1828800" fontAlgn="base">
              <a:spcBef>
                <a:spcPct val="0"/>
              </a:spcBef>
              <a:spcAft>
                <a:spcPct val="0"/>
              </a:spcAft>
              <a:defRPr sz="2400">
                <a:solidFill>
                  <a:schemeClr val="tx1"/>
                </a:solidFill>
                <a:latin typeface="Times New Roman" pitchFamily="18" charset="0"/>
              </a:defRPr>
            </a:lvl9pPr>
          </a:lstStyle>
          <a:p>
            <a:pPr eaLnBrk="0" hangingPunct="0"/>
            <a:endParaRPr lang="nn-NO" altLang="nb-NO" dirty="0">
              <a:latin typeface="Calibri" pitchFamily="34" charset="0"/>
              <a:ea typeface="ＭＳ Ｐゴシック" pitchFamily="34" charset="-128"/>
            </a:endParaRPr>
          </a:p>
        </p:txBody>
      </p:sp>
      <p:pic>
        <p:nvPicPr>
          <p:cNvPr id="1035" name="Picture 10" descr="helse-SorOst_kulor_rgb"/>
          <p:cNvPicPr>
            <a:picLocks noChangeAspect="1" noChangeArrowheads="1"/>
          </p:cNvPicPr>
          <p:nvPr/>
        </p:nvPicPr>
        <p:blipFill>
          <a:blip r:embed="rId1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475663" y="6446838"/>
            <a:ext cx="287337"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 name="Rectangle 2"/>
          <p:cNvSpPr>
            <a:spLocks noGrp="1" noChangeArrowheads="1"/>
          </p:cNvSpPr>
          <p:nvPr>
            <p:ph type="title"/>
          </p:nvPr>
        </p:nvSpPr>
        <p:spPr bwMode="auto">
          <a:xfrm>
            <a:off x="251520" y="332656"/>
            <a:ext cx="864096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nb-NO" altLang="nb-NO" dirty="0"/>
              <a:t>Klikk for å redigere tittelstil i malen</a:t>
            </a:r>
          </a:p>
        </p:txBody>
      </p:sp>
      <p:sp>
        <p:nvSpPr>
          <p:cNvPr id="1027" name="Rectangle 3"/>
          <p:cNvSpPr>
            <a:spLocks noGrp="1" noChangeArrowheads="1"/>
          </p:cNvSpPr>
          <p:nvPr>
            <p:ph type="body" idx="1"/>
          </p:nvPr>
        </p:nvSpPr>
        <p:spPr bwMode="auto">
          <a:xfrm>
            <a:off x="251520" y="1628800"/>
            <a:ext cx="8640960" cy="44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b-NO" altLang="nb-NO" dirty="0"/>
              <a:t>Klikk for å redigere tekststiler i malen</a:t>
            </a:r>
          </a:p>
          <a:p>
            <a:pPr lvl="1"/>
            <a:r>
              <a:rPr lang="nb-NO" altLang="nb-NO" dirty="0"/>
              <a:t>Andre nivå</a:t>
            </a:r>
          </a:p>
          <a:p>
            <a:pPr lvl="2"/>
            <a:r>
              <a:rPr lang="nb-NO" altLang="nb-NO" dirty="0"/>
              <a:t>Tredje nivå</a:t>
            </a:r>
          </a:p>
          <a:p>
            <a:pPr lvl="3"/>
            <a:r>
              <a:rPr lang="nb-NO" altLang="nb-NO" dirty="0"/>
              <a:t>Fjerde nivå</a:t>
            </a:r>
          </a:p>
          <a:p>
            <a:pPr lvl="4"/>
            <a:r>
              <a:rPr lang="nb-NO" altLang="nb-NO" dirty="0"/>
              <a:t>Femte nivå</a:t>
            </a:r>
          </a:p>
        </p:txBody>
      </p:sp>
      <p:sp>
        <p:nvSpPr>
          <p:cNvPr id="1028" name="Rectangle 4"/>
          <p:cNvSpPr>
            <a:spLocks noGrp="1" noChangeArrowheads="1"/>
          </p:cNvSpPr>
          <p:nvPr>
            <p:ph type="dt" sz="half" idx="2"/>
          </p:nvPr>
        </p:nvSpPr>
        <p:spPr bwMode="auto">
          <a:xfrm>
            <a:off x="5410200" y="0"/>
            <a:ext cx="1905000" cy="260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900"/>
            </a:lvl1pPr>
          </a:lstStyle>
          <a:p>
            <a:endParaRPr lang="nb-NO" altLang="nb-NO" dirty="0"/>
          </a:p>
        </p:txBody>
      </p:sp>
      <p:sp>
        <p:nvSpPr>
          <p:cNvPr id="1029" name="Rectangle 5"/>
          <p:cNvSpPr>
            <a:spLocks noGrp="1" noChangeArrowheads="1"/>
          </p:cNvSpPr>
          <p:nvPr>
            <p:ph type="ftr" sz="quarter" idx="3"/>
          </p:nvPr>
        </p:nvSpPr>
        <p:spPr bwMode="auto">
          <a:xfrm>
            <a:off x="2133600" y="6477000"/>
            <a:ext cx="4495800" cy="26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nb-NO" altLang="nb-NO" dirty="0"/>
          </a:p>
        </p:txBody>
      </p:sp>
      <p:sp>
        <p:nvSpPr>
          <p:cNvPr id="1030" name="Rectangle 6"/>
          <p:cNvSpPr>
            <a:spLocks noGrp="1" noChangeArrowheads="1"/>
          </p:cNvSpPr>
          <p:nvPr>
            <p:ph type="sldNum" sz="quarter" idx="4"/>
          </p:nvPr>
        </p:nvSpPr>
        <p:spPr bwMode="auto">
          <a:xfrm>
            <a:off x="7239000" y="0"/>
            <a:ext cx="1905000" cy="260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B72C63E7-0150-4C9E-A16D-C342C08DAE3D}" type="slidenum">
              <a:rPr lang="nb-NO" altLang="nb-NO"/>
              <a:pPr/>
              <a:t>‹#›</a:t>
            </a:fld>
            <a:endParaRPr lang="nb-NO" altLang="nb-NO" dirty="0"/>
          </a:p>
        </p:txBody>
      </p:sp>
      <p:pic>
        <p:nvPicPr>
          <p:cNvPr id="1038" name="Bilde 11" descr="OUS_logo_ppt_eng.jpg"/>
          <p:cNvPicPr>
            <a:picLocks noChangeAspect="1"/>
          </p:cNvPicPr>
          <p:nvPr/>
        </p:nvPicPr>
        <p:blipFill>
          <a:blip r:embed="rId1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47638" y="6421438"/>
            <a:ext cx="1528762"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4" descr="UiO_A_ENG"/>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6934200" y="6550025"/>
            <a:ext cx="1249363"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0" name="Line 16"/>
          <p:cNvSpPr>
            <a:spLocks noChangeShapeType="1"/>
          </p:cNvSpPr>
          <p:nvPr/>
        </p:nvSpPr>
        <p:spPr bwMode="auto">
          <a:xfrm>
            <a:off x="1905000" y="6445250"/>
            <a:ext cx="0" cy="292100"/>
          </a:xfrm>
          <a:prstGeom prst="line">
            <a:avLst/>
          </a:prstGeom>
          <a:noFill/>
          <a:ln w="3175">
            <a:solidFill>
              <a:srgbClr val="00338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dirty="0"/>
          </a:p>
        </p:txBody>
      </p:sp>
      <p:sp>
        <p:nvSpPr>
          <p:cNvPr id="1041" name="Line 17"/>
          <p:cNvSpPr>
            <a:spLocks noChangeShapeType="1"/>
          </p:cNvSpPr>
          <p:nvPr/>
        </p:nvSpPr>
        <p:spPr bwMode="auto">
          <a:xfrm>
            <a:off x="8305800" y="6445250"/>
            <a:ext cx="0" cy="292100"/>
          </a:xfrm>
          <a:prstGeom prst="line">
            <a:avLst/>
          </a:prstGeom>
          <a:noFill/>
          <a:ln w="3175">
            <a:solidFill>
              <a:srgbClr val="00338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Calibri" pitchFamily="34" charset="0"/>
        </a:defRPr>
      </a:lvl2pPr>
      <a:lvl3pPr algn="l" rtl="0" eaLnBrk="1" fontAlgn="base" hangingPunct="1">
        <a:spcBef>
          <a:spcPct val="0"/>
        </a:spcBef>
        <a:spcAft>
          <a:spcPct val="0"/>
        </a:spcAft>
        <a:defRPr sz="4400">
          <a:solidFill>
            <a:schemeClr val="tx2"/>
          </a:solidFill>
          <a:latin typeface="Calibri" pitchFamily="34" charset="0"/>
        </a:defRPr>
      </a:lvl3pPr>
      <a:lvl4pPr algn="l" rtl="0" eaLnBrk="1" fontAlgn="base" hangingPunct="1">
        <a:spcBef>
          <a:spcPct val="0"/>
        </a:spcBef>
        <a:spcAft>
          <a:spcPct val="0"/>
        </a:spcAft>
        <a:defRPr sz="4400">
          <a:solidFill>
            <a:schemeClr val="tx2"/>
          </a:solidFill>
          <a:latin typeface="Calibri" pitchFamily="34" charset="0"/>
        </a:defRPr>
      </a:lvl4pPr>
      <a:lvl5pPr algn="l" rtl="0" eaLnBrk="1" fontAlgn="base" hangingPunct="1">
        <a:spcBef>
          <a:spcPct val="0"/>
        </a:spcBef>
        <a:spcAft>
          <a:spcPct val="0"/>
        </a:spcAft>
        <a:defRPr sz="4400">
          <a:solidFill>
            <a:schemeClr val="tx2"/>
          </a:solidFill>
          <a:latin typeface="Calibri" pitchFamily="34" charset="0"/>
        </a:defRPr>
      </a:lvl5pPr>
      <a:lvl6pPr marL="457200" algn="l" rtl="0" eaLnBrk="1" fontAlgn="base" hangingPunct="1">
        <a:spcBef>
          <a:spcPct val="0"/>
        </a:spcBef>
        <a:spcAft>
          <a:spcPct val="0"/>
        </a:spcAft>
        <a:defRPr sz="4400">
          <a:solidFill>
            <a:schemeClr val="tx2"/>
          </a:solidFill>
          <a:latin typeface="Calibri" pitchFamily="34" charset="0"/>
        </a:defRPr>
      </a:lvl6pPr>
      <a:lvl7pPr marL="914400" algn="l" rtl="0" eaLnBrk="1" fontAlgn="base" hangingPunct="1">
        <a:spcBef>
          <a:spcPct val="0"/>
        </a:spcBef>
        <a:spcAft>
          <a:spcPct val="0"/>
        </a:spcAft>
        <a:defRPr sz="4400">
          <a:solidFill>
            <a:schemeClr val="tx2"/>
          </a:solidFill>
          <a:latin typeface="Calibri" pitchFamily="34" charset="0"/>
        </a:defRPr>
      </a:lvl7pPr>
      <a:lvl8pPr marL="1371600" algn="l" rtl="0" eaLnBrk="1" fontAlgn="base" hangingPunct="1">
        <a:spcBef>
          <a:spcPct val="0"/>
        </a:spcBef>
        <a:spcAft>
          <a:spcPct val="0"/>
        </a:spcAft>
        <a:defRPr sz="4400">
          <a:solidFill>
            <a:schemeClr val="tx2"/>
          </a:solidFill>
          <a:latin typeface="Calibri" pitchFamily="34" charset="0"/>
        </a:defRPr>
      </a:lvl8pPr>
      <a:lvl9pPr marL="1828800" algn="l" rtl="0" eaLnBrk="1" fontAlgn="base" hangingPunct="1">
        <a:spcBef>
          <a:spcPct val="0"/>
        </a:spcBef>
        <a:spcAft>
          <a:spcPct val="0"/>
        </a:spcAft>
        <a:defRPr sz="4400">
          <a:solidFill>
            <a:schemeClr val="tx2"/>
          </a:solidFill>
          <a:latin typeface="Calibri" pitchFamily="34" charset="0"/>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800">
          <a:solidFill>
            <a:schemeClr val="tx1"/>
          </a:solidFill>
          <a:latin typeface="+mn-lt"/>
        </a:defRPr>
      </a:lvl4pPr>
      <a:lvl5pPr marL="2057400" indent="-228600" algn="l" rtl="0" eaLnBrk="1" fontAlgn="base" hangingPunct="1">
        <a:spcBef>
          <a:spcPct val="20000"/>
        </a:spcBef>
        <a:spcAft>
          <a:spcPct val="0"/>
        </a:spcAft>
        <a:buChar char="»"/>
        <a:defRPr sz="18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C97B8612-AE38-4AC2-99E2-A7784DF8C6D6}"/>
              </a:ext>
            </a:extLst>
          </p:cNvPr>
          <p:cNvSpPr>
            <a:spLocks noGrp="1"/>
          </p:cNvSpPr>
          <p:nvPr>
            <p:ph type="ctrTitle"/>
          </p:nvPr>
        </p:nvSpPr>
        <p:spPr>
          <a:xfrm>
            <a:off x="251520" y="476673"/>
            <a:ext cx="8640960" cy="3123778"/>
          </a:xfrm>
        </p:spPr>
        <p:txBody>
          <a:bodyPr/>
          <a:lstStyle/>
          <a:p>
            <a:r>
              <a:rPr lang="nb-NO" sz="3600" b="1" dirty="0" smtClean="0">
                <a:solidFill>
                  <a:srgbClr val="0070C0"/>
                </a:solidFill>
              </a:rPr>
              <a:t>Hunting for the underlying causes and links:</a:t>
            </a:r>
            <a:br>
              <a:rPr lang="nb-NO" sz="3600" b="1" dirty="0" smtClean="0">
                <a:solidFill>
                  <a:srgbClr val="0070C0"/>
                </a:solidFill>
              </a:rPr>
            </a:br>
            <a:r>
              <a:rPr lang="nb-NO" b="1" dirty="0" smtClean="0">
                <a:solidFill>
                  <a:srgbClr val="0070C0"/>
                </a:solidFill>
              </a:rPr>
              <a:t>Atrial Fibrillation </a:t>
            </a:r>
            <a:br>
              <a:rPr lang="nb-NO" b="1" dirty="0" smtClean="0">
                <a:solidFill>
                  <a:srgbClr val="0070C0"/>
                </a:solidFill>
              </a:rPr>
            </a:br>
            <a:r>
              <a:rPr lang="nb-NO" b="1" dirty="0" smtClean="0">
                <a:solidFill>
                  <a:srgbClr val="0070C0"/>
                </a:solidFill>
              </a:rPr>
              <a:t>in Cryptogenic Stroke and TIA.</a:t>
            </a:r>
            <a:endParaRPr lang="nb-NO" b="1" dirty="0">
              <a:solidFill>
                <a:srgbClr val="0070C0"/>
              </a:solidFill>
            </a:endParaRPr>
          </a:p>
        </p:txBody>
      </p:sp>
      <p:sp>
        <p:nvSpPr>
          <p:cNvPr id="5" name="Undertittel 4">
            <a:extLst>
              <a:ext uri="{FF2B5EF4-FFF2-40B4-BE49-F238E27FC236}">
                <a16:creationId xmlns:a16="http://schemas.microsoft.com/office/drawing/2014/main" id="{6D2FD2FD-6B93-4DAC-AD3A-492C5B9923D6}"/>
              </a:ext>
            </a:extLst>
          </p:cNvPr>
          <p:cNvSpPr>
            <a:spLocks noGrp="1"/>
          </p:cNvSpPr>
          <p:nvPr>
            <p:ph type="subTitle" idx="1"/>
          </p:nvPr>
        </p:nvSpPr>
        <p:spPr>
          <a:xfrm>
            <a:off x="1371600" y="4941168"/>
            <a:ext cx="6400800" cy="1296144"/>
          </a:xfrm>
        </p:spPr>
        <p:txBody>
          <a:bodyPr/>
          <a:lstStyle/>
          <a:p>
            <a:r>
              <a:rPr lang="nb-NO" sz="2200" b="1" dirty="0" smtClean="0">
                <a:solidFill>
                  <a:srgbClr val="002060"/>
                </a:solidFill>
              </a:rPr>
              <a:t>Barbara Ratajczak-Tretel, MD</a:t>
            </a:r>
            <a:endParaRPr lang="nb-NO" sz="2200" b="1" dirty="0">
              <a:solidFill>
                <a:srgbClr val="002060"/>
              </a:solidFill>
            </a:endParaRPr>
          </a:p>
          <a:p>
            <a:r>
              <a:rPr lang="nb-NO" sz="2200" b="1" dirty="0" smtClean="0">
                <a:solidFill>
                  <a:srgbClr val="002060"/>
                </a:solidFill>
              </a:rPr>
              <a:t> </a:t>
            </a:r>
            <a:r>
              <a:rPr lang="nb-NO" sz="2200" b="1" dirty="0">
                <a:solidFill>
                  <a:srgbClr val="002060"/>
                </a:solidFill>
              </a:rPr>
              <a:t>Østfold H</a:t>
            </a:r>
            <a:r>
              <a:rPr lang="nb-NO" sz="2200" b="1" dirty="0" smtClean="0">
                <a:solidFill>
                  <a:srgbClr val="002060"/>
                </a:solidFill>
              </a:rPr>
              <a:t>ospital Trust, Norway</a:t>
            </a:r>
          </a:p>
          <a:p>
            <a:r>
              <a:rPr lang="nb-NO" sz="2200" b="1" dirty="0" smtClean="0">
                <a:solidFill>
                  <a:srgbClr val="002060"/>
                </a:solidFill>
              </a:rPr>
              <a:t>University of Oslo, Norway</a:t>
            </a:r>
            <a:endParaRPr lang="nb-NO" sz="2200" b="1" dirty="0">
              <a:solidFill>
                <a:srgbClr val="002060"/>
              </a:solidFill>
            </a:endParaRPr>
          </a:p>
        </p:txBody>
      </p:sp>
      <p:pic>
        <p:nvPicPr>
          <p:cNvPr id="3" name="Bilde 2">
            <a:extLst>
              <a:ext uri="{FF2B5EF4-FFF2-40B4-BE49-F238E27FC236}">
                <a16:creationId xmlns:a16="http://schemas.microsoft.com/office/drawing/2014/main" id="{DB6F735C-A753-40F4-B653-714D78CE05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3662773"/>
            <a:ext cx="4716016" cy="990363"/>
          </a:xfrm>
          <a:prstGeom prst="rect">
            <a:avLst/>
          </a:prstGeom>
        </p:spPr>
      </p:pic>
    </p:spTree>
    <p:extLst>
      <p:ext uri="{BB962C8B-B14F-4D97-AF65-F5344CB8AC3E}">
        <p14:creationId xmlns:p14="http://schemas.microsoft.com/office/powerpoint/2010/main" val="1021540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title"/>
          </p:nvPr>
        </p:nvSpPr>
        <p:spPr>
          <a:xfrm>
            <a:off x="346388" y="188913"/>
            <a:ext cx="6579874" cy="1336675"/>
          </a:xfrm>
        </p:spPr>
        <p:txBody>
          <a:bodyPr/>
          <a:lstStyle/>
          <a:p>
            <a:pPr algn="l" eaLnBrk="1" hangingPunct="1"/>
            <a:r>
              <a:rPr lang="nb-NO" b="1" dirty="0">
                <a:solidFill>
                  <a:srgbClr val="0070C0"/>
                </a:solidFill>
                <a:latin typeface="Calibri" charset="0"/>
              </a:rPr>
              <a:t>B</a:t>
            </a:r>
            <a:r>
              <a:rPr lang="nb-NO" b="1" dirty="0" smtClean="0">
                <a:solidFill>
                  <a:srgbClr val="0070C0"/>
                </a:solidFill>
                <a:latin typeface="Calibri" charset="0"/>
              </a:rPr>
              <a:t>ackground</a:t>
            </a:r>
            <a:endParaRPr lang="nb-NO" b="1" dirty="0">
              <a:solidFill>
                <a:srgbClr val="0070C0"/>
              </a:solidFill>
              <a:latin typeface="Calibri" charset="0"/>
            </a:endParaRPr>
          </a:p>
        </p:txBody>
      </p:sp>
      <p:sp>
        <p:nvSpPr>
          <p:cNvPr id="20482" name="Rectangle 3"/>
          <p:cNvSpPr>
            <a:spLocks noGrp="1" noChangeArrowheads="1"/>
          </p:cNvSpPr>
          <p:nvPr>
            <p:ph idx="1"/>
          </p:nvPr>
        </p:nvSpPr>
        <p:spPr>
          <a:xfrm>
            <a:off x="243754" y="1564978"/>
            <a:ext cx="8762332" cy="4561186"/>
          </a:xfrm>
        </p:spPr>
        <p:txBody>
          <a:bodyPr/>
          <a:lstStyle/>
          <a:p>
            <a:pPr>
              <a:lnSpc>
                <a:spcPct val="70000"/>
              </a:lnSpc>
            </a:pPr>
            <a:r>
              <a:rPr lang="nb-NO" sz="2200" dirty="0" smtClean="0">
                <a:ea typeface="Gill Sans" charset="0"/>
                <a:cs typeface="Gill Sans" charset="0"/>
              </a:rPr>
              <a:t>Significant proportion of ischemic strokes and TIA caused by</a:t>
            </a:r>
          </a:p>
          <a:p>
            <a:pPr marL="0" indent="0">
              <a:lnSpc>
                <a:spcPct val="70000"/>
              </a:lnSpc>
              <a:buNone/>
            </a:pPr>
            <a:r>
              <a:rPr lang="nb-NO" sz="2200" dirty="0">
                <a:ea typeface="Gill Sans" charset="0"/>
                <a:cs typeface="Gill Sans" charset="0"/>
              </a:rPr>
              <a:t> </a:t>
            </a:r>
            <a:r>
              <a:rPr lang="nb-NO" sz="2200" dirty="0" smtClean="0">
                <a:ea typeface="Gill Sans" charset="0"/>
                <a:cs typeface="Gill Sans" charset="0"/>
              </a:rPr>
              <a:t>   underlying AF are classified as cryptogenic – standard cardiac rhythm </a:t>
            </a:r>
          </a:p>
          <a:p>
            <a:pPr marL="0" indent="0">
              <a:lnSpc>
                <a:spcPct val="70000"/>
              </a:lnSpc>
              <a:buNone/>
            </a:pPr>
            <a:r>
              <a:rPr lang="nb-NO" sz="2200" dirty="0">
                <a:ea typeface="Gill Sans" charset="0"/>
                <a:cs typeface="Gill Sans" charset="0"/>
              </a:rPr>
              <a:t> </a:t>
            </a:r>
            <a:r>
              <a:rPr lang="nb-NO" sz="2200" dirty="0" smtClean="0">
                <a:ea typeface="Gill Sans" charset="0"/>
                <a:cs typeface="Gill Sans" charset="0"/>
              </a:rPr>
              <a:t>   monitoring is often insufficient in detecting paroxysmal AF </a:t>
            </a:r>
            <a:endParaRPr lang="nb-NO" sz="2200" dirty="0">
              <a:ea typeface="Gill Sans" charset="0"/>
              <a:cs typeface="Gill Sans" charset="0"/>
            </a:endParaRPr>
          </a:p>
          <a:p>
            <a:pPr>
              <a:lnSpc>
                <a:spcPct val="70000"/>
              </a:lnSpc>
            </a:pPr>
            <a:endParaRPr lang="nb-NO" sz="2400" dirty="0">
              <a:ea typeface="Gill Sans" charset="0"/>
              <a:cs typeface="Gill Sans" charset="0"/>
            </a:endParaRPr>
          </a:p>
          <a:p>
            <a:pPr>
              <a:lnSpc>
                <a:spcPct val="70000"/>
              </a:lnSpc>
            </a:pPr>
            <a:r>
              <a:rPr lang="nb-NO" sz="2200" dirty="0" smtClean="0">
                <a:ea typeface="Gill Sans" charset="0"/>
                <a:cs typeface="Gill Sans" charset="0"/>
              </a:rPr>
              <a:t>PAF can be detected in up to 25% of patients with cryptogenic</a:t>
            </a:r>
          </a:p>
          <a:p>
            <a:pPr marL="0" indent="0">
              <a:lnSpc>
                <a:spcPct val="70000"/>
              </a:lnSpc>
              <a:buNone/>
            </a:pPr>
            <a:r>
              <a:rPr lang="nb-NO" sz="2200" dirty="0">
                <a:ea typeface="Gill Sans" charset="0"/>
                <a:cs typeface="Gill Sans" charset="0"/>
              </a:rPr>
              <a:t> </a:t>
            </a:r>
            <a:r>
              <a:rPr lang="nb-NO" sz="2200" dirty="0" smtClean="0">
                <a:ea typeface="Gill Sans" charset="0"/>
                <a:cs typeface="Gill Sans" charset="0"/>
              </a:rPr>
              <a:t>    ischemic stroke and TIA if cardiac rhythm monitoring is prolonged  </a:t>
            </a:r>
          </a:p>
          <a:p>
            <a:pPr marL="0" indent="0">
              <a:lnSpc>
                <a:spcPct val="70000"/>
              </a:lnSpc>
              <a:buNone/>
            </a:pPr>
            <a:r>
              <a:rPr lang="nb-NO" sz="2200" dirty="0">
                <a:ea typeface="Gill Sans" charset="0"/>
                <a:cs typeface="Gill Sans" charset="0"/>
              </a:rPr>
              <a:t> </a:t>
            </a:r>
            <a:r>
              <a:rPr lang="nb-NO" sz="2200" dirty="0" smtClean="0">
                <a:ea typeface="Gill Sans" charset="0"/>
                <a:cs typeface="Gill Sans" charset="0"/>
              </a:rPr>
              <a:t>                                                                          </a:t>
            </a:r>
            <a:r>
              <a:rPr lang="nb-NO" sz="1600" dirty="0" smtClean="0">
                <a:ea typeface="Gill Sans" charset="0"/>
                <a:cs typeface="Gill Sans" charset="0"/>
              </a:rPr>
              <a:t>(*EMBRACE, SURPRISE, CRYSTAL AF)</a:t>
            </a:r>
          </a:p>
          <a:p>
            <a:pPr marL="0" indent="0">
              <a:lnSpc>
                <a:spcPct val="70000"/>
              </a:lnSpc>
              <a:buNone/>
            </a:pPr>
            <a:endParaRPr lang="nb-NO" sz="2200" dirty="0" smtClean="0">
              <a:ea typeface="Gill Sans" charset="0"/>
              <a:cs typeface="Gill Sans" charset="0"/>
            </a:endParaRPr>
          </a:p>
          <a:p>
            <a:pPr>
              <a:lnSpc>
                <a:spcPct val="70000"/>
              </a:lnSpc>
            </a:pPr>
            <a:r>
              <a:rPr lang="nb-NO" sz="2200" dirty="0" smtClean="0">
                <a:ea typeface="Gill Sans" charset="0"/>
                <a:cs typeface="Gill Sans" charset="0"/>
              </a:rPr>
              <a:t>Current American and European Stroke Guidelines still recommend </a:t>
            </a:r>
          </a:p>
          <a:p>
            <a:pPr marL="0" indent="0">
              <a:lnSpc>
                <a:spcPct val="70000"/>
              </a:lnSpc>
              <a:buNone/>
            </a:pPr>
            <a:r>
              <a:rPr lang="nb-NO" sz="2200" dirty="0" smtClean="0">
                <a:ea typeface="Gill Sans" charset="0"/>
                <a:cs typeface="Gill Sans" charset="0"/>
              </a:rPr>
              <a:t>     secondary prevention with antiplatelet agents to prevent stroke</a:t>
            </a:r>
          </a:p>
          <a:p>
            <a:pPr marL="0" indent="0">
              <a:lnSpc>
                <a:spcPct val="70000"/>
              </a:lnSpc>
              <a:buNone/>
            </a:pPr>
            <a:r>
              <a:rPr lang="nb-NO" sz="2200" dirty="0" smtClean="0">
                <a:ea typeface="Gill Sans" charset="0"/>
                <a:cs typeface="Gill Sans" charset="0"/>
              </a:rPr>
              <a:t>     recurrence in patients diagnosed with cryptogenic stroke and TIA</a:t>
            </a:r>
          </a:p>
          <a:p>
            <a:pPr marL="0" indent="0">
              <a:lnSpc>
                <a:spcPct val="70000"/>
              </a:lnSpc>
              <a:buNone/>
            </a:pPr>
            <a:endParaRPr lang="nb-NO" sz="2200" dirty="0" smtClean="0">
              <a:ea typeface="Gill Sans" charset="0"/>
              <a:cs typeface="Gill Sans" charset="0"/>
            </a:endParaRPr>
          </a:p>
          <a:p>
            <a:pPr>
              <a:lnSpc>
                <a:spcPct val="70000"/>
              </a:lnSpc>
            </a:pPr>
            <a:r>
              <a:rPr lang="nb-NO" sz="2200" dirty="0" smtClean="0">
                <a:ea typeface="Gill Sans" charset="0"/>
                <a:cs typeface="Gill Sans" charset="0"/>
              </a:rPr>
              <a:t>Oral anticoagulation is recommended only when AF is detected </a:t>
            </a:r>
          </a:p>
          <a:p>
            <a:pPr marL="0" indent="0">
              <a:lnSpc>
                <a:spcPct val="70000"/>
              </a:lnSpc>
              <a:buNone/>
            </a:pPr>
            <a:r>
              <a:rPr lang="nb-NO" sz="2200" dirty="0" smtClean="0">
                <a:ea typeface="Gill Sans" charset="0"/>
                <a:cs typeface="Gill Sans" charset="0"/>
              </a:rPr>
              <a:t>                                                                                              </a:t>
            </a:r>
            <a:r>
              <a:rPr lang="nb-NO" sz="1600" dirty="0" smtClean="0">
                <a:ea typeface="Gill Sans" charset="0"/>
                <a:cs typeface="Gill Sans" charset="0"/>
              </a:rPr>
              <a:t>(*NAVIGATE-ESUS)</a:t>
            </a:r>
          </a:p>
          <a:p>
            <a:pPr marL="0" indent="0">
              <a:lnSpc>
                <a:spcPct val="70000"/>
              </a:lnSpc>
              <a:buNone/>
            </a:pPr>
            <a:endParaRPr lang="nb-NO" sz="2200" dirty="0" smtClean="0">
              <a:ea typeface="Gill Sans" charset="0"/>
              <a:cs typeface="Gill Sans" charset="0"/>
            </a:endParaRPr>
          </a:p>
          <a:p>
            <a:pPr marL="0" indent="0">
              <a:lnSpc>
                <a:spcPct val="70000"/>
              </a:lnSpc>
              <a:buNone/>
            </a:pPr>
            <a:endParaRPr lang="nb-NO" sz="2400" dirty="0" smtClean="0">
              <a:latin typeface="Gill Sans" charset="0"/>
              <a:ea typeface="Gill Sans" charset="0"/>
              <a:cs typeface="Gill Sans" charset="0"/>
            </a:endParaRPr>
          </a:p>
          <a:p>
            <a:pPr>
              <a:lnSpc>
                <a:spcPct val="70000"/>
              </a:lnSpc>
            </a:pPr>
            <a:endParaRPr lang="nb-NO" sz="2400" dirty="0">
              <a:latin typeface="Gill Sans" charset="0"/>
              <a:ea typeface="Gill Sans" charset="0"/>
              <a:cs typeface="Gill Sans" charset="0"/>
            </a:endParaRPr>
          </a:p>
          <a:p>
            <a:pPr>
              <a:lnSpc>
                <a:spcPct val="70000"/>
              </a:lnSpc>
            </a:pPr>
            <a:endParaRPr lang="nb-NO" sz="2400" dirty="0">
              <a:latin typeface="Gill Sans" charset="0"/>
              <a:ea typeface="Gill Sans" charset="0"/>
              <a:cs typeface="Gill Sans" charset="0"/>
            </a:endParaRPr>
          </a:p>
          <a:p>
            <a:pPr>
              <a:lnSpc>
                <a:spcPct val="70000"/>
              </a:lnSpc>
            </a:pPr>
            <a:endParaRPr lang="nb-NO" sz="2400" dirty="0">
              <a:latin typeface="Gill Sans" charset="0"/>
              <a:ea typeface="Gill Sans" charset="0"/>
              <a:cs typeface="Gill Sans" charset="0"/>
            </a:endParaRPr>
          </a:p>
          <a:p>
            <a:pPr>
              <a:lnSpc>
                <a:spcPct val="70000"/>
              </a:lnSpc>
            </a:pPr>
            <a:endParaRPr lang="nb-NO" sz="2400" dirty="0">
              <a:latin typeface="Gill Sans" charset="0"/>
              <a:ea typeface="Gill Sans" charset="0"/>
              <a:cs typeface="Gill Sans" charset="0"/>
            </a:endParaRPr>
          </a:p>
          <a:p>
            <a:pPr lvl="1" eaLnBrk="1" hangingPunct="1">
              <a:lnSpc>
                <a:spcPct val="70000"/>
              </a:lnSpc>
            </a:pPr>
            <a:endParaRPr lang="en-US" sz="2400" dirty="0"/>
          </a:p>
          <a:p>
            <a:pPr lvl="1" eaLnBrk="1" hangingPunct="1">
              <a:lnSpc>
                <a:spcPct val="70000"/>
              </a:lnSpc>
            </a:pPr>
            <a:endParaRPr lang="en-US" sz="24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283369"/>
            <a:ext cx="3998913" cy="84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616762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lstStyle/>
          <a:p>
            <a:r>
              <a:rPr lang="nb-NO" b="1" dirty="0" err="1" smtClean="0">
                <a:solidFill>
                  <a:srgbClr val="0070C0"/>
                </a:solidFill>
                <a:latin typeface="Calibri" charset="0"/>
              </a:rPr>
              <a:t>Aim</a:t>
            </a:r>
            <a:r>
              <a:rPr lang="nb-NO" b="1" dirty="0" smtClean="0">
                <a:solidFill>
                  <a:srgbClr val="0070C0"/>
                </a:solidFill>
                <a:latin typeface="Calibri" charset="0"/>
              </a:rPr>
              <a:t> and method</a:t>
            </a:r>
            <a:endParaRPr lang="nb-NO" b="1" dirty="0">
              <a:solidFill>
                <a:schemeClr val="accent1"/>
              </a:solidFill>
            </a:endParaRPr>
          </a:p>
        </p:txBody>
      </p:sp>
      <p:sp>
        <p:nvSpPr>
          <p:cNvPr id="3" name="Plassholder for innhold 2"/>
          <p:cNvSpPr>
            <a:spLocks noGrp="1"/>
          </p:cNvSpPr>
          <p:nvPr>
            <p:ph idx="1"/>
          </p:nvPr>
        </p:nvSpPr>
        <p:spPr/>
        <p:txBody>
          <a:bodyPr>
            <a:normAutofit/>
          </a:bodyPr>
          <a:lstStyle/>
          <a:p>
            <a:pPr fontAlgn="t"/>
            <a:r>
              <a:rPr lang="nb-NO" sz="2400" dirty="0" smtClean="0"/>
              <a:t>International, on-going, prospective, multicenter, observational study to evaluate the occurrance of occult AF in cryptogenic stroke and TIA. </a:t>
            </a:r>
          </a:p>
          <a:p>
            <a:pPr fontAlgn="t"/>
            <a:r>
              <a:rPr lang="nb-NO" sz="2400" dirty="0" smtClean="0"/>
              <a:t>All patients have a Medtronic </a:t>
            </a:r>
            <a:r>
              <a:rPr lang="nb-NO" sz="2400" dirty="0"/>
              <a:t>Reveal LINQ® </a:t>
            </a:r>
            <a:r>
              <a:rPr lang="nb-NO" sz="2400" dirty="0" smtClean="0"/>
              <a:t>Insertable cardiac monitor implanted for 12 months</a:t>
            </a:r>
          </a:p>
          <a:p>
            <a:pPr fontAlgn="t"/>
            <a:r>
              <a:rPr lang="nb-NO" sz="2400" dirty="0" smtClean="0"/>
              <a:t>Blood samples analysis of biomarkers predicting AF at inclusion and at 12 months follow-up.</a:t>
            </a:r>
          </a:p>
          <a:p>
            <a:pPr fontAlgn="t"/>
            <a:r>
              <a:rPr lang="nb-NO" sz="2400" dirty="0" smtClean="0"/>
              <a:t>Periodes of AF </a:t>
            </a:r>
            <a:r>
              <a:rPr lang="nb-NO" sz="2400" dirty="0" smtClean="0">
                <a:latin typeface="Calibri"/>
              </a:rPr>
              <a:t>≥ 2 minutes are assessed for the risk of thromboembolism, if detected treatment with anticoagulant is started</a:t>
            </a:r>
          </a:p>
          <a:p>
            <a:pPr fontAlgn="t"/>
            <a:r>
              <a:rPr lang="nb-NO" sz="2400" dirty="0" smtClean="0">
                <a:latin typeface="Calibri"/>
              </a:rPr>
              <a:t>Estimate number of patients to be included is 500</a:t>
            </a:r>
            <a:endParaRPr lang="en-US" sz="2400" dirty="0"/>
          </a:p>
          <a:p>
            <a:endParaRPr lang="nb-NO" dirty="0"/>
          </a:p>
        </p:txBody>
      </p:sp>
      <p:pic>
        <p:nvPicPr>
          <p:cNvPr id="6" name="Bilde 5">
            <a:extLst>
              <a:ext uri="{FF2B5EF4-FFF2-40B4-BE49-F238E27FC236}">
                <a16:creationId xmlns:a16="http://schemas.microsoft.com/office/drawing/2014/main" id="{AF8820A3-9DF2-4373-866B-0CC60D1C4A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9392" y="260648"/>
            <a:ext cx="3998279" cy="839638"/>
          </a:xfrm>
          <a:prstGeom prst="rect">
            <a:avLst/>
          </a:prstGeom>
        </p:spPr>
      </p:pic>
      <p:sp>
        <p:nvSpPr>
          <p:cNvPr id="5" name="Rektangel 4"/>
          <p:cNvSpPr/>
          <p:nvPr/>
        </p:nvSpPr>
        <p:spPr>
          <a:xfrm>
            <a:off x="5508104" y="5955938"/>
            <a:ext cx="3587901" cy="307777"/>
          </a:xfrm>
          <a:prstGeom prst="rect">
            <a:avLst/>
          </a:prstGeom>
        </p:spPr>
        <p:txBody>
          <a:bodyPr wrap="square">
            <a:spAutoFit/>
          </a:bodyPr>
          <a:lstStyle/>
          <a:p>
            <a:r>
              <a:rPr lang="en-US" sz="1400" dirty="0" smtClean="0"/>
              <a:t>NCT 02937077, EudraCT 2018-002298-23</a:t>
            </a:r>
            <a:endParaRPr lang="en-US" sz="1400" dirty="0"/>
          </a:p>
        </p:txBody>
      </p:sp>
    </p:spTree>
    <p:extLst>
      <p:ext uri="{BB962C8B-B14F-4D97-AF65-F5344CB8AC3E}">
        <p14:creationId xmlns:p14="http://schemas.microsoft.com/office/powerpoint/2010/main" val="1030337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Avrundet rektangel 52"/>
          <p:cNvSpPr/>
          <p:nvPr/>
        </p:nvSpPr>
        <p:spPr>
          <a:xfrm>
            <a:off x="3103679" y="576055"/>
            <a:ext cx="2284578" cy="458648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nb-NO" dirty="0">
              <a:solidFill>
                <a:schemeClr val="tx1"/>
              </a:solidFill>
            </a:endParaRPr>
          </a:p>
        </p:txBody>
      </p:sp>
      <p:sp>
        <p:nvSpPr>
          <p:cNvPr id="4" name="Prosess 3"/>
          <p:cNvSpPr/>
          <p:nvPr/>
        </p:nvSpPr>
        <p:spPr>
          <a:xfrm>
            <a:off x="3098839" y="141244"/>
            <a:ext cx="2147599" cy="216024"/>
          </a:xfrm>
          <a:prstGeom prst="flowChartProcess">
            <a:avLst/>
          </a:prstGeom>
          <a:solidFill>
            <a:srgbClr val="92D050"/>
          </a:solidFill>
          <a:ln w="9525"/>
        </p:spPr>
        <p:style>
          <a:lnRef idx="2">
            <a:schemeClr val="dk1"/>
          </a:lnRef>
          <a:fillRef idx="1">
            <a:schemeClr val="lt1"/>
          </a:fillRef>
          <a:effectRef idx="0">
            <a:schemeClr val="dk1"/>
          </a:effectRef>
          <a:fontRef idx="minor">
            <a:schemeClr val="dk1"/>
          </a:fontRef>
        </p:style>
        <p:txBody>
          <a:bodyPr rtlCol="0" anchor="ctr"/>
          <a:lstStyle/>
          <a:p>
            <a:pPr algn="ctr"/>
            <a:r>
              <a:rPr lang="nb-NO" sz="1200" b="1" dirty="0">
                <a:solidFill>
                  <a:schemeClr val="tx1"/>
                </a:solidFill>
                <a:cs typeface="Arial" panose="020B0604020202020204" pitchFamily="34" charset="0"/>
              </a:rPr>
              <a:t>Ischemic stroke/TIA</a:t>
            </a:r>
          </a:p>
        </p:txBody>
      </p:sp>
      <p:sp>
        <p:nvSpPr>
          <p:cNvPr id="18" name="Prosess 17"/>
          <p:cNvSpPr/>
          <p:nvPr/>
        </p:nvSpPr>
        <p:spPr>
          <a:xfrm>
            <a:off x="3487608" y="722592"/>
            <a:ext cx="1584886" cy="1082798"/>
          </a:xfrm>
          <a:prstGeom prst="flowChartProcess">
            <a:avLst/>
          </a:prstGeom>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nb-NO" sz="1200" b="1" dirty="0">
                <a:solidFill>
                  <a:schemeClr val="tx1"/>
                </a:solidFill>
              </a:rPr>
              <a:t>Etiological assessment</a:t>
            </a:r>
          </a:p>
          <a:p>
            <a:pPr algn="ctr"/>
            <a:r>
              <a:rPr lang="nb-NO" sz="800" dirty="0">
                <a:solidFill>
                  <a:schemeClr val="tx1"/>
                </a:solidFill>
              </a:rPr>
              <a:t>CTA/MRA</a:t>
            </a:r>
          </a:p>
          <a:p>
            <a:pPr algn="ctr"/>
            <a:r>
              <a:rPr lang="nb-NO" sz="800" dirty="0">
                <a:solidFill>
                  <a:schemeClr val="tx1"/>
                </a:solidFill>
              </a:rPr>
              <a:t>ECG, 24 h Holter</a:t>
            </a:r>
          </a:p>
          <a:p>
            <a:pPr algn="ctr"/>
            <a:r>
              <a:rPr lang="nb-NO" sz="800" dirty="0">
                <a:solidFill>
                  <a:schemeClr val="tx1"/>
                </a:solidFill>
              </a:rPr>
              <a:t>TTE/TEE</a:t>
            </a:r>
          </a:p>
          <a:p>
            <a:pPr algn="ctr"/>
            <a:r>
              <a:rPr lang="nb-NO" sz="800" dirty="0">
                <a:solidFill>
                  <a:schemeClr val="tx1"/>
                </a:solidFill>
              </a:rPr>
              <a:t>Carotid/Transcranial</a:t>
            </a:r>
          </a:p>
          <a:p>
            <a:pPr algn="ctr"/>
            <a:r>
              <a:rPr lang="nb-NO" sz="800" dirty="0">
                <a:solidFill>
                  <a:schemeClr val="tx1"/>
                </a:solidFill>
              </a:rPr>
              <a:t>Doppler ultrasound</a:t>
            </a:r>
          </a:p>
          <a:p>
            <a:pPr algn="ctr"/>
            <a:r>
              <a:rPr lang="nb-NO" sz="800" dirty="0">
                <a:solidFill>
                  <a:schemeClr val="tx1"/>
                </a:solidFill>
              </a:rPr>
              <a:t>Laboratory data</a:t>
            </a:r>
          </a:p>
        </p:txBody>
      </p:sp>
      <p:cxnSp>
        <p:nvCxnSpPr>
          <p:cNvPr id="21" name="Rett pil 20"/>
          <p:cNvCxnSpPr/>
          <p:nvPr/>
        </p:nvCxnSpPr>
        <p:spPr>
          <a:xfrm>
            <a:off x="4200703" y="1805390"/>
            <a:ext cx="0" cy="252028"/>
          </a:xfrm>
          <a:prstGeom prst="straightConnector1">
            <a:avLst/>
          </a:prstGeom>
          <a:ln w="95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Beslutning 21"/>
          <p:cNvSpPr/>
          <p:nvPr/>
        </p:nvSpPr>
        <p:spPr>
          <a:xfrm>
            <a:off x="3646882" y="2030652"/>
            <a:ext cx="1151231" cy="939482"/>
          </a:xfrm>
          <a:prstGeom prst="flowChartDecision">
            <a:avLst/>
          </a:prstGeom>
          <a:ln w="9525"/>
        </p:spPr>
        <p:style>
          <a:lnRef idx="2">
            <a:schemeClr val="dk1"/>
          </a:lnRef>
          <a:fillRef idx="1">
            <a:schemeClr val="lt1"/>
          </a:fillRef>
          <a:effectRef idx="0">
            <a:schemeClr val="dk1"/>
          </a:effectRef>
          <a:fontRef idx="minor">
            <a:schemeClr val="dk1"/>
          </a:fontRef>
        </p:style>
        <p:txBody>
          <a:bodyPr rtlCol="0" anchor="ctr"/>
          <a:lstStyle/>
          <a:p>
            <a:endParaRPr lang="nb-NO" sz="800" dirty="0">
              <a:solidFill>
                <a:schemeClr val="tx1"/>
              </a:solidFill>
            </a:endParaRPr>
          </a:p>
        </p:txBody>
      </p:sp>
      <p:sp>
        <p:nvSpPr>
          <p:cNvPr id="23" name="TekstSylinder 22"/>
          <p:cNvSpPr txBox="1"/>
          <p:nvPr/>
        </p:nvSpPr>
        <p:spPr>
          <a:xfrm>
            <a:off x="3416310" y="2229666"/>
            <a:ext cx="1656184" cy="410882"/>
          </a:xfrm>
          <a:prstGeom prst="rect">
            <a:avLst/>
          </a:prstGeom>
          <a:noFill/>
        </p:spPr>
        <p:txBody>
          <a:bodyPr wrap="square" rtlCol="0">
            <a:spAutoFit/>
          </a:bodyPr>
          <a:lstStyle/>
          <a:p>
            <a:pPr algn="ctr"/>
            <a:r>
              <a:rPr lang="nb-NO" sz="1200" dirty="0">
                <a:solidFill>
                  <a:schemeClr val="tx1"/>
                </a:solidFill>
              </a:rPr>
              <a:t>Etiology</a:t>
            </a:r>
          </a:p>
          <a:p>
            <a:pPr algn="ctr"/>
            <a:r>
              <a:rPr lang="nb-NO" sz="1200" dirty="0">
                <a:solidFill>
                  <a:schemeClr val="tx1"/>
                </a:solidFill>
              </a:rPr>
              <a:t>determined?</a:t>
            </a:r>
          </a:p>
        </p:txBody>
      </p:sp>
      <p:cxnSp>
        <p:nvCxnSpPr>
          <p:cNvPr id="24" name="Rett pil 23"/>
          <p:cNvCxnSpPr/>
          <p:nvPr/>
        </p:nvCxnSpPr>
        <p:spPr>
          <a:xfrm flipV="1">
            <a:off x="4753563" y="2481503"/>
            <a:ext cx="791051" cy="1176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5" name="TekstSylinder 24"/>
          <p:cNvSpPr txBox="1"/>
          <p:nvPr/>
        </p:nvSpPr>
        <p:spPr>
          <a:xfrm>
            <a:off x="4798113" y="2180012"/>
            <a:ext cx="432048" cy="200055"/>
          </a:xfrm>
          <a:prstGeom prst="rect">
            <a:avLst/>
          </a:prstGeom>
          <a:noFill/>
        </p:spPr>
        <p:txBody>
          <a:bodyPr wrap="square" rtlCol="0">
            <a:spAutoFit/>
          </a:bodyPr>
          <a:lstStyle/>
          <a:p>
            <a:r>
              <a:rPr lang="nb-NO" sz="800" dirty="0">
                <a:solidFill>
                  <a:schemeClr val="tx1"/>
                </a:solidFill>
              </a:rPr>
              <a:t>Yes</a:t>
            </a:r>
          </a:p>
        </p:txBody>
      </p:sp>
      <p:sp>
        <p:nvSpPr>
          <p:cNvPr id="28" name="TekstSylinder 27"/>
          <p:cNvSpPr txBox="1"/>
          <p:nvPr/>
        </p:nvSpPr>
        <p:spPr>
          <a:xfrm>
            <a:off x="4200703" y="2864873"/>
            <a:ext cx="432048" cy="200055"/>
          </a:xfrm>
          <a:prstGeom prst="rect">
            <a:avLst/>
          </a:prstGeom>
          <a:noFill/>
        </p:spPr>
        <p:txBody>
          <a:bodyPr wrap="square" rtlCol="0">
            <a:spAutoFit/>
          </a:bodyPr>
          <a:lstStyle/>
          <a:p>
            <a:r>
              <a:rPr lang="nb-NO" sz="800" dirty="0">
                <a:solidFill>
                  <a:schemeClr val="tx1"/>
                </a:solidFill>
              </a:rPr>
              <a:t>No</a:t>
            </a:r>
          </a:p>
        </p:txBody>
      </p:sp>
      <p:sp>
        <p:nvSpPr>
          <p:cNvPr id="33" name="TekstSylinder 32"/>
          <p:cNvSpPr txBox="1"/>
          <p:nvPr/>
        </p:nvSpPr>
        <p:spPr>
          <a:xfrm>
            <a:off x="4874952" y="3365575"/>
            <a:ext cx="432048" cy="200055"/>
          </a:xfrm>
          <a:prstGeom prst="rect">
            <a:avLst/>
          </a:prstGeom>
          <a:noFill/>
        </p:spPr>
        <p:txBody>
          <a:bodyPr wrap="square" rtlCol="0">
            <a:spAutoFit/>
          </a:bodyPr>
          <a:lstStyle/>
          <a:p>
            <a:r>
              <a:rPr lang="nb-NO" sz="800" dirty="0">
                <a:solidFill>
                  <a:schemeClr val="tx1"/>
                </a:solidFill>
              </a:rPr>
              <a:t>No</a:t>
            </a:r>
          </a:p>
        </p:txBody>
      </p:sp>
      <p:sp>
        <p:nvSpPr>
          <p:cNvPr id="34" name="Prosess 33"/>
          <p:cNvSpPr/>
          <p:nvPr/>
        </p:nvSpPr>
        <p:spPr>
          <a:xfrm>
            <a:off x="5558603" y="3392244"/>
            <a:ext cx="1280797" cy="516420"/>
          </a:xfrm>
          <a:prstGeom prst="flowChartProcess">
            <a:avLst/>
          </a:prstGeom>
          <a:ln w="9525"/>
        </p:spPr>
        <p:style>
          <a:lnRef idx="2">
            <a:schemeClr val="dk1"/>
          </a:lnRef>
          <a:fillRef idx="1">
            <a:schemeClr val="lt1"/>
          </a:fillRef>
          <a:effectRef idx="0">
            <a:schemeClr val="dk1"/>
          </a:effectRef>
          <a:fontRef idx="minor">
            <a:schemeClr val="dk1"/>
          </a:fontRef>
        </p:style>
        <p:txBody>
          <a:bodyPr rtlCol="0" anchor="ctr"/>
          <a:lstStyle/>
          <a:p>
            <a:pPr algn="ctr"/>
            <a:r>
              <a:rPr lang="nb-NO" sz="1200" dirty="0">
                <a:solidFill>
                  <a:schemeClr val="tx1"/>
                </a:solidFill>
              </a:rPr>
              <a:t>Subject not considered for study</a:t>
            </a:r>
          </a:p>
        </p:txBody>
      </p:sp>
      <p:sp>
        <p:nvSpPr>
          <p:cNvPr id="36" name="TekstSylinder 35"/>
          <p:cNvSpPr txBox="1"/>
          <p:nvPr/>
        </p:nvSpPr>
        <p:spPr>
          <a:xfrm>
            <a:off x="4259288" y="4064402"/>
            <a:ext cx="432048" cy="200055"/>
          </a:xfrm>
          <a:prstGeom prst="rect">
            <a:avLst/>
          </a:prstGeom>
          <a:noFill/>
        </p:spPr>
        <p:txBody>
          <a:bodyPr wrap="square" rtlCol="0">
            <a:spAutoFit/>
          </a:bodyPr>
          <a:lstStyle/>
          <a:p>
            <a:r>
              <a:rPr lang="nb-NO" sz="800" dirty="0">
                <a:solidFill>
                  <a:schemeClr val="tx1"/>
                </a:solidFill>
              </a:rPr>
              <a:t>Yes</a:t>
            </a:r>
          </a:p>
        </p:txBody>
      </p:sp>
      <p:sp>
        <p:nvSpPr>
          <p:cNvPr id="37" name="Prosess 36"/>
          <p:cNvSpPr/>
          <p:nvPr/>
        </p:nvSpPr>
        <p:spPr>
          <a:xfrm>
            <a:off x="3255700" y="4309685"/>
            <a:ext cx="1975693" cy="730888"/>
          </a:xfrm>
          <a:prstGeom prst="flowChartProcess">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nb-NO" sz="1200" b="1" dirty="0">
                <a:solidFill>
                  <a:schemeClr val="tx1"/>
                </a:solidFill>
              </a:rPr>
              <a:t>Enrollement</a:t>
            </a:r>
          </a:p>
          <a:p>
            <a:pPr algn="ctr"/>
            <a:r>
              <a:rPr lang="nb-NO" sz="1200" dirty="0">
                <a:solidFill>
                  <a:schemeClr val="tx1"/>
                </a:solidFill>
              </a:rPr>
              <a:t>Biomarkers</a:t>
            </a:r>
          </a:p>
          <a:p>
            <a:pPr algn="ctr"/>
            <a:r>
              <a:rPr lang="nb-NO" sz="1200" dirty="0">
                <a:solidFill>
                  <a:schemeClr val="tx1"/>
                </a:solidFill>
              </a:rPr>
              <a:t>Implant Reveal Linq</a:t>
            </a:r>
            <a:r>
              <a:rPr lang="nb-NO" sz="1200" dirty="0">
                <a:solidFill>
                  <a:schemeClr val="tx1"/>
                </a:solidFill>
                <a:sym typeface="Symbol"/>
              </a:rPr>
              <a:t>, start of monitoring  for one year</a:t>
            </a:r>
            <a:r>
              <a:rPr lang="nb-NO" sz="800" dirty="0">
                <a:solidFill>
                  <a:schemeClr val="tx1"/>
                </a:solidFill>
                <a:sym typeface="Symbol"/>
              </a:rPr>
              <a:t>*</a:t>
            </a:r>
            <a:endParaRPr lang="nb-NO" sz="800" dirty="0">
              <a:solidFill>
                <a:schemeClr val="tx1"/>
              </a:solidFill>
            </a:endParaRPr>
          </a:p>
        </p:txBody>
      </p:sp>
      <p:sp>
        <p:nvSpPr>
          <p:cNvPr id="38" name="Prosess 37"/>
          <p:cNvSpPr/>
          <p:nvPr/>
        </p:nvSpPr>
        <p:spPr>
          <a:xfrm>
            <a:off x="6153649" y="4863240"/>
            <a:ext cx="2788291" cy="1896949"/>
          </a:xfrm>
          <a:prstGeom prst="flowChartProcess">
            <a:avLst/>
          </a:prstGeom>
          <a:noFill/>
          <a:ln>
            <a:solidFill>
              <a:schemeClr val="tx1"/>
            </a:solidFill>
          </a:ln>
        </p:spPr>
        <p:style>
          <a:lnRef idx="1">
            <a:schemeClr val="accent2"/>
          </a:lnRef>
          <a:fillRef idx="2">
            <a:schemeClr val="accent2"/>
          </a:fillRef>
          <a:effectRef idx="1">
            <a:schemeClr val="accent2"/>
          </a:effectRef>
          <a:fontRef idx="minor">
            <a:schemeClr val="dk1"/>
          </a:fontRef>
        </p:style>
        <p:txBody>
          <a:bodyPr rtlCol="0" anchor="t"/>
          <a:lstStyle/>
          <a:p>
            <a:r>
              <a:rPr lang="nb-NO" sz="1200" dirty="0">
                <a:solidFill>
                  <a:schemeClr val="tx1"/>
                </a:solidFill>
              </a:rPr>
              <a:t>* After informed consent</a:t>
            </a:r>
            <a:br>
              <a:rPr lang="nb-NO" sz="1200" dirty="0">
                <a:solidFill>
                  <a:schemeClr val="tx1"/>
                </a:solidFill>
              </a:rPr>
            </a:br>
            <a:endParaRPr lang="nb-NO" sz="1200" dirty="0">
              <a:solidFill>
                <a:schemeClr val="tx1"/>
              </a:solidFill>
            </a:endParaRPr>
          </a:p>
          <a:p>
            <a:pPr lvl="0"/>
            <a:r>
              <a:rPr lang="nb-NO" sz="1200" dirty="0">
                <a:solidFill>
                  <a:schemeClr val="tx1"/>
                </a:solidFill>
              </a:rPr>
              <a:t>** </a:t>
            </a:r>
            <a:r>
              <a:rPr lang="en-US" sz="1200" dirty="0">
                <a:solidFill>
                  <a:schemeClr val="tx1"/>
                </a:solidFill>
              </a:rPr>
              <a:t>Clinical assessment, functional level, new vascular events, ECG/long-term ECG, concomitant medication and anticoagulants, adverse events and bleeding complications. Blood samples for biomarkers.</a:t>
            </a:r>
            <a:endParaRPr lang="nb-NO" sz="1200" dirty="0">
              <a:solidFill>
                <a:schemeClr val="tx1"/>
              </a:solidFill>
            </a:endParaRPr>
          </a:p>
          <a:p>
            <a:endParaRPr lang="nb-NO" sz="1400" dirty="0">
              <a:solidFill>
                <a:schemeClr val="tx1"/>
              </a:solidFill>
            </a:endParaRPr>
          </a:p>
        </p:txBody>
      </p:sp>
      <p:cxnSp>
        <p:nvCxnSpPr>
          <p:cNvPr id="41" name="Rett pil 40"/>
          <p:cNvCxnSpPr/>
          <p:nvPr/>
        </p:nvCxnSpPr>
        <p:spPr>
          <a:xfrm>
            <a:off x="4193633" y="344859"/>
            <a:ext cx="7070" cy="23507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3" name="Rett pil 42"/>
          <p:cNvCxnSpPr/>
          <p:nvPr/>
        </p:nvCxnSpPr>
        <p:spPr>
          <a:xfrm>
            <a:off x="4233628" y="4105200"/>
            <a:ext cx="0" cy="21602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4" name="Rett pil 43"/>
          <p:cNvCxnSpPr/>
          <p:nvPr/>
        </p:nvCxnSpPr>
        <p:spPr>
          <a:xfrm>
            <a:off x="4233628" y="2962669"/>
            <a:ext cx="0" cy="21602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8" name="Prosess 47"/>
          <p:cNvSpPr/>
          <p:nvPr/>
        </p:nvSpPr>
        <p:spPr>
          <a:xfrm>
            <a:off x="3053344" y="5517451"/>
            <a:ext cx="2360569" cy="405766"/>
          </a:xfrm>
          <a:prstGeom prst="flowChartProcess">
            <a:avLst/>
          </a:prstGeom>
          <a:solidFill>
            <a:srgbClr val="CCFFCC"/>
          </a:solidFill>
          <a:ln w="9525"/>
        </p:spPr>
        <p:style>
          <a:lnRef idx="2">
            <a:schemeClr val="dk1"/>
          </a:lnRef>
          <a:fillRef idx="1">
            <a:schemeClr val="lt1"/>
          </a:fillRef>
          <a:effectRef idx="0">
            <a:schemeClr val="dk1"/>
          </a:effectRef>
          <a:fontRef idx="minor">
            <a:schemeClr val="dk1"/>
          </a:fontRef>
        </p:style>
        <p:txBody>
          <a:bodyPr rtlCol="0" anchor="ctr"/>
          <a:lstStyle/>
          <a:p>
            <a:pPr algn="ctr"/>
            <a:r>
              <a:rPr lang="nb-NO" sz="1200" b="1" dirty="0">
                <a:solidFill>
                  <a:schemeClr val="tx1"/>
                </a:solidFill>
              </a:rPr>
              <a:t>180-Day Follow-up</a:t>
            </a:r>
            <a:r>
              <a:rPr lang="nb-NO" sz="1200" dirty="0">
                <a:solidFill>
                  <a:schemeClr val="tx1"/>
                </a:solidFill>
              </a:rPr>
              <a:t> </a:t>
            </a:r>
            <a:br>
              <a:rPr lang="nb-NO" sz="1200" dirty="0">
                <a:solidFill>
                  <a:schemeClr val="tx1"/>
                </a:solidFill>
              </a:rPr>
            </a:br>
            <a:r>
              <a:rPr lang="nb-NO" sz="1200" dirty="0">
                <a:solidFill>
                  <a:schemeClr val="tx1"/>
                </a:solidFill>
              </a:rPr>
              <a:t>(telephone interview)</a:t>
            </a:r>
          </a:p>
        </p:txBody>
      </p:sp>
      <p:sp>
        <p:nvSpPr>
          <p:cNvPr id="60" name="TekstSylinder 59"/>
          <p:cNvSpPr txBox="1"/>
          <p:nvPr/>
        </p:nvSpPr>
        <p:spPr>
          <a:xfrm>
            <a:off x="4512320" y="576055"/>
            <a:ext cx="1494851" cy="200055"/>
          </a:xfrm>
          <a:prstGeom prst="rect">
            <a:avLst/>
          </a:prstGeom>
          <a:noFill/>
        </p:spPr>
        <p:txBody>
          <a:bodyPr vert="horz" wrap="square" rtlCol="0">
            <a:spAutoFit/>
          </a:bodyPr>
          <a:lstStyle/>
          <a:p>
            <a:r>
              <a:rPr lang="nb-NO" sz="800" dirty="0">
                <a:solidFill>
                  <a:schemeClr val="tx1"/>
                </a:solidFill>
              </a:rPr>
              <a:t>Baseline</a:t>
            </a:r>
          </a:p>
        </p:txBody>
      </p:sp>
      <p:cxnSp>
        <p:nvCxnSpPr>
          <p:cNvPr id="3" name="Vinkel 2"/>
          <p:cNvCxnSpPr>
            <a:stCxn id="4" idx="1"/>
            <a:endCxn id="37" idx="1"/>
          </p:cNvCxnSpPr>
          <p:nvPr/>
        </p:nvCxnSpPr>
        <p:spPr>
          <a:xfrm rot="10800000" flipH="1" flipV="1">
            <a:off x="3098838" y="249255"/>
            <a:ext cx="156861" cy="4425873"/>
          </a:xfrm>
          <a:prstGeom prst="bentConnector3">
            <a:avLst>
              <a:gd name="adj1" fmla="val -145734"/>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3" name="TekstSylinder 12"/>
          <p:cNvSpPr txBox="1"/>
          <p:nvPr/>
        </p:nvSpPr>
        <p:spPr>
          <a:xfrm>
            <a:off x="1043608" y="3521114"/>
            <a:ext cx="1752810" cy="646331"/>
          </a:xfrm>
          <a:prstGeom prst="rect">
            <a:avLst/>
          </a:prstGeom>
          <a:solidFill>
            <a:srgbClr val="FFFF00"/>
          </a:solidFill>
        </p:spPr>
        <p:txBody>
          <a:bodyPr vert="horz" wrap="square" rtlCol="0">
            <a:spAutoFit/>
          </a:bodyPr>
          <a:lstStyle/>
          <a:p>
            <a:pPr algn="ctr"/>
            <a:r>
              <a:rPr lang="nb-NO" sz="1200" dirty="0">
                <a:solidFill>
                  <a:schemeClr val="tx1"/>
                </a:solidFill>
                <a:latin typeface="+mj-lt"/>
              </a:rPr>
              <a:t>≤ 14 days*</a:t>
            </a:r>
          </a:p>
          <a:p>
            <a:pPr algn="ctr"/>
            <a:endParaRPr lang="nb-NO" sz="1200" dirty="0">
              <a:latin typeface="+mj-lt"/>
            </a:endParaRPr>
          </a:p>
          <a:p>
            <a:pPr algn="ctr"/>
            <a:r>
              <a:rPr lang="nb-NO" sz="1200" dirty="0">
                <a:solidFill>
                  <a:schemeClr val="tx1"/>
                </a:solidFill>
                <a:latin typeface="+mj-lt"/>
              </a:rPr>
              <a:t>*Den</a:t>
            </a:r>
            <a:r>
              <a:rPr lang="nb-NO" sz="1200" dirty="0"/>
              <a:t>mark: 3 months</a:t>
            </a:r>
            <a:endParaRPr lang="nb-NO" sz="1200" dirty="0">
              <a:solidFill>
                <a:schemeClr val="tx1"/>
              </a:solidFill>
              <a:latin typeface="+mj-lt"/>
            </a:endParaRPr>
          </a:p>
        </p:txBody>
      </p:sp>
      <p:sp>
        <p:nvSpPr>
          <p:cNvPr id="11" name="Pil ned 10"/>
          <p:cNvSpPr/>
          <p:nvPr/>
        </p:nvSpPr>
        <p:spPr>
          <a:xfrm>
            <a:off x="4077476" y="5179648"/>
            <a:ext cx="256583" cy="3206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45" name="Pil ned 44"/>
          <p:cNvSpPr/>
          <p:nvPr/>
        </p:nvSpPr>
        <p:spPr>
          <a:xfrm>
            <a:off x="4072411" y="5988119"/>
            <a:ext cx="256583" cy="3206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46" name="Prosess 45"/>
          <p:cNvSpPr/>
          <p:nvPr/>
        </p:nvSpPr>
        <p:spPr>
          <a:xfrm>
            <a:off x="5558603" y="2189338"/>
            <a:ext cx="1280797" cy="516420"/>
          </a:xfrm>
          <a:prstGeom prst="flowChartProcess">
            <a:avLst/>
          </a:prstGeom>
          <a:ln w="9525"/>
        </p:spPr>
        <p:style>
          <a:lnRef idx="2">
            <a:schemeClr val="dk1"/>
          </a:lnRef>
          <a:fillRef idx="1">
            <a:schemeClr val="lt1"/>
          </a:fillRef>
          <a:effectRef idx="0">
            <a:schemeClr val="dk1"/>
          </a:effectRef>
          <a:fontRef idx="minor">
            <a:schemeClr val="dk1"/>
          </a:fontRef>
        </p:style>
        <p:txBody>
          <a:bodyPr rtlCol="0" anchor="ctr"/>
          <a:lstStyle/>
          <a:p>
            <a:pPr algn="ctr"/>
            <a:r>
              <a:rPr lang="nb-NO" sz="1200" dirty="0">
                <a:solidFill>
                  <a:schemeClr val="tx1"/>
                </a:solidFill>
              </a:rPr>
              <a:t>Subject not considered for study</a:t>
            </a:r>
          </a:p>
        </p:txBody>
      </p:sp>
      <p:cxnSp>
        <p:nvCxnSpPr>
          <p:cNvPr id="30" name="Rett pil 29"/>
          <p:cNvCxnSpPr/>
          <p:nvPr/>
        </p:nvCxnSpPr>
        <p:spPr>
          <a:xfrm flipV="1">
            <a:off x="4809572" y="3645129"/>
            <a:ext cx="733383" cy="14484"/>
          </a:xfrm>
          <a:prstGeom prst="straightConnector1">
            <a:avLst/>
          </a:prstGeom>
          <a:ln w="9525"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55" name="Prosess 54"/>
          <p:cNvSpPr/>
          <p:nvPr/>
        </p:nvSpPr>
        <p:spPr>
          <a:xfrm>
            <a:off x="3038964" y="6347493"/>
            <a:ext cx="2360569" cy="405766"/>
          </a:xfrm>
          <a:prstGeom prst="flowChartProcess">
            <a:avLst/>
          </a:prstGeom>
          <a:solidFill>
            <a:srgbClr val="CCFFCC"/>
          </a:solidFill>
          <a:ln w="9525"/>
        </p:spPr>
        <p:style>
          <a:lnRef idx="2">
            <a:schemeClr val="dk1"/>
          </a:lnRef>
          <a:fillRef idx="1">
            <a:schemeClr val="lt1"/>
          </a:fillRef>
          <a:effectRef idx="0">
            <a:schemeClr val="dk1"/>
          </a:effectRef>
          <a:fontRef idx="minor">
            <a:schemeClr val="dk1"/>
          </a:fontRef>
        </p:style>
        <p:txBody>
          <a:bodyPr rtlCol="0" anchor="ctr"/>
          <a:lstStyle/>
          <a:p>
            <a:pPr algn="ctr"/>
            <a:r>
              <a:rPr lang="nb-NO" sz="1200" b="1" dirty="0">
                <a:solidFill>
                  <a:schemeClr val="tx1"/>
                </a:solidFill>
              </a:rPr>
              <a:t>365-Day Follow-up</a:t>
            </a:r>
            <a:r>
              <a:rPr lang="nb-NO" sz="1200" dirty="0">
                <a:solidFill>
                  <a:schemeClr val="tx1"/>
                </a:solidFill>
              </a:rPr>
              <a:t>**</a:t>
            </a:r>
          </a:p>
        </p:txBody>
      </p:sp>
      <p:sp>
        <p:nvSpPr>
          <p:cNvPr id="39" name="Beslutning 38"/>
          <p:cNvSpPr/>
          <p:nvPr/>
        </p:nvSpPr>
        <p:spPr>
          <a:xfrm>
            <a:off x="3661411" y="3178127"/>
            <a:ext cx="1151231" cy="939482"/>
          </a:xfrm>
          <a:prstGeom prst="flowChartDecision">
            <a:avLst/>
          </a:prstGeom>
          <a:ln w="9525"/>
        </p:spPr>
        <p:style>
          <a:lnRef idx="2">
            <a:schemeClr val="dk1"/>
          </a:lnRef>
          <a:fillRef idx="1">
            <a:schemeClr val="lt1"/>
          </a:fillRef>
          <a:effectRef idx="0">
            <a:schemeClr val="dk1"/>
          </a:effectRef>
          <a:fontRef idx="minor">
            <a:schemeClr val="dk1"/>
          </a:fontRef>
        </p:style>
        <p:txBody>
          <a:bodyPr rtlCol="0" anchor="ctr"/>
          <a:lstStyle/>
          <a:p>
            <a:endParaRPr lang="nb-NO" sz="800" dirty="0">
              <a:solidFill>
                <a:schemeClr val="tx1"/>
              </a:solidFill>
            </a:endParaRPr>
          </a:p>
        </p:txBody>
      </p:sp>
      <p:sp>
        <p:nvSpPr>
          <p:cNvPr id="42" name="Prosess 41"/>
          <p:cNvSpPr/>
          <p:nvPr/>
        </p:nvSpPr>
        <p:spPr>
          <a:xfrm>
            <a:off x="3098836" y="63602"/>
            <a:ext cx="2300696" cy="405766"/>
          </a:xfrm>
          <a:prstGeom prst="flowChartProcess">
            <a:avLst/>
          </a:prstGeom>
          <a:solidFill>
            <a:srgbClr val="CCFFCC"/>
          </a:solidFill>
          <a:ln w="9525"/>
        </p:spPr>
        <p:style>
          <a:lnRef idx="2">
            <a:schemeClr val="dk1"/>
          </a:lnRef>
          <a:fillRef idx="1">
            <a:schemeClr val="lt1"/>
          </a:fillRef>
          <a:effectRef idx="0">
            <a:schemeClr val="dk1"/>
          </a:effectRef>
          <a:fontRef idx="minor">
            <a:schemeClr val="dk1"/>
          </a:fontRef>
        </p:style>
        <p:txBody>
          <a:bodyPr rtlCol="0" anchor="ctr"/>
          <a:lstStyle/>
          <a:p>
            <a:pPr algn="ctr"/>
            <a:r>
              <a:rPr lang="nb-NO" sz="1200" b="1" dirty="0">
                <a:solidFill>
                  <a:schemeClr val="tx1"/>
                </a:solidFill>
              </a:rPr>
              <a:t>Ischemic stroke / TIA</a:t>
            </a:r>
            <a:endParaRPr lang="nb-NO" sz="1200" dirty="0">
              <a:solidFill>
                <a:schemeClr val="tx1"/>
              </a:solidFill>
            </a:endParaRPr>
          </a:p>
        </p:txBody>
      </p:sp>
      <p:sp>
        <p:nvSpPr>
          <p:cNvPr id="2" name="TekstSylinder 1"/>
          <p:cNvSpPr txBox="1"/>
          <p:nvPr/>
        </p:nvSpPr>
        <p:spPr>
          <a:xfrm>
            <a:off x="142759" y="1484784"/>
            <a:ext cx="2413017" cy="707886"/>
          </a:xfrm>
          <a:prstGeom prst="rect">
            <a:avLst/>
          </a:prstGeom>
          <a:noFill/>
        </p:spPr>
        <p:txBody>
          <a:bodyPr wrap="square" rtlCol="0">
            <a:spAutoFit/>
          </a:bodyPr>
          <a:lstStyle/>
          <a:p>
            <a:r>
              <a:rPr lang="nb-NO" sz="4000" b="1" dirty="0">
                <a:solidFill>
                  <a:srgbClr val="0070C0"/>
                </a:solidFill>
              </a:rPr>
              <a:t>Flowchart</a:t>
            </a:r>
          </a:p>
        </p:txBody>
      </p:sp>
      <p:sp>
        <p:nvSpPr>
          <p:cNvPr id="35" name="TekstSylinder 34"/>
          <p:cNvSpPr txBox="1"/>
          <p:nvPr/>
        </p:nvSpPr>
        <p:spPr>
          <a:xfrm>
            <a:off x="3230214" y="3332926"/>
            <a:ext cx="2016224" cy="410882"/>
          </a:xfrm>
          <a:prstGeom prst="rect">
            <a:avLst/>
          </a:prstGeom>
          <a:noFill/>
        </p:spPr>
        <p:txBody>
          <a:bodyPr wrap="square" rtlCol="0">
            <a:spAutoFit/>
          </a:bodyPr>
          <a:lstStyle/>
          <a:p>
            <a:pPr algn="ctr"/>
            <a:r>
              <a:rPr lang="nb-NO" sz="1200" dirty="0">
                <a:solidFill>
                  <a:schemeClr val="tx1"/>
                </a:solidFill>
              </a:rPr>
              <a:t>Meet </a:t>
            </a:r>
            <a:br>
              <a:rPr lang="nb-NO" sz="1200" dirty="0">
                <a:solidFill>
                  <a:schemeClr val="tx1"/>
                </a:solidFill>
              </a:rPr>
            </a:br>
            <a:r>
              <a:rPr lang="nb-NO" sz="1200" dirty="0">
                <a:solidFill>
                  <a:schemeClr val="tx1"/>
                </a:solidFill>
              </a:rPr>
              <a:t>entry criteria?</a:t>
            </a:r>
          </a:p>
        </p:txBody>
      </p:sp>
      <p:sp>
        <p:nvSpPr>
          <p:cNvPr id="7" name="Pil høyre 6"/>
          <p:cNvSpPr/>
          <p:nvPr/>
        </p:nvSpPr>
        <p:spPr>
          <a:xfrm rot="19771049">
            <a:off x="1560052" y="5110869"/>
            <a:ext cx="1288256" cy="4877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0" name="Pil høyre 39"/>
          <p:cNvSpPr/>
          <p:nvPr/>
        </p:nvSpPr>
        <p:spPr>
          <a:xfrm rot="1762771">
            <a:off x="1540161" y="6034240"/>
            <a:ext cx="1545790" cy="487779"/>
          </a:xfrm>
          <a:prstGeom prst="rightArrow">
            <a:avLst>
              <a:gd name="adj1" fmla="val 5311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8" name="TekstSylinder 7"/>
          <p:cNvSpPr txBox="1"/>
          <p:nvPr/>
        </p:nvSpPr>
        <p:spPr>
          <a:xfrm>
            <a:off x="142759" y="5588009"/>
            <a:ext cx="1451546" cy="400110"/>
          </a:xfrm>
          <a:prstGeom prst="rect">
            <a:avLst/>
          </a:prstGeom>
          <a:solidFill>
            <a:schemeClr val="accent1"/>
          </a:solidFill>
        </p:spPr>
        <p:txBody>
          <a:bodyPr wrap="square" rtlCol="0">
            <a:spAutoFit/>
          </a:bodyPr>
          <a:lstStyle/>
          <a:p>
            <a:r>
              <a:rPr lang="nb-NO" dirty="0"/>
              <a:t>Bio</a:t>
            </a:r>
            <a:r>
              <a:rPr lang="en-US" dirty="0"/>
              <a:t>markers</a:t>
            </a:r>
            <a:endParaRPr lang="nb-NO" dirty="0"/>
          </a:p>
        </p:txBody>
      </p:sp>
    </p:spTree>
    <p:extLst>
      <p:ext uri="{BB962C8B-B14F-4D97-AF65-F5344CB8AC3E}">
        <p14:creationId xmlns:p14="http://schemas.microsoft.com/office/powerpoint/2010/main" val="1909098869"/>
      </p:ext>
    </p:extLst>
  </p:cSld>
  <p:clrMapOvr>
    <a:masterClrMapping/>
  </p:clrMapOvr>
</p:sld>
</file>

<file path=ppt/theme/theme1.xml><?xml version="1.0" encoding="utf-8"?>
<a:theme xmlns:a="http://schemas.openxmlformats.org/drawingml/2006/main" name="Standard tilknytning UiO Engelsk">
  <a:themeElements>
    <a:clrScheme name="Office-tema 1">
      <a:dk1>
        <a:srgbClr val="000000"/>
      </a:dk1>
      <a:lt1>
        <a:srgbClr val="FFFFFF"/>
      </a:lt1>
      <a:dk2>
        <a:srgbClr val="000000"/>
      </a:dk2>
      <a:lt2>
        <a:srgbClr val="BDBDBD"/>
      </a:lt2>
      <a:accent1>
        <a:srgbClr val="39A1FF"/>
      </a:accent1>
      <a:accent2>
        <a:srgbClr val="CC00A0"/>
      </a:accent2>
      <a:accent3>
        <a:srgbClr val="FFFFFF"/>
      </a:accent3>
      <a:accent4>
        <a:srgbClr val="000000"/>
      </a:accent4>
      <a:accent5>
        <a:srgbClr val="AECDFF"/>
      </a:accent5>
      <a:accent6>
        <a:srgbClr val="B90091"/>
      </a:accent6>
      <a:hlink>
        <a:srgbClr val="00BEB5"/>
      </a:hlink>
      <a:folHlink>
        <a:srgbClr val="B2B2B2"/>
      </a:folHlink>
    </a:clrScheme>
    <a:fontScheme name="Office-tema">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tema 1">
        <a:dk1>
          <a:srgbClr val="000000"/>
        </a:dk1>
        <a:lt1>
          <a:srgbClr val="FFFFFF"/>
        </a:lt1>
        <a:dk2>
          <a:srgbClr val="000000"/>
        </a:dk2>
        <a:lt2>
          <a:srgbClr val="BDBDBD"/>
        </a:lt2>
        <a:accent1>
          <a:srgbClr val="39A1FF"/>
        </a:accent1>
        <a:accent2>
          <a:srgbClr val="CC00A0"/>
        </a:accent2>
        <a:accent3>
          <a:srgbClr val="FFFFFF"/>
        </a:accent3>
        <a:accent4>
          <a:srgbClr val="000000"/>
        </a:accent4>
        <a:accent5>
          <a:srgbClr val="AECDFF"/>
        </a:accent5>
        <a:accent6>
          <a:srgbClr val="B90091"/>
        </a:accent6>
        <a:hlink>
          <a:srgbClr val="00BEB5"/>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Standard tilknytning UiO Engelsk</Template>
  <TotalTime>27619</TotalTime>
  <Words>682</Words>
  <Application>Microsoft Office PowerPoint</Application>
  <PresentationFormat>Skjermfremvisning (4:3)</PresentationFormat>
  <Paragraphs>67</Paragraphs>
  <Slides>4</Slides>
  <Notes>4</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4</vt:i4>
      </vt:variant>
    </vt:vector>
  </HeadingPairs>
  <TitlesOfParts>
    <vt:vector size="12" baseType="lpstr">
      <vt:lpstr>ＭＳ Ｐゴシック</vt:lpstr>
      <vt:lpstr>Arial</vt:lpstr>
      <vt:lpstr>Calibri</vt:lpstr>
      <vt:lpstr>Gill Sans</vt:lpstr>
      <vt:lpstr>Symbol</vt:lpstr>
      <vt:lpstr>Times</vt:lpstr>
      <vt:lpstr>Times New Roman</vt:lpstr>
      <vt:lpstr>Standard tilknytning UiO Engelsk</vt:lpstr>
      <vt:lpstr>Hunting for the underlying causes and links: Atrial Fibrillation  in Cryptogenic Stroke and TIA.</vt:lpstr>
      <vt:lpstr>Background</vt:lpstr>
      <vt:lpstr>Aim and method</vt:lpstr>
      <vt:lpstr>PowerPoint-presentasjon</vt:lpstr>
    </vt:vector>
  </TitlesOfParts>
  <Company>Oslo universitetssykehus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Anne Hege Aamodt</dc:creator>
  <cp:lastModifiedBy>Barbara Ratajczak-Tretel</cp:lastModifiedBy>
  <cp:revision>186</cp:revision>
  <dcterms:created xsi:type="dcterms:W3CDTF">2017-05-10T08:33:39Z</dcterms:created>
  <dcterms:modified xsi:type="dcterms:W3CDTF">2021-06-18T09:21:44Z</dcterms:modified>
</cp:coreProperties>
</file>