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33"/>
  </p:notesMasterIdLst>
  <p:handoutMasterIdLst>
    <p:handoutMasterId r:id="rId34"/>
  </p:handoutMasterIdLst>
  <p:sldIdLst>
    <p:sldId id="258" r:id="rId6"/>
    <p:sldId id="259" r:id="rId7"/>
    <p:sldId id="263" r:id="rId8"/>
    <p:sldId id="260" r:id="rId9"/>
    <p:sldId id="261" r:id="rId10"/>
    <p:sldId id="264" r:id="rId11"/>
    <p:sldId id="271" r:id="rId12"/>
    <p:sldId id="272" r:id="rId13"/>
    <p:sldId id="265" r:id="rId14"/>
    <p:sldId id="266" r:id="rId15"/>
    <p:sldId id="267" r:id="rId16"/>
    <p:sldId id="269" r:id="rId17"/>
    <p:sldId id="278" r:id="rId18"/>
    <p:sldId id="279" r:id="rId19"/>
    <p:sldId id="283" r:id="rId20"/>
    <p:sldId id="280" r:id="rId21"/>
    <p:sldId id="284" r:id="rId22"/>
    <p:sldId id="287" r:id="rId23"/>
    <p:sldId id="285" r:id="rId24"/>
    <p:sldId id="277" r:id="rId25"/>
    <p:sldId id="276" r:id="rId26"/>
    <p:sldId id="275" r:id="rId27"/>
    <p:sldId id="273" r:id="rId28"/>
    <p:sldId id="274" r:id="rId29"/>
    <p:sldId id="286" r:id="rId30"/>
    <p:sldId id="281" r:id="rId31"/>
    <p:sldId id="282" r:id="rId32"/>
  </p:sldIdLst>
  <p:sldSz cx="12192000" cy="6858000"/>
  <p:notesSz cx="6858000" cy="9144000"/>
  <p:custDataLst>
    <p:tags r:id="rId35"/>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000"/>
    <a:srgbClr val="020000"/>
    <a:srgbClr val="010000"/>
    <a:srgbClr val="CEFFDF"/>
    <a:srgbClr val="FFFFFF"/>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94660"/>
  </p:normalViewPr>
  <p:slideViewPr>
    <p:cSldViewPr snapToGrid="0">
      <p:cViewPr varScale="1">
        <p:scale>
          <a:sx n="144" d="100"/>
          <a:sy n="144" d="100"/>
        </p:scale>
        <p:origin x="174" y="33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9/20/2022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10</a:t>
            </a:fld>
            <a:endParaRPr lang="en-US"/>
          </a:p>
        </p:txBody>
      </p:sp>
    </p:spTree>
    <p:extLst>
      <p:ext uri="{BB962C8B-B14F-4D97-AF65-F5344CB8AC3E}">
        <p14:creationId xmlns:p14="http://schemas.microsoft.com/office/powerpoint/2010/main" val="18742901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Jeg la inn denne forskningssaken siden vi da kan gi eksempel på innsalg om samme studie </a:t>
            </a:r>
            <a:r>
              <a:rPr lang="nb-NO" dirty="0">
                <a:sym typeface="Wingdings" panose="05000000000000000000" pitchFamily="2" charset="2"/>
              </a:rPr>
              <a:t></a:t>
            </a:r>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13</a:t>
            </a:fld>
            <a:endParaRPr lang="en-US"/>
          </a:p>
        </p:txBody>
      </p:sp>
    </p:spTree>
    <p:extLst>
      <p:ext uri="{BB962C8B-B14F-4D97-AF65-F5344CB8AC3E}">
        <p14:creationId xmlns:p14="http://schemas.microsoft.com/office/powerpoint/2010/main" val="273776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nb-NO" sz="1200" dirty="0"/>
              <a:t>Nyheter om instituttets ansatte </a:t>
            </a:r>
          </a:p>
          <a:p>
            <a:pPr marL="457200" indent="-457200">
              <a:buFont typeface="Arial" panose="020B0604020202020204" pitchFamily="34" charset="0"/>
              <a:buChar char="•"/>
            </a:pPr>
            <a:r>
              <a:rPr lang="nb-NO" sz="1200" dirty="0"/>
              <a:t>Tildelinger, priser, samarbeid, spesielle prosjekter, åpninger</a:t>
            </a:r>
          </a:p>
          <a:p>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14</a:t>
            </a:fld>
            <a:endParaRPr lang="en-US"/>
          </a:p>
        </p:txBody>
      </p:sp>
    </p:spTree>
    <p:extLst>
      <p:ext uri="{BB962C8B-B14F-4D97-AF65-F5344CB8AC3E}">
        <p14:creationId xmlns:p14="http://schemas.microsoft.com/office/powerpoint/2010/main" val="3029421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Valgte den om kaffe fordi jeg gjorde innsalget der. Den om matallergi tror jeg ble fanget opp fra svensk pressemelding faktisk. Den siste om immunterapi husker jeg ikke helt hvordan innsalget ble gjort, men bra å vise et litt annet tema/felt tenkte jeg.</a:t>
            </a:r>
          </a:p>
        </p:txBody>
      </p:sp>
      <p:sp>
        <p:nvSpPr>
          <p:cNvPr id="4" name="Slide Number Placeholder 3"/>
          <p:cNvSpPr>
            <a:spLocks noGrp="1"/>
          </p:cNvSpPr>
          <p:nvPr>
            <p:ph type="sldNum" sz="quarter" idx="5"/>
          </p:nvPr>
        </p:nvSpPr>
        <p:spPr/>
        <p:txBody>
          <a:bodyPr/>
          <a:lstStyle/>
          <a:p>
            <a:fld id="{EA72985F-36CD-4D87-8C89-674A558E8057}" type="slidenum">
              <a:rPr lang="en-US" smtClean="0"/>
              <a:t>17</a:t>
            </a:fld>
            <a:endParaRPr lang="en-US"/>
          </a:p>
        </p:txBody>
      </p:sp>
    </p:spTree>
    <p:extLst>
      <p:ext uri="{BB962C8B-B14F-4D97-AF65-F5344CB8AC3E}">
        <p14:creationId xmlns:p14="http://schemas.microsoft.com/office/powerpoint/2010/main" val="619405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Jeg har tatt </a:t>
            </a:r>
            <a:r>
              <a:rPr lang="nb-NO" dirty="0" err="1"/>
              <a:t>snip</a:t>
            </a:r>
            <a:r>
              <a:rPr lang="nb-NO" dirty="0"/>
              <a:t>/screen </a:t>
            </a:r>
            <a:r>
              <a:rPr lang="nb-NO" dirty="0" err="1"/>
              <a:t>shot</a:t>
            </a:r>
            <a:r>
              <a:rPr lang="nb-NO" dirty="0"/>
              <a:t> bare, så ikke helt etter boka. Men hadde vært morsomt å ha den med kanskje? Hvis vi kommer på noe å si? </a:t>
            </a:r>
            <a:r>
              <a:rPr lang="nb-NO" dirty="0">
                <a:sym typeface="Wingdings" panose="05000000000000000000" pitchFamily="2" charset="2"/>
              </a:rPr>
              <a:t></a:t>
            </a:r>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19</a:t>
            </a:fld>
            <a:endParaRPr lang="en-US"/>
          </a:p>
        </p:txBody>
      </p:sp>
    </p:spTree>
    <p:extLst>
      <p:ext uri="{BB962C8B-B14F-4D97-AF65-F5344CB8AC3E}">
        <p14:creationId xmlns:p14="http://schemas.microsoft.com/office/powerpoint/2010/main" val="3126528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Bare se hva du tenker </a:t>
            </a:r>
            <a:r>
              <a:rPr lang="nb-NO" dirty="0">
                <a:sym typeface="Wingdings" panose="05000000000000000000" pitchFamily="2" charset="2"/>
              </a:rPr>
              <a:t>og kanskje du finner bedre </a:t>
            </a:r>
          </a:p>
          <a:p>
            <a:r>
              <a:rPr lang="nb-NO" dirty="0">
                <a:sym typeface="Wingdings" panose="05000000000000000000" pitchFamily="2" charset="2"/>
              </a:rPr>
              <a:t>Disse kan vi jo ta ut hvis vi bestemmer oss for å ha de med og sender dem presentasjonen – siden vi nok bruker dem litt småulovlig. </a:t>
            </a:r>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25</a:t>
            </a:fld>
            <a:endParaRPr lang="en-US"/>
          </a:p>
        </p:txBody>
      </p:sp>
    </p:spTree>
    <p:extLst>
      <p:ext uri="{BB962C8B-B14F-4D97-AF65-F5344CB8AC3E}">
        <p14:creationId xmlns:p14="http://schemas.microsoft.com/office/powerpoint/2010/main" val="3658205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Det siste punktet står lenger ned siden det er litt annerledes. </a:t>
            </a:r>
          </a:p>
        </p:txBody>
      </p:sp>
      <p:sp>
        <p:nvSpPr>
          <p:cNvPr id="4" name="Slide Number Placeholder 3"/>
          <p:cNvSpPr>
            <a:spLocks noGrp="1"/>
          </p:cNvSpPr>
          <p:nvPr>
            <p:ph type="sldNum" sz="quarter" idx="5"/>
          </p:nvPr>
        </p:nvSpPr>
        <p:spPr/>
        <p:txBody>
          <a:bodyPr/>
          <a:lstStyle/>
          <a:p>
            <a:fld id="{EA72985F-36CD-4D87-8C89-674A558E8057}" type="slidenum">
              <a:rPr lang="en-US" smtClean="0"/>
              <a:t>26</a:t>
            </a:fld>
            <a:endParaRPr lang="en-US"/>
          </a:p>
        </p:txBody>
      </p:sp>
    </p:spTree>
    <p:extLst>
      <p:ext uri="{BB962C8B-B14F-4D97-AF65-F5344CB8AC3E}">
        <p14:creationId xmlns:p14="http://schemas.microsoft.com/office/powerpoint/2010/main" val="1138857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La inn slik at de kommer én etter én for effekten sin skyld. Bare se hva du tenker </a:t>
            </a:r>
            <a:r>
              <a:rPr lang="nb-NO" dirty="0">
                <a:sym typeface="Wingdings" panose="05000000000000000000" pitchFamily="2" charset="2"/>
              </a:rPr>
              <a:t></a:t>
            </a:r>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27</a:t>
            </a:fld>
            <a:endParaRPr lang="en-US"/>
          </a:p>
        </p:txBody>
      </p:sp>
    </p:spTree>
    <p:extLst>
      <p:ext uri="{BB962C8B-B14F-4D97-AF65-F5344CB8AC3E}">
        <p14:creationId xmlns:p14="http://schemas.microsoft.com/office/powerpoint/2010/main" val="410474427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9" Type="http://schemas.openxmlformats.org/officeDocument/2006/relationships/image" Target="../media/image11.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1.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14.jpg"/><Relationship Id="rId1" Type="http://schemas.openxmlformats.org/officeDocument/2006/relationships/slideMaster" Target="../slideMasters/slideMaster1.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1.svg"/><Relationship Id="rId4" Type="http://schemas.openxmlformats.org/officeDocument/2006/relationships/image" Target="../media/image6.svg"/><Relationship Id="rId9"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1.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8.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13.svg"/><Relationship Id="rId4" Type="http://schemas.openxmlformats.org/officeDocument/2006/relationships/image" Target="../media/image12.png"/><Relationship Id="rId9" Type="http://schemas.openxmlformats.org/officeDocument/2006/relationships/image" Target="../media/image11.svg"/></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image" Target="../media/image17.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6.png"/><Relationship Id="rId5" Type="http://schemas.openxmlformats.org/officeDocument/2006/relationships/image" Target="../media/image15.jp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jpg"/><Relationship Id="rId1" Type="http://schemas.openxmlformats.org/officeDocument/2006/relationships/slideMaster" Target="../slideMasters/slideMaster1.xml"/><Relationship Id="rId4" Type="http://schemas.openxmlformats.org/officeDocument/2006/relationships/image" Target="../media/image17.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7">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Click to 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3.sv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29"/>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0" imgW="339" imgH="343" progId="TCLayout.ActiveDocument.1">
                  <p:embed/>
                </p:oleObj>
              </mc:Choice>
              <mc:Fallback>
                <p:oleObj name="think-cell Slide" r:id="rId30" imgW="339" imgH="343" progId="TCLayout.ActiveDocument.1">
                  <p:embed/>
                  <p:pic>
                    <p:nvPicPr>
                      <p:cNvPr id="0" name=""/>
                      <p:cNvPicPr/>
                      <p:nvPr/>
                    </p:nvPicPr>
                    <p:blipFill>
                      <a:blip r:embed="rId31"/>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2">
            <a:extLst>
              <a:ext uri="{96DAC541-7B7A-43D3-8B79-37D633B846F1}">
                <asvg:svgBlip xmlns:asvg="http://schemas.microsoft.com/office/drawing/2016/SVG/main" r:embed="rId33"/>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hyperlink" Target="https://www.med.uio.no/klinmed/" TargetMode="Externa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hyperlink" Target="https://www.med.uio.no/klinmed/personer/adm/elisaks/index.html" TargetMode="External"/><Relationship Id="rId2" Type="http://schemas.openxmlformats.org/officeDocument/2006/relationships/hyperlink" Target="https://www.med.uio.no/klinmed/personer/vit/shuoq/index.html" TargetMode="External"/><Relationship Id="rId1" Type="http://schemas.openxmlformats.org/officeDocument/2006/relationships/slideLayout" Target="../slideLayouts/slideLayout19.xml"/><Relationship Id="rId5" Type="http://schemas.openxmlformats.org/officeDocument/2006/relationships/image" Target="../media/image27.jpg"/><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2" Type="http://schemas.openxmlformats.org/officeDocument/2006/relationships/hyperlink" Target="https://www.med.uio.no/klinmed/" TargetMode="Externa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for-ansatte.uio.no/" TargetMode="Externa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31.JP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9.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EE719F5-C5E6-4684-863C-C79509A2AC56}"/>
              </a:ext>
            </a:extLst>
          </p:cNvPr>
          <p:cNvSpPr>
            <a:spLocks noGrp="1"/>
          </p:cNvSpPr>
          <p:nvPr>
            <p:ph type="body" sz="quarter" idx="18"/>
          </p:nvPr>
        </p:nvSpPr>
        <p:spPr/>
        <p:txBody>
          <a:bodyPr/>
          <a:lstStyle/>
          <a:p>
            <a:endParaRPr lang="nb-NO"/>
          </a:p>
        </p:txBody>
      </p:sp>
      <p:pic>
        <p:nvPicPr>
          <p:cNvPr id="13" name="Picture Placeholder 12" descr="A picture containing indoor, kitchen appliance&#10;&#10;Description automatically generated">
            <a:extLst>
              <a:ext uri="{FF2B5EF4-FFF2-40B4-BE49-F238E27FC236}">
                <a16:creationId xmlns:a16="http://schemas.microsoft.com/office/drawing/2014/main" id="{4C05C01E-ACBC-4FF2-A5EE-ACBBAE86B06E}"/>
              </a:ext>
            </a:extLst>
          </p:cNvPr>
          <p:cNvPicPr>
            <a:picLocks noGrp="1" noChangeAspect="1"/>
          </p:cNvPicPr>
          <p:nvPr>
            <p:ph type="pic" sz="quarter" idx="20"/>
          </p:nvPr>
        </p:nvPicPr>
        <p:blipFill>
          <a:blip r:embed="rId2">
            <a:extLst>
              <a:ext uri="{28A0092B-C50C-407E-A947-70E740481C1C}">
                <a14:useLocalDpi xmlns:a14="http://schemas.microsoft.com/office/drawing/2010/main" val="0"/>
              </a:ext>
            </a:extLst>
          </a:blip>
          <a:srcRect l="20911" r="20911"/>
          <a:stretch>
            <a:fillRect/>
          </a:stretch>
        </p:blipFill>
        <p:spPr/>
      </p:pic>
      <p:sp>
        <p:nvSpPr>
          <p:cNvPr id="4" name="Text Placeholder 3">
            <a:extLst>
              <a:ext uri="{FF2B5EF4-FFF2-40B4-BE49-F238E27FC236}">
                <a16:creationId xmlns:a16="http://schemas.microsoft.com/office/drawing/2014/main" id="{62B0ECBA-C294-48AB-8E77-2DCF16CA9883}"/>
              </a:ext>
            </a:extLst>
          </p:cNvPr>
          <p:cNvSpPr>
            <a:spLocks noGrp="1"/>
          </p:cNvSpPr>
          <p:nvPr>
            <p:ph type="body" sz="quarter" idx="14"/>
          </p:nvPr>
        </p:nvSpPr>
        <p:spPr/>
        <p:txBody>
          <a:bodyPr/>
          <a:lstStyle/>
          <a:p>
            <a:r>
              <a:rPr lang="nb-NO" dirty="0"/>
              <a:t>Det medisinske fakultet</a:t>
            </a:r>
          </a:p>
        </p:txBody>
      </p:sp>
      <p:sp>
        <p:nvSpPr>
          <p:cNvPr id="10" name="Text Placeholder 9">
            <a:extLst>
              <a:ext uri="{FF2B5EF4-FFF2-40B4-BE49-F238E27FC236}">
                <a16:creationId xmlns:a16="http://schemas.microsoft.com/office/drawing/2014/main" id="{2E277E3C-1830-4B91-A4F6-738BF376E370}"/>
              </a:ext>
            </a:extLst>
          </p:cNvPr>
          <p:cNvSpPr>
            <a:spLocks noGrp="1"/>
          </p:cNvSpPr>
          <p:nvPr>
            <p:ph type="body" sz="quarter" idx="21"/>
          </p:nvPr>
        </p:nvSpPr>
        <p:spPr/>
        <p:txBody>
          <a:bodyPr/>
          <a:lstStyle/>
          <a:p>
            <a:r>
              <a:rPr lang="nb-NO" dirty="0"/>
              <a:t>Institutt for klinisk medisin</a:t>
            </a:r>
          </a:p>
        </p:txBody>
      </p:sp>
      <p:sp>
        <p:nvSpPr>
          <p:cNvPr id="8" name="Text Placeholder 7">
            <a:extLst>
              <a:ext uri="{FF2B5EF4-FFF2-40B4-BE49-F238E27FC236}">
                <a16:creationId xmlns:a16="http://schemas.microsoft.com/office/drawing/2014/main" id="{7DF2997A-5F4F-4BBF-A420-786863B83198}"/>
              </a:ext>
            </a:extLst>
          </p:cNvPr>
          <p:cNvSpPr>
            <a:spLocks noGrp="1"/>
          </p:cNvSpPr>
          <p:nvPr>
            <p:ph type="body" sz="quarter" idx="19"/>
          </p:nvPr>
        </p:nvSpPr>
        <p:spPr>
          <a:xfrm>
            <a:off x="382847" y="1463605"/>
            <a:ext cx="5080128" cy="1702414"/>
          </a:xfrm>
        </p:spPr>
        <p:txBody>
          <a:bodyPr/>
          <a:lstStyle/>
          <a:p>
            <a:r>
              <a:rPr lang="nb-NO" dirty="0"/>
              <a:t>Kommunikasjon – hva kan vi hjelpe med?</a:t>
            </a:r>
          </a:p>
        </p:txBody>
      </p:sp>
      <p:sp>
        <p:nvSpPr>
          <p:cNvPr id="11" name="Text Placeholder 10">
            <a:extLst>
              <a:ext uri="{FF2B5EF4-FFF2-40B4-BE49-F238E27FC236}">
                <a16:creationId xmlns:a16="http://schemas.microsoft.com/office/drawing/2014/main" id="{0CC66414-CE7B-4B0F-9737-68CBED9384B7}"/>
              </a:ext>
            </a:extLst>
          </p:cNvPr>
          <p:cNvSpPr>
            <a:spLocks noGrp="1"/>
          </p:cNvSpPr>
          <p:nvPr>
            <p:ph type="body" sz="quarter" idx="22"/>
          </p:nvPr>
        </p:nvSpPr>
        <p:spPr>
          <a:xfrm>
            <a:off x="374276" y="3762259"/>
            <a:ext cx="5080128" cy="1563824"/>
          </a:xfrm>
        </p:spPr>
        <p:txBody>
          <a:bodyPr/>
          <a:lstStyle/>
          <a:p>
            <a:r>
              <a:rPr lang="nb-NO" sz="1600" dirty="0"/>
              <a:t>Kommunikasjonsrådgivere: </a:t>
            </a:r>
          </a:p>
          <a:p>
            <a:r>
              <a:rPr lang="nb-NO" sz="1600" dirty="0"/>
              <a:t>Julie Nybakk Kvaal og Elin Martine Doeland</a:t>
            </a:r>
          </a:p>
          <a:p>
            <a:r>
              <a:rPr lang="nb-NO" sz="1600" dirty="0"/>
              <a:t>Nettredaktør: </a:t>
            </a:r>
          </a:p>
          <a:p>
            <a:r>
              <a:rPr lang="nb-NO" sz="1600" dirty="0"/>
              <a:t>Elisabeth Kolflaath Semprini</a:t>
            </a:r>
          </a:p>
          <a:p>
            <a:endParaRPr lang="nb-NO" dirty="0"/>
          </a:p>
        </p:txBody>
      </p:sp>
      <p:sp>
        <p:nvSpPr>
          <p:cNvPr id="3" name="Slide Number Placeholder 2">
            <a:extLst>
              <a:ext uri="{FF2B5EF4-FFF2-40B4-BE49-F238E27FC236}">
                <a16:creationId xmlns:a16="http://schemas.microsoft.com/office/drawing/2014/main" id="{E2725FF2-6332-4533-BAC5-234E37409AEB}"/>
              </a:ext>
            </a:extLst>
          </p:cNvPr>
          <p:cNvSpPr>
            <a:spLocks noGrp="1"/>
          </p:cNvSpPr>
          <p:nvPr>
            <p:ph type="sldNum" sz="quarter" idx="4294967295"/>
          </p:nvPr>
        </p:nvSpPr>
        <p:spPr>
          <a:xfrm>
            <a:off x="11591925" y="6264275"/>
            <a:ext cx="600075" cy="365125"/>
          </a:xfrm>
        </p:spPr>
        <p:txBody>
          <a:bodyPr/>
          <a:lstStyle/>
          <a:p>
            <a:r>
              <a:rPr lang="en-US"/>
              <a:t>Side </a:t>
            </a:r>
            <a:fld id="{5251F420-7306-4E7C-A79E-F31A38F7D392}" type="slidenum">
              <a:rPr lang="en-US" smtClean="0"/>
              <a:pPr/>
              <a:t>1</a:t>
            </a:fld>
            <a:endParaRPr lang="en-US" dirty="0"/>
          </a:p>
        </p:txBody>
      </p:sp>
    </p:spTree>
    <p:extLst>
      <p:ext uri="{BB962C8B-B14F-4D97-AF65-F5344CB8AC3E}">
        <p14:creationId xmlns:p14="http://schemas.microsoft.com/office/powerpoint/2010/main" val="2660862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0F1CA70-1D53-4788-A1A9-79EA25C0315F}"/>
              </a:ext>
            </a:extLst>
          </p:cNvPr>
          <p:cNvSpPr>
            <a:spLocks noGrp="1"/>
          </p:cNvSpPr>
          <p:nvPr>
            <p:ph sz="quarter" idx="28"/>
          </p:nvPr>
        </p:nvSpPr>
        <p:spPr>
          <a:xfrm>
            <a:off x="379897" y="1082726"/>
            <a:ext cx="11471910" cy="4817312"/>
          </a:xfrm>
        </p:spPr>
        <p:txBody>
          <a:bodyPr/>
          <a:lstStyle/>
          <a:p>
            <a:endParaRPr lang="nb-NO" dirty="0"/>
          </a:p>
          <a:p>
            <a:endParaRPr lang="nb-NO" dirty="0"/>
          </a:p>
          <a:p>
            <a:endParaRPr lang="nb-NO" dirty="0"/>
          </a:p>
          <a:p>
            <a:pPr marL="285750" indent="-285750">
              <a:buFont typeface="Arial" panose="020B0604020202020204" pitchFamily="34" charset="0"/>
              <a:buChar char="•"/>
            </a:pPr>
            <a:r>
              <a:rPr lang="nb-NO" sz="2800" dirty="0"/>
              <a:t>Strategi</a:t>
            </a:r>
          </a:p>
          <a:p>
            <a:pPr marL="285750" indent="-285750">
              <a:buFont typeface="Arial" panose="020B0604020202020204" pitchFamily="34" charset="0"/>
              <a:buChar char="•"/>
            </a:pPr>
            <a:r>
              <a:rPr lang="nb-NO" sz="2800" dirty="0"/>
              <a:t>Instituttets nettsted</a:t>
            </a:r>
          </a:p>
          <a:p>
            <a:pPr marL="285750" indent="-285750">
              <a:buFont typeface="Arial" panose="020B0604020202020204" pitchFamily="34" charset="0"/>
              <a:buChar char="•"/>
            </a:pPr>
            <a:r>
              <a:rPr lang="nb-NO" sz="2800" dirty="0"/>
              <a:t>Eksternkommunikasjon (forskningsformidling)</a:t>
            </a:r>
          </a:p>
          <a:p>
            <a:pPr marL="285750" indent="-285750">
              <a:buFont typeface="Arial" panose="020B0604020202020204" pitchFamily="34" charset="0"/>
              <a:buChar char="•"/>
            </a:pPr>
            <a:r>
              <a:rPr lang="nb-NO" sz="2800" dirty="0"/>
              <a:t>Internkommunikasjon</a:t>
            </a:r>
          </a:p>
          <a:p>
            <a:pPr marL="285750" indent="-285750">
              <a:buFont typeface="Arial" panose="020B0604020202020204" pitchFamily="34" charset="0"/>
              <a:buChar char="•"/>
            </a:pPr>
            <a:r>
              <a:rPr lang="nb-NO" sz="2800" dirty="0"/>
              <a:t>Spørsmål?</a:t>
            </a:r>
          </a:p>
          <a:p>
            <a:pPr marL="0" indent="0"/>
            <a:endParaRPr lang="nb-NO" sz="2800" dirty="0"/>
          </a:p>
        </p:txBody>
      </p:sp>
      <p:sp>
        <p:nvSpPr>
          <p:cNvPr id="3" name="Slide Number Placeholder 2">
            <a:extLst>
              <a:ext uri="{FF2B5EF4-FFF2-40B4-BE49-F238E27FC236}">
                <a16:creationId xmlns:a16="http://schemas.microsoft.com/office/drawing/2014/main" id="{3D9F7B8A-A88C-430B-B0A9-FD3F62FB88D4}"/>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dirty="0"/>
          </a:p>
        </p:txBody>
      </p:sp>
      <p:sp>
        <p:nvSpPr>
          <p:cNvPr id="4" name="Title 3">
            <a:extLst>
              <a:ext uri="{FF2B5EF4-FFF2-40B4-BE49-F238E27FC236}">
                <a16:creationId xmlns:a16="http://schemas.microsoft.com/office/drawing/2014/main" id="{783699A8-8E13-4377-AC0C-18194FA25F8C}"/>
              </a:ext>
            </a:extLst>
          </p:cNvPr>
          <p:cNvSpPr>
            <a:spLocks noGrp="1"/>
          </p:cNvSpPr>
          <p:nvPr>
            <p:ph type="title"/>
          </p:nvPr>
        </p:nvSpPr>
        <p:spPr/>
        <p:txBody>
          <a:bodyPr/>
          <a:lstStyle/>
          <a:p>
            <a:r>
              <a:rPr lang="nb-NO" dirty="0"/>
              <a:t>Hva gjør vi?</a:t>
            </a:r>
          </a:p>
        </p:txBody>
      </p:sp>
    </p:spTree>
    <p:extLst>
      <p:ext uri="{BB962C8B-B14F-4D97-AF65-F5344CB8AC3E}">
        <p14:creationId xmlns:p14="http://schemas.microsoft.com/office/powerpoint/2010/main" val="1296018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8"/>
          </p:nvPr>
        </p:nvSpPr>
        <p:spPr/>
        <p:txBody>
          <a:bodyPr/>
          <a:lstStyle/>
          <a:p>
            <a:pPr marL="342900" indent="-342900" fontAlgn="base">
              <a:buFont typeface="Arial" panose="020B0604020202020204" pitchFamily="34" charset="0"/>
              <a:buChar char="•"/>
            </a:pPr>
            <a:r>
              <a:rPr lang="nb-NO" sz="2400" dirty="0"/>
              <a:t>UiO skal styrke dialogen med omverdenen og arbeide for at kunnskap tas i bruk</a:t>
            </a:r>
          </a:p>
          <a:p>
            <a:pPr marL="342900" indent="-342900" fontAlgn="base">
              <a:buFont typeface="Arial" panose="020B0604020202020204" pitchFamily="34" charset="0"/>
              <a:buChar char="•"/>
            </a:pPr>
            <a:r>
              <a:rPr lang="nb-NO" sz="2400" dirty="0"/>
              <a:t>Fakultetet og våre forskere skal formidle den betydelige kunnskap som våre fagmiljøer besitter, både nasjonalt og internasjonalt</a:t>
            </a:r>
          </a:p>
          <a:p>
            <a:pPr marL="903296" lvl="1" indent="-342900" fontAlgn="base">
              <a:buFont typeface="Arial" panose="020B0604020202020204" pitchFamily="34" charset="0"/>
              <a:buChar char="•"/>
            </a:pPr>
            <a:r>
              <a:rPr lang="nb-NO" sz="2400" dirty="0"/>
              <a:t>Forskere skal få støtte til formidling i de riktige kanalene. Det skal bidra til økt finansiering og bygging av nettverk.</a:t>
            </a:r>
          </a:p>
          <a:p>
            <a:pPr marL="903296" lvl="1" indent="-342900" fontAlgn="base">
              <a:buFont typeface="Arial" panose="020B0604020202020204" pitchFamily="34" charset="0"/>
              <a:buChar char="•"/>
            </a:pPr>
            <a:r>
              <a:rPr lang="nb-NO" sz="2400" dirty="0"/>
              <a:t>Konkrete eksempler på </a:t>
            </a:r>
            <a:r>
              <a:rPr lang="nb-NO" sz="2400" dirty="0" err="1"/>
              <a:t>impact</a:t>
            </a:r>
            <a:r>
              <a:rPr lang="nb-NO" sz="2400" dirty="0"/>
              <a:t> – å formidle samfunnsnyttige endringer fra prosjekter/forskning – skal tydelig inngå i den eksterne kommunikasjonen.</a:t>
            </a:r>
          </a:p>
          <a:p>
            <a:pPr marL="903296" lvl="1" indent="-342900" fontAlgn="base">
              <a:buFont typeface="Arial" panose="020B0604020202020204" pitchFamily="34" charset="0"/>
              <a:buChar char="•"/>
            </a:pPr>
            <a:r>
              <a:rPr lang="nb-NO" sz="2400" dirty="0"/>
              <a:t>Arrangementer som fremmer forskningen ved fakultetet skal i større grad utføres og gjøres tilgjengelig digitalt via fakultetets nettsider og sosiale medier.</a:t>
            </a:r>
          </a:p>
          <a:p>
            <a:pPr marL="903296" lvl="1" indent="-342900" fontAlgn="base">
              <a:buFont typeface="Arial" panose="020B0604020202020204" pitchFamily="34" charset="0"/>
              <a:buChar char="•"/>
            </a:pPr>
            <a:r>
              <a:rPr lang="nb-NO" sz="2400" dirty="0"/>
              <a:t>Forskere ved medisinsk fakultet er relevante og synlige premissgivende aktører i samfunnsdebatten.</a:t>
            </a:r>
          </a:p>
        </p:txBody>
      </p:sp>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3</a:t>
            </a:fld>
            <a:endParaRPr lang="en-US" dirty="0"/>
          </a:p>
        </p:txBody>
      </p:sp>
      <p:sp>
        <p:nvSpPr>
          <p:cNvPr id="5" name="Title 4"/>
          <p:cNvSpPr>
            <a:spLocks noGrp="1"/>
          </p:cNvSpPr>
          <p:nvPr>
            <p:ph type="title"/>
          </p:nvPr>
        </p:nvSpPr>
        <p:spPr/>
        <p:txBody>
          <a:bodyPr/>
          <a:lstStyle/>
          <a:p>
            <a:r>
              <a:rPr lang="nb-NO" dirty="0"/>
              <a:t>Strategi	</a:t>
            </a:r>
          </a:p>
        </p:txBody>
      </p:sp>
    </p:spTree>
    <p:extLst>
      <p:ext uri="{BB962C8B-B14F-4D97-AF65-F5344CB8AC3E}">
        <p14:creationId xmlns:p14="http://schemas.microsoft.com/office/powerpoint/2010/main" val="523715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6D2B93EC-453E-457B-9FB0-B3DEE8921B1D}"/>
              </a:ext>
            </a:extLst>
          </p:cNvPr>
          <p:cNvSpPr>
            <a:spLocks noGrp="1"/>
          </p:cNvSpPr>
          <p:nvPr>
            <p:ph type="sldNum" sz="quarter" idx="19"/>
          </p:nvPr>
        </p:nvSpPr>
        <p:spPr/>
        <p:txBody>
          <a:bodyPr/>
          <a:lstStyle/>
          <a:p>
            <a:r>
              <a:rPr lang="en-US"/>
              <a:t>Side </a:t>
            </a:r>
            <a:fld id="{5251F420-7306-4E7C-A79E-F31A38F7D392}" type="slidenum">
              <a:rPr lang="en-US" smtClean="0"/>
              <a:pPr/>
              <a:t>4</a:t>
            </a:fld>
            <a:endParaRPr lang="en-US" dirty="0"/>
          </a:p>
        </p:txBody>
      </p:sp>
      <p:sp>
        <p:nvSpPr>
          <p:cNvPr id="8" name="Title 7">
            <a:extLst>
              <a:ext uri="{FF2B5EF4-FFF2-40B4-BE49-F238E27FC236}">
                <a16:creationId xmlns:a16="http://schemas.microsoft.com/office/drawing/2014/main" id="{7468BD9C-0843-480D-AA7C-1C205FA1802A}"/>
              </a:ext>
            </a:extLst>
          </p:cNvPr>
          <p:cNvSpPr>
            <a:spLocks noGrp="1"/>
          </p:cNvSpPr>
          <p:nvPr>
            <p:ph type="title"/>
          </p:nvPr>
        </p:nvSpPr>
        <p:spPr/>
        <p:txBody>
          <a:bodyPr/>
          <a:lstStyle/>
          <a:p>
            <a:r>
              <a:rPr lang="nb-NO" dirty="0"/>
              <a:t>Klinmeds nettsted</a:t>
            </a:r>
          </a:p>
        </p:txBody>
      </p:sp>
      <p:pic>
        <p:nvPicPr>
          <p:cNvPr id="10" name="Bilde 4">
            <a:extLst>
              <a:ext uri="{FF2B5EF4-FFF2-40B4-BE49-F238E27FC236}">
                <a16:creationId xmlns:a16="http://schemas.microsoft.com/office/drawing/2014/main" id="{2F4364BC-F387-4F59-930F-C1EE04551C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044" y="1263871"/>
            <a:ext cx="4572000" cy="2160240"/>
          </a:xfrm>
          <a:prstGeom prst="rect">
            <a:avLst/>
          </a:prstGeom>
        </p:spPr>
      </p:pic>
      <p:pic>
        <p:nvPicPr>
          <p:cNvPr id="11" name="Plassholder for innhold 3">
            <a:extLst>
              <a:ext uri="{FF2B5EF4-FFF2-40B4-BE49-F238E27FC236}">
                <a16:creationId xmlns:a16="http://schemas.microsoft.com/office/drawing/2014/main" id="{DEE164C3-BF74-4FFC-93C0-9123882AF625}"/>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t="3220" b="3220"/>
          <a:stretch>
            <a:fillRect/>
          </a:stretch>
        </p:blipFill>
        <p:spPr>
          <a:xfrm>
            <a:off x="3532341" y="1014609"/>
            <a:ext cx="8054234" cy="5248920"/>
          </a:xfrm>
        </p:spPr>
      </p:pic>
    </p:spTree>
    <p:extLst>
      <p:ext uri="{BB962C8B-B14F-4D97-AF65-F5344CB8AC3E}">
        <p14:creationId xmlns:p14="http://schemas.microsoft.com/office/powerpoint/2010/main" val="2146074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EC5884-5A06-4F52-A2C5-2809A9643C44}"/>
              </a:ext>
            </a:extLst>
          </p:cNvPr>
          <p:cNvSpPr>
            <a:spLocks noGrp="1"/>
          </p:cNvSpPr>
          <p:nvPr>
            <p:ph sz="quarter" idx="28"/>
          </p:nvPr>
        </p:nvSpPr>
        <p:spPr/>
        <p:txBody>
          <a:bodyPr/>
          <a:lstStyle/>
          <a:p>
            <a:pPr marL="342900" indent="-342900">
              <a:buFont typeface="Arial" panose="020B0604020202020204" pitchFamily="34" charset="0"/>
              <a:buChar char="•"/>
            </a:pPr>
            <a:endParaRPr lang="nb-NO" sz="2800" dirty="0"/>
          </a:p>
          <a:p>
            <a:pPr marL="342900" indent="-342900">
              <a:buFont typeface="Arial" panose="020B0604020202020204" pitchFamily="34" charset="0"/>
              <a:buChar char="•"/>
            </a:pPr>
            <a:endParaRPr lang="nb-NO" sz="2800" dirty="0"/>
          </a:p>
          <a:p>
            <a:pPr marL="342900" indent="-342900">
              <a:buFont typeface="Arial" panose="020B0604020202020204" pitchFamily="34" charset="0"/>
              <a:buChar char="•"/>
            </a:pPr>
            <a:r>
              <a:rPr lang="nb-NO" sz="2800" dirty="0" err="1"/>
              <a:t>Klinmed</a:t>
            </a:r>
            <a:r>
              <a:rPr lang="nb-NO" sz="2800" dirty="0"/>
              <a:t> har 12 000 eksterne nettsider + 100 for ansatte-sider</a:t>
            </a:r>
          </a:p>
          <a:p>
            <a:pPr marL="0" indent="0"/>
            <a:endParaRPr lang="nb-NO" sz="2400" dirty="0">
              <a:hlinkClick r:id="rId2"/>
            </a:endParaRPr>
          </a:p>
          <a:p>
            <a:pPr marL="342900" indent="-342900">
              <a:buFont typeface="Arial" panose="020B0604020202020204" pitchFamily="34" charset="0"/>
              <a:buChar char="•"/>
            </a:pPr>
            <a:r>
              <a:rPr lang="nb-NO" sz="2800" dirty="0">
                <a:hlinkClick r:id="rId2"/>
              </a:rPr>
              <a:t>Eksterne nettsider</a:t>
            </a:r>
            <a:endParaRPr lang="nb-NO" sz="2800" dirty="0"/>
          </a:p>
          <a:p>
            <a:pPr lvl="1"/>
            <a:r>
              <a:rPr lang="nb-NO" sz="2400" dirty="0"/>
              <a:t>Forskning:</a:t>
            </a:r>
            <a:br>
              <a:rPr lang="nb-NO" sz="2400" dirty="0"/>
            </a:br>
            <a:r>
              <a:rPr lang="nb-NO" sz="2400" dirty="0"/>
              <a:t>- Forskergrupper (200)</a:t>
            </a:r>
            <a:br>
              <a:rPr lang="nb-NO" sz="2400" dirty="0"/>
            </a:br>
            <a:r>
              <a:rPr lang="nb-NO" sz="2400" dirty="0"/>
              <a:t>- Forskningsprosjekter (100)</a:t>
            </a:r>
            <a:br>
              <a:rPr lang="nb-NO" sz="2400" dirty="0"/>
            </a:br>
            <a:r>
              <a:rPr lang="nb-NO" sz="2400" dirty="0"/>
              <a:t>- Sentersider (SFF x 2, Jebsen x 5 ,NSSF og SERAF)</a:t>
            </a:r>
          </a:p>
          <a:p>
            <a:endParaRPr lang="nb-NO" dirty="0"/>
          </a:p>
        </p:txBody>
      </p:sp>
      <p:sp>
        <p:nvSpPr>
          <p:cNvPr id="3" name="Footer Placeholder 2">
            <a:extLst>
              <a:ext uri="{FF2B5EF4-FFF2-40B4-BE49-F238E27FC236}">
                <a16:creationId xmlns:a16="http://schemas.microsoft.com/office/drawing/2014/main" id="{26242961-E03F-41D7-9AC5-96D027B5F1FB}"/>
              </a:ext>
            </a:extLst>
          </p:cNvPr>
          <p:cNvSpPr>
            <a:spLocks noGrp="1"/>
          </p:cNvSpPr>
          <p:nvPr>
            <p:ph type="ftr" sz="quarter" idx="3"/>
          </p:nvPr>
        </p:nvSpPr>
        <p:spPr/>
        <p:txBody>
          <a:bodyPr/>
          <a:lstStyle/>
          <a:p>
            <a:endParaRPr lang="nb-NO" dirty="0"/>
          </a:p>
        </p:txBody>
      </p:sp>
      <p:sp>
        <p:nvSpPr>
          <p:cNvPr id="4" name="Slide Number Placeholder 3">
            <a:extLst>
              <a:ext uri="{FF2B5EF4-FFF2-40B4-BE49-F238E27FC236}">
                <a16:creationId xmlns:a16="http://schemas.microsoft.com/office/drawing/2014/main" id="{8B58C9C7-D497-479B-A605-FE6BB165FF7F}"/>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dirty="0"/>
          </a:p>
        </p:txBody>
      </p:sp>
      <p:sp>
        <p:nvSpPr>
          <p:cNvPr id="5" name="Title 4">
            <a:extLst>
              <a:ext uri="{FF2B5EF4-FFF2-40B4-BE49-F238E27FC236}">
                <a16:creationId xmlns:a16="http://schemas.microsoft.com/office/drawing/2014/main" id="{D794E801-C0AF-4350-8299-F390FFB00C9E}"/>
              </a:ext>
            </a:extLst>
          </p:cNvPr>
          <p:cNvSpPr>
            <a:spLocks noGrp="1"/>
          </p:cNvSpPr>
          <p:nvPr>
            <p:ph type="title"/>
          </p:nvPr>
        </p:nvSpPr>
        <p:spPr/>
        <p:txBody>
          <a:bodyPr/>
          <a:lstStyle/>
          <a:p>
            <a:r>
              <a:rPr lang="nb-NO" dirty="0"/>
              <a:t>Klinmeds nettsted</a:t>
            </a:r>
          </a:p>
        </p:txBody>
      </p:sp>
    </p:spTree>
    <p:extLst>
      <p:ext uri="{BB962C8B-B14F-4D97-AF65-F5344CB8AC3E}">
        <p14:creationId xmlns:p14="http://schemas.microsoft.com/office/powerpoint/2010/main" val="3326094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8"/>
          </p:nvPr>
        </p:nvSpPr>
        <p:spPr>
          <a:xfrm>
            <a:off x="360044" y="902703"/>
            <a:ext cx="11471910" cy="4817312"/>
          </a:xfrm>
        </p:spPr>
        <p:txBody>
          <a:bodyPr/>
          <a:lstStyle/>
          <a:p>
            <a:pPr marL="457200" indent="-457200">
              <a:buFont typeface="Arial" panose="020B0604020202020204" pitchFamily="34" charset="0"/>
              <a:buChar char="•"/>
            </a:pPr>
            <a:endParaRPr lang="nb-NO" sz="2800" dirty="0"/>
          </a:p>
          <a:p>
            <a:pPr marL="0" indent="0"/>
            <a:r>
              <a:rPr lang="nb-NO" sz="2800" dirty="0"/>
              <a:t>Personpresentasjoner – Topp 5 i brukerundersøkelser</a:t>
            </a:r>
          </a:p>
          <a:p>
            <a:pPr marL="457200" indent="-457200">
              <a:buFont typeface="Arial" panose="020B0604020202020204" pitchFamily="34" charset="0"/>
              <a:buChar char="•"/>
            </a:pPr>
            <a:r>
              <a:rPr lang="nb-NO" sz="2800" dirty="0">
                <a:hlinkClick r:id="rId2"/>
              </a:rPr>
              <a:t>Vitenskapelig ansatte</a:t>
            </a:r>
            <a:endParaRPr lang="nb-NO" sz="2800" dirty="0"/>
          </a:p>
          <a:p>
            <a:pPr marL="457200" indent="-457200">
              <a:buFont typeface="Arial" panose="020B0604020202020204" pitchFamily="34" charset="0"/>
              <a:buChar char="•"/>
            </a:pPr>
            <a:r>
              <a:rPr lang="nb-NO" sz="2800" dirty="0">
                <a:hlinkClick r:id="rId3"/>
              </a:rPr>
              <a:t>Teknisk-administrativt ansatte </a:t>
            </a:r>
            <a:endParaRPr lang="nb-NO" sz="2800" dirty="0"/>
          </a:p>
          <a:p>
            <a:pPr marL="457200" indent="-457200">
              <a:buFont typeface="Arial" panose="020B0604020202020204" pitchFamily="34" charset="0"/>
              <a:buChar char="•"/>
            </a:pPr>
            <a:endParaRPr lang="nb-NO" sz="2800" dirty="0"/>
          </a:p>
          <a:p>
            <a:pPr marL="457200" indent="-457200">
              <a:buFont typeface="Arial" panose="020B0604020202020204" pitchFamily="34" charset="0"/>
              <a:buChar char="•"/>
            </a:pPr>
            <a:endParaRPr lang="nb-NO" sz="2800" dirty="0"/>
          </a:p>
          <a:p>
            <a:pPr marL="457200" indent="-457200">
              <a:buFont typeface="Arial" panose="020B0604020202020204" pitchFamily="34" charset="0"/>
              <a:buChar char="•"/>
            </a:pPr>
            <a:endParaRPr lang="nb-NO" sz="2800" dirty="0"/>
          </a:p>
          <a:p>
            <a:endParaRPr lang="nb-NO" dirty="0"/>
          </a:p>
        </p:txBody>
      </p:sp>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6</a:t>
            </a:fld>
            <a:endParaRPr lang="en-US" dirty="0"/>
          </a:p>
        </p:txBody>
      </p:sp>
      <p:sp>
        <p:nvSpPr>
          <p:cNvPr id="5" name="Title 4"/>
          <p:cNvSpPr>
            <a:spLocks noGrp="1"/>
          </p:cNvSpPr>
          <p:nvPr>
            <p:ph type="title"/>
          </p:nvPr>
        </p:nvSpPr>
        <p:spPr/>
        <p:txBody>
          <a:bodyPr/>
          <a:lstStyle/>
          <a:p>
            <a:r>
              <a:rPr lang="nb-NO" dirty="0"/>
              <a:t>Klinmeds nettsted</a:t>
            </a:r>
          </a:p>
        </p:txBody>
      </p:sp>
      <p:pic>
        <p:nvPicPr>
          <p:cNvPr id="4100" name="Picture 4" descr="https://www.med.uio.no/klinmed/personer/adm/elisaks/elisak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616" y="3420997"/>
            <a:ext cx="1428750" cy="1962150"/>
          </a:xfrm>
          <a:prstGeom prst="rect">
            <a:avLst/>
          </a:prstGeom>
          <a:noFill/>
          <a:extLst>
            <a:ext uri="{909E8E84-426E-40DD-AFC4-6F175D3DCCD1}">
              <a14:hiddenFill xmlns:a14="http://schemas.microsoft.com/office/drawing/2010/main">
                <a:solidFill>
                  <a:srgbClr val="FFFFFF"/>
                </a:solidFill>
              </a14:hiddenFill>
            </a:ext>
          </a:extLst>
        </p:spPr>
      </p:pic>
      <p:pic>
        <p:nvPicPr>
          <p:cNvPr id="6" name="Bild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33809" y="3420997"/>
            <a:ext cx="1428750" cy="1905000"/>
          </a:xfrm>
          <a:prstGeom prst="rect">
            <a:avLst/>
          </a:prstGeom>
        </p:spPr>
      </p:pic>
    </p:spTree>
    <p:extLst>
      <p:ext uri="{BB962C8B-B14F-4D97-AF65-F5344CB8AC3E}">
        <p14:creationId xmlns:p14="http://schemas.microsoft.com/office/powerpoint/2010/main" val="271395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8"/>
          </p:nvPr>
        </p:nvSpPr>
        <p:spPr/>
        <p:txBody>
          <a:bodyPr/>
          <a:lstStyle/>
          <a:p>
            <a:pPr marL="0" indent="0"/>
            <a:endParaRPr lang="nb-NO" sz="2800" dirty="0"/>
          </a:p>
          <a:p>
            <a:pPr marL="0" indent="0"/>
            <a:r>
              <a:rPr lang="nb-NO" sz="2800" dirty="0"/>
              <a:t>Universell utforming (UU) – krav og retningslinjer</a:t>
            </a:r>
          </a:p>
          <a:p>
            <a:pPr marL="457200" indent="-457200">
              <a:buFont typeface="Arial" panose="020B0604020202020204" pitchFamily="34" charset="0"/>
              <a:buChar char="•"/>
            </a:pPr>
            <a:r>
              <a:rPr lang="nb-NO" sz="2400" dirty="0"/>
              <a:t>Overskrift og tittel</a:t>
            </a:r>
            <a:br>
              <a:rPr lang="nb-NO" sz="2400" dirty="0"/>
            </a:br>
            <a:r>
              <a:rPr lang="nb-NO" sz="2400" dirty="0"/>
              <a:t>- </a:t>
            </a:r>
            <a:r>
              <a:rPr lang="nb-NO" sz="1800" dirty="0"/>
              <a:t>Overskriftsnivå. 2, 3, ikke 2,4. Unngå Bold.</a:t>
            </a:r>
          </a:p>
          <a:p>
            <a:pPr marL="457200" indent="-457200">
              <a:buFont typeface="Arial" panose="020B0604020202020204" pitchFamily="34" charset="0"/>
              <a:buChar char="•"/>
            </a:pPr>
            <a:r>
              <a:rPr lang="nb-NO" sz="2400" dirty="0"/>
              <a:t>Lenker</a:t>
            </a:r>
            <a:br>
              <a:rPr lang="nb-NO" sz="2400" dirty="0"/>
            </a:br>
            <a:r>
              <a:rPr lang="nb-NO" sz="1800" dirty="0"/>
              <a:t>- Lenketekst, ikke synlig url</a:t>
            </a:r>
            <a:br>
              <a:rPr lang="nb-NO" sz="1800" dirty="0"/>
            </a:br>
            <a:r>
              <a:rPr lang="nb-NO" sz="1800" dirty="0"/>
              <a:t>- Forklarende lenketekst, ikke «Se her»</a:t>
            </a:r>
          </a:p>
          <a:p>
            <a:pPr marL="342900" indent="-342900">
              <a:buFont typeface="Arial" panose="020B0604020202020204" pitchFamily="34" charset="0"/>
              <a:buChar char="•"/>
            </a:pPr>
            <a:r>
              <a:rPr lang="nb-NO" sz="2400" dirty="0"/>
              <a:t>Språk</a:t>
            </a:r>
            <a:br>
              <a:rPr lang="nb-NO" sz="2400" dirty="0"/>
            </a:br>
            <a:r>
              <a:rPr lang="nb-NO" sz="1800" dirty="0"/>
              <a:t>- Målgruppe – hvem skriver vi for?</a:t>
            </a:r>
            <a:br>
              <a:rPr lang="nb-NO" sz="1800" dirty="0"/>
            </a:br>
            <a:r>
              <a:rPr lang="nb-NO" sz="1800" dirty="0"/>
              <a:t>- Kort og godt</a:t>
            </a:r>
            <a:br>
              <a:rPr lang="nb-NO" sz="1800" dirty="0"/>
            </a:br>
            <a:r>
              <a:rPr lang="nb-NO" sz="1800" dirty="0"/>
              <a:t>- Ikke referer til visuell plassering: «Se til venstre på siden», lenk direkte i tekst</a:t>
            </a:r>
            <a:br>
              <a:rPr lang="nb-NO" sz="1800" dirty="0"/>
            </a:br>
            <a:r>
              <a:rPr lang="nb-NO" sz="1800" dirty="0"/>
              <a:t>- Norsk på norske sider, engelsk på engelske</a:t>
            </a:r>
            <a:endParaRPr lang="nb-NO" sz="2400" dirty="0"/>
          </a:p>
          <a:p>
            <a:endParaRPr lang="nb-NO" dirty="0"/>
          </a:p>
        </p:txBody>
      </p:sp>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7</a:t>
            </a:fld>
            <a:endParaRPr lang="en-US" dirty="0"/>
          </a:p>
        </p:txBody>
      </p:sp>
      <p:sp>
        <p:nvSpPr>
          <p:cNvPr id="5" name="Title 4"/>
          <p:cNvSpPr>
            <a:spLocks noGrp="1"/>
          </p:cNvSpPr>
          <p:nvPr>
            <p:ph type="title"/>
          </p:nvPr>
        </p:nvSpPr>
        <p:spPr/>
        <p:txBody>
          <a:bodyPr/>
          <a:lstStyle/>
          <a:p>
            <a:r>
              <a:rPr lang="nb-NO" dirty="0"/>
              <a:t>Klinmeds nettsted: </a:t>
            </a:r>
            <a:r>
              <a:rPr lang="nb-NO" sz="3600" dirty="0">
                <a:hlinkClick r:id="rId2"/>
              </a:rPr>
              <a:t>https://www.med.uio.no/klinmed/</a:t>
            </a:r>
            <a:br>
              <a:rPr lang="nb-NO" sz="3600" dirty="0"/>
            </a:br>
            <a:endParaRPr lang="nb-NO" dirty="0"/>
          </a:p>
        </p:txBody>
      </p:sp>
    </p:spTree>
    <p:extLst>
      <p:ext uri="{BB962C8B-B14F-4D97-AF65-F5344CB8AC3E}">
        <p14:creationId xmlns:p14="http://schemas.microsoft.com/office/powerpoint/2010/main" val="4217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p:cNvSpPr>
            <a:spLocks noGrp="1"/>
          </p:cNvSpPr>
          <p:nvPr>
            <p:ph sz="quarter" idx="28"/>
          </p:nvPr>
        </p:nvSpPr>
        <p:spPr/>
        <p:txBody>
          <a:bodyPr/>
          <a:lstStyle/>
          <a:p>
            <a:pPr marL="285750" indent="-285750">
              <a:buFont typeface="Arial" panose="020B0604020202020204" pitchFamily="34" charset="0"/>
              <a:buChar char="•"/>
            </a:pPr>
            <a:endParaRPr lang="nb-NO" sz="2000" dirty="0"/>
          </a:p>
          <a:p>
            <a:pPr marL="342900" indent="-342900">
              <a:buFont typeface="Arial" panose="020B0604020202020204" pitchFamily="34" charset="0"/>
              <a:buChar char="•"/>
            </a:pPr>
            <a:r>
              <a:rPr lang="nb-NO" sz="2800" dirty="0"/>
              <a:t>Tekst til videoer</a:t>
            </a:r>
            <a:br>
              <a:rPr lang="nb-NO" sz="1800" dirty="0"/>
            </a:br>
            <a:r>
              <a:rPr lang="nb-NO" sz="2000" dirty="0"/>
              <a:t>- </a:t>
            </a:r>
            <a:r>
              <a:rPr lang="nb-NO" sz="2400" dirty="0"/>
              <a:t>Enten brent inn i videoen eller ligge som tekstalternativ</a:t>
            </a:r>
            <a:br>
              <a:rPr lang="nb-NO" sz="2400" dirty="0"/>
            </a:br>
            <a:r>
              <a:rPr lang="nb-NO" sz="2400" dirty="0"/>
              <a:t>- </a:t>
            </a:r>
            <a:r>
              <a:rPr lang="nb-NO" sz="2400" dirty="0" err="1"/>
              <a:t>Autotekst</a:t>
            </a:r>
            <a:r>
              <a:rPr lang="nb-NO" sz="2400" dirty="0"/>
              <a:t> – USIT jobber med bedre løsninger.</a:t>
            </a:r>
            <a:br>
              <a:rPr lang="nb-NO" sz="2400" dirty="0"/>
            </a:br>
            <a:r>
              <a:rPr lang="nb-NO" sz="2400" dirty="0"/>
              <a:t>NB! Forelesninger kan legges ut uavhengig av teksting, men ikke andre videoer</a:t>
            </a:r>
          </a:p>
          <a:p>
            <a:pPr marL="285750" indent="-285750">
              <a:buFont typeface="Arial" panose="020B0604020202020204" pitchFamily="34" charset="0"/>
              <a:buChar char="•"/>
            </a:pPr>
            <a:endParaRPr lang="nb-NO" sz="2000" dirty="0"/>
          </a:p>
          <a:p>
            <a:pPr marL="285750" indent="-285750">
              <a:buFont typeface="Arial" panose="020B0604020202020204" pitchFamily="34" charset="0"/>
              <a:buChar char="•"/>
            </a:pPr>
            <a:r>
              <a:rPr lang="nb-NO" sz="2800" dirty="0"/>
              <a:t>Dokumenter på nett</a:t>
            </a:r>
            <a:br>
              <a:rPr lang="nb-NO" sz="2000" dirty="0"/>
            </a:br>
            <a:r>
              <a:rPr lang="nb-NO" sz="2400" dirty="0"/>
              <a:t>- Vurder om innholdet kan lages som nettside, ev. </a:t>
            </a:r>
            <a:r>
              <a:rPr lang="nb-NO" sz="2400" dirty="0" err="1"/>
              <a:t>pdf</a:t>
            </a:r>
            <a:r>
              <a:rPr lang="nb-NO" sz="2400" dirty="0"/>
              <a:t> (helst ikke Word)</a:t>
            </a:r>
            <a:br>
              <a:rPr lang="nb-NO" sz="2400" dirty="0"/>
            </a:br>
            <a:r>
              <a:rPr lang="nb-NO" sz="2400" dirty="0"/>
              <a:t>Husk UiOs nettskjemaløsning for eks. påmelding</a:t>
            </a:r>
            <a:br>
              <a:rPr lang="nb-NO" sz="3200" dirty="0"/>
            </a:br>
            <a:r>
              <a:rPr lang="nb-NO" sz="2400" dirty="0"/>
              <a:t>- Skal være universelt utformet – UiO ha egen maler</a:t>
            </a:r>
          </a:p>
        </p:txBody>
      </p:sp>
      <p:sp>
        <p:nvSpPr>
          <p:cNvPr id="3" name="Plassholder for bunntekst 2"/>
          <p:cNvSpPr>
            <a:spLocks noGrp="1"/>
          </p:cNvSpPr>
          <p:nvPr>
            <p:ph type="ftr" sz="quarter" idx="3"/>
          </p:nvPr>
        </p:nvSpPr>
        <p:spPr/>
        <p:txBody>
          <a:bodyPr/>
          <a:lstStyle/>
          <a:p>
            <a:endParaRPr lang="nb-NO" dirty="0"/>
          </a:p>
        </p:txBody>
      </p:sp>
      <p:sp>
        <p:nvSpPr>
          <p:cNvPr id="4" name="Plassholder for lysbildenummer 3"/>
          <p:cNvSpPr>
            <a:spLocks noGrp="1"/>
          </p:cNvSpPr>
          <p:nvPr>
            <p:ph type="sldNum" sz="quarter" idx="12"/>
          </p:nvPr>
        </p:nvSpPr>
        <p:spPr/>
        <p:txBody>
          <a:bodyPr/>
          <a:lstStyle/>
          <a:p>
            <a:r>
              <a:rPr lang="en-US"/>
              <a:t>Side </a:t>
            </a:r>
            <a:fld id="{5251F420-7306-4E7C-A79E-F31A38F7D392}" type="slidenum">
              <a:rPr lang="en-US" smtClean="0"/>
              <a:pPr/>
              <a:t>8</a:t>
            </a:fld>
            <a:endParaRPr lang="en-US" dirty="0"/>
          </a:p>
        </p:txBody>
      </p:sp>
      <p:sp>
        <p:nvSpPr>
          <p:cNvPr id="5" name="Tittel 4"/>
          <p:cNvSpPr>
            <a:spLocks noGrp="1"/>
          </p:cNvSpPr>
          <p:nvPr>
            <p:ph type="title"/>
          </p:nvPr>
        </p:nvSpPr>
        <p:spPr/>
        <p:txBody>
          <a:bodyPr/>
          <a:lstStyle/>
          <a:p>
            <a:r>
              <a:rPr lang="nb-NO" dirty="0"/>
              <a:t>Klinmeds nettsted</a:t>
            </a:r>
          </a:p>
        </p:txBody>
      </p:sp>
    </p:spTree>
    <p:extLst>
      <p:ext uri="{BB962C8B-B14F-4D97-AF65-F5344CB8AC3E}">
        <p14:creationId xmlns:p14="http://schemas.microsoft.com/office/powerpoint/2010/main" val="392993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9</a:t>
            </a:fld>
            <a:endParaRPr lang="en-US" dirty="0"/>
          </a:p>
        </p:txBody>
      </p:sp>
      <p:sp>
        <p:nvSpPr>
          <p:cNvPr id="7" name="Title 6"/>
          <p:cNvSpPr>
            <a:spLocks noGrp="1"/>
          </p:cNvSpPr>
          <p:nvPr>
            <p:ph type="title"/>
          </p:nvPr>
        </p:nvSpPr>
        <p:spPr/>
        <p:txBody>
          <a:bodyPr/>
          <a:lstStyle/>
          <a:p>
            <a:r>
              <a:rPr lang="nb-NO" dirty="0"/>
              <a:t>Klinmeds nettsted</a:t>
            </a:r>
          </a:p>
        </p:txBody>
      </p:sp>
      <p:sp>
        <p:nvSpPr>
          <p:cNvPr id="9" name="Content Placeholder 8"/>
          <p:cNvSpPr>
            <a:spLocks noGrp="1"/>
          </p:cNvSpPr>
          <p:nvPr>
            <p:ph sz="quarter" idx="28"/>
          </p:nvPr>
        </p:nvSpPr>
        <p:spPr/>
        <p:txBody>
          <a:bodyPr/>
          <a:lstStyle/>
          <a:p>
            <a:endParaRPr lang="nb-NO" dirty="0"/>
          </a:p>
          <a:p>
            <a:endParaRPr lang="nb-NO" dirty="0"/>
          </a:p>
          <a:p>
            <a:endParaRPr lang="nb-NO" dirty="0"/>
          </a:p>
          <a:p>
            <a:endParaRPr lang="nb-NO" dirty="0"/>
          </a:p>
          <a:p>
            <a:endParaRPr lang="nb-NO" dirty="0"/>
          </a:p>
          <a:p>
            <a:endParaRPr lang="nb-NO" dirty="0"/>
          </a:p>
          <a:p>
            <a:endParaRPr lang="nb-NO" dirty="0"/>
          </a:p>
          <a:p>
            <a:pPr marL="0" indent="0"/>
            <a:r>
              <a:rPr lang="nb-NO" sz="2800" dirty="0">
                <a:hlinkClick r:id="rId2"/>
              </a:rPr>
              <a:t>Interne nettsider – For ansatte-sidene</a:t>
            </a:r>
            <a:endParaRPr lang="nb-NO" sz="2800" dirty="0"/>
          </a:p>
          <a:p>
            <a:pPr marL="342900" indent="-342900">
              <a:buFont typeface="Arial" panose="020B0604020202020204" pitchFamily="34" charset="0"/>
              <a:buChar char="•"/>
            </a:pPr>
            <a:r>
              <a:rPr lang="nb-NO" sz="2800" dirty="0"/>
              <a:t>Sentrale hjelpesider for ansatte</a:t>
            </a:r>
          </a:p>
          <a:p>
            <a:pPr marL="342900" indent="-342900">
              <a:buFont typeface="Arial" panose="020B0604020202020204" pitchFamily="34" charset="0"/>
              <a:buChar char="•"/>
            </a:pPr>
            <a:r>
              <a:rPr lang="nb-NO" sz="2800" dirty="0"/>
              <a:t>Tematisk inndeling</a:t>
            </a:r>
          </a:p>
          <a:p>
            <a:pPr marL="342900" indent="-342900">
              <a:buFont typeface="Arial" panose="020B0604020202020204" pitchFamily="34" charset="0"/>
              <a:buChar char="•"/>
            </a:pPr>
            <a:r>
              <a:rPr lang="nb-NO" sz="2800" dirty="0"/>
              <a:t>Fakultet og institutt har egne «For ansatte»-sider</a:t>
            </a:r>
          </a:p>
          <a:p>
            <a:endParaRPr lang="nb-NO" dirty="0"/>
          </a:p>
        </p:txBody>
      </p:sp>
      <p:pic>
        <p:nvPicPr>
          <p:cNvPr id="10"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1783" y="1078844"/>
            <a:ext cx="7430557" cy="2444626"/>
          </a:xfrm>
          <a:prstGeom prst="rect">
            <a:avLst/>
          </a:prstGeom>
        </p:spPr>
      </p:pic>
    </p:spTree>
    <p:extLst>
      <p:ext uri="{BB962C8B-B14F-4D97-AF65-F5344CB8AC3E}">
        <p14:creationId xmlns:p14="http://schemas.microsoft.com/office/powerpoint/2010/main" val="2547616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8"/>
          </p:nvPr>
        </p:nvSpPr>
        <p:spPr>
          <a:xfrm>
            <a:off x="326164" y="1513379"/>
            <a:ext cx="11471910" cy="4817312"/>
          </a:xfrm>
        </p:spPr>
        <p:txBody>
          <a:bodyPr/>
          <a:lstStyle/>
          <a:p>
            <a:pPr marL="0" indent="0"/>
            <a:r>
              <a:rPr lang="nb-NO" sz="3200" dirty="0"/>
              <a:t>Kvalitetssikring!</a:t>
            </a:r>
          </a:p>
          <a:p>
            <a:pPr marL="0" indent="0" algn="ctr"/>
            <a:endParaRPr lang="nb-NO" sz="3200" dirty="0"/>
          </a:p>
          <a:p>
            <a:pPr marL="342900" indent="-342900">
              <a:buFont typeface="Arial" panose="020B0604020202020204" pitchFamily="34" charset="0"/>
              <a:buChar char="•"/>
            </a:pPr>
            <a:r>
              <a:rPr lang="nb-NO" sz="2800" dirty="0"/>
              <a:t>Ca. 50 publisister </a:t>
            </a:r>
          </a:p>
          <a:p>
            <a:pPr marL="342900" indent="-342900">
              <a:buFont typeface="Arial" panose="020B0604020202020204" pitchFamily="34" charset="0"/>
              <a:buChar char="•"/>
            </a:pPr>
            <a:r>
              <a:rPr lang="nb-NO" sz="2800" dirty="0"/>
              <a:t>Årlig </a:t>
            </a:r>
            <a:r>
              <a:rPr lang="nb-NO" sz="2800" dirty="0" err="1"/>
              <a:t>webvask</a:t>
            </a:r>
            <a:endParaRPr lang="nb-NO" sz="2800" dirty="0"/>
          </a:p>
          <a:p>
            <a:pPr marL="342900" indent="-342900">
              <a:buFont typeface="Arial" panose="020B0604020202020204" pitchFamily="34" charset="0"/>
              <a:buChar char="•"/>
            </a:pPr>
            <a:r>
              <a:rPr lang="nb-NO" sz="2800" dirty="0" err="1"/>
              <a:t>Vortexrapporter</a:t>
            </a:r>
            <a:endParaRPr lang="nb-NO" sz="2400" dirty="0"/>
          </a:p>
        </p:txBody>
      </p:sp>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10</a:t>
            </a:fld>
            <a:endParaRPr lang="en-US" dirty="0"/>
          </a:p>
        </p:txBody>
      </p:sp>
      <p:sp>
        <p:nvSpPr>
          <p:cNvPr id="5" name="Title 4"/>
          <p:cNvSpPr>
            <a:spLocks noGrp="1"/>
          </p:cNvSpPr>
          <p:nvPr>
            <p:ph type="title"/>
          </p:nvPr>
        </p:nvSpPr>
        <p:spPr/>
        <p:txBody>
          <a:bodyPr/>
          <a:lstStyle/>
          <a:p>
            <a:r>
              <a:rPr lang="nb-NO" dirty="0"/>
              <a:t>Klinmeds nettsted</a:t>
            </a:r>
          </a:p>
        </p:txBody>
      </p:sp>
    </p:spTree>
    <p:extLst>
      <p:ext uri="{BB962C8B-B14F-4D97-AF65-F5344CB8AC3E}">
        <p14:creationId xmlns:p14="http://schemas.microsoft.com/office/powerpoint/2010/main" val="295164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8"/>
          </p:nvPr>
        </p:nvSpPr>
        <p:spPr>
          <a:xfrm>
            <a:off x="360044" y="1082726"/>
            <a:ext cx="11471910" cy="4817312"/>
          </a:xfrm>
        </p:spPr>
        <p:txBody>
          <a:bodyPr/>
          <a:lstStyle/>
          <a:p>
            <a:pPr marL="457200" indent="-457200">
              <a:buFont typeface="Arial" panose="020B0604020202020204" pitchFamily="34" charset="0"/>
              <a:buChar char="•"/>
            </a:pPr>
            <a:r>
              <a:rPr lang="nb-NO" sz="2800" dirty="0"/>
              <a:t>Formidle vitenskapelig kunnskap til allmennheten/ulike målgrupper</a:t>
            </a:r>
          </a:p>
          <a:p>
            <a:pPr marL="1017596" lvl="1" indent="-457200">
              <a:buFont typeface="Arial" panose="020B0604020202020204" pitchFamily="34" charset="0"/>
              <a:buChar char="•"/>
            </a:pPr>
            <a:r>
              <a:rPr lang="nb-NO" sz="2400" dirty="0"/>
              <a:t>Bidrar til samfunnsdebatt og kunnskap i befolkningen </a:t>
            </a:r>
          </a:p>
          <a:p>
            <a:pPr marL="1017596" lvl="1" indent="-457200">
              <a:buFont typeface="Arial" panose="020B0604020202020204" pitchFamily="34" charset="0"/>
              <a:buChar char="•"/>
            </a:pPr>
            <a:r>
              <a:rPr lang="nb-NO" sz="2400" dirty="0"/>
              <a:t>Rekruttering av nye forskere </a:t>
            </a:r>
          </a:p>
          <a:p>
            <a:pPr marL="1017596" lvl="1" indent="-457200">
              <a:buFont typeface="Arial" panose="020B0604020202020204" pitchFamily="34" charset="0"/>
              <a:buChar char="•"/>
            </a:pPr>
            <a:r>
              <a:rPr lang="nb-NO" sz="2400" dirty="0"/>
              <a:t>Synlighet </a:t>
            </a:r>
            <a:r>
              <a:rPr lang="nb-NO" sz="2400" dirty="0" err="1"/>
              <a:t>mtp</a:t>
            </a:r>
            <a:r>
              <a:rPr lang="nb-NO" sz="2400" dirty="0"/>
              <a:t> </a:t>
            </a:r>
            <a:r>
              <a:rPr lang="nb-NO" sz="2400" dirty="0" err="1"/>
              <a:t>finansiører</a:t>
            </a:r>
            <a:r>
              <a:rPr lang="nb-NO" sz="2400" dirty="0"/>
              <a:t> </a:t>
            </a:r>
          </a:p>
          <a:p>
            <a:pPr marL="1017596" lvl="1" indent="-457200">
              <a:buFont typeface="Arial" panose="020B0604020202020204" pitchFamily="34" charset="0"/>
              <a:buChar char="•"/>
            </a:pPr>
            <a:r>
              <a:rPr lang="nb-NO" sz="2400" dirty="0"/>
              <a:t>Styrke institusjonens omdømme</a:t>
            </a:r>
          </a:p>
          <a:p>
            <a:pPr marL="560396" lvl="1" indent="0">
              <a:buNone/>
            </a:pPr>
            <a:endParaRPr lang="nb-NO" sz="2400" dirty="0"/>
          </a:p>
          <a:p>
            <a:pPr marL="285750" indent="-285750">
              <a:buFont typeface="Arial" panose="020B0604020202020204" pitchFamily="34" charset="0"/>
              <a:buChar char="•"/>
            </a:pPr>
            <a:r>
              <a:rPr lang="nb-NO" sz="2800" dirty="0"/>
              <a:t>Google = helsesøk</a:t>
            </a:r>
          </a:p>
          <a:p>
            <a:pPr marL="285750" indent="-285750">
              <a:buFont typeface="Arial" panose="020B0604020202020204" pitchFamily="34" charset="0"/>
              <a:buChar char="•"/>
            </a:pPr>
            <a:endParaRPr lang="nb-NO" sz="2800" dirty="0"/>
          </a:p>
          <a:p>
            <a:pPr marL="285750" indent="-285750">
              <a:buFont typeface="Arial" panose="020B0604020202020204" pitchFamily="34" charset="0"/>
              <a:buChar char="•"/>
            </a:pPr>
            <a:r>
              <a:rPr lang="nb-NO" sz="2800" dirty="0" err="1"/>
              <a:t>Klinmed</a:t>
            </a:r>
            <a:r>
              <a:rPr lang="nb-NO" sz="2800" dirty="0"/>
              <a:t> utgjør nesten 10% av hele UiO og 1/3 av alle doktorgrader, noe som gir stort potensiale for bredt spekter av forskningsformidling</a:t>
            </a:r>
          </a:p>
          <a:p>
            <a:endParaRPr lang="nb-NO" dirty="0"/>
          </a:p>
        </p:txBody>
      </p:sp>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11</a:t>
            </a:fld>
            <a:endParaRPr lang="en-US" dirty="0"/>
          </a:p>
        </p:txBody>
      </p:sp>
      <p:sp>
        <p:nvSpPr>
          <p:cNvPr id="5" name="Title 4"/>
          <p:cNvSpPr>
            <a:spLocks noGrp="1"/>
          </p:cNvSpPr>
          <p:nvPr>
            <p:ph type="title"/>
          </p:nvPr>
        </p:nvSpPr>
        <p:spPr>
          <a:xfrm>
            <a:off x="197206" y="196925"/>
            <a:ext cx="11471910" cy="542658"/>
          </a:xfrm>
        </p:spPr>
        <p:txBody>
          <a:bodyPr/>
          <a:lstStyle/>
          <a:p>
            <a:r>
              <a:rPr lang="nb-NO" dirty="0"/>
              <a:t>Forskningsformidling	</a:t>
            </a:r>
          </a:p>
        </p:txBody>
      </p:sp>
    </p:spTree>
    <p:extLst>
      <p:ext uri="{BB962C8B-B14F-4D97-AF65-F5344CB8AC3E}">
        <p14:creationId xmlns:p14="http://schemas.microsoft.com/office/powerpoint/2010/main" val="1482510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29"/>
          </p:nvPr>
        </p:nvSpPr>
        <p:spPr>
          <a:xfrm>
            <a:off x="497656" y="1351853"/>
            <a:ext cx="5489213" cy="4442178"/>
          </a:xfrm>
        </p:spPr>
        <p:txBody>
          <a:bodyPr/>
          <a:lstStyle/>
          <a:p>
            <a:pPr marL="0" indent="0">
              <a:buNone/>
            </a:pPr>
            <a:endParaRPr lang="nb-NO" sz="2800" dirty="0"/>
          </a:p>
          <a:p>
            <a:pPr marL="457200" indent="-457200">
              <a:buFont typeface="Arial" panose="020B0604020202020204" pitchFamily="34" charset="0"/>
              <a:buChar char="•"/>
            </a:pPr>
            <a:r>
              <a:rPr lang="nb-NO" dirty="0"/>
              <a:t>Forskningssaker</a:t>
            </a:r>
          </a:p>
          <a:p>
            <a:pPr marL="457200" indent="-457200">
              <a:buFont typeface="Arial" panose="020B0604020202020204" pitchFamily="34" charset="0"/>
              <a:buChar char="•"/>
            </a:pPr>
            <a:r>
              <a:rPr lang="nb-NO" dirty="0" err="1"/>
              <a:t>Aktueltsaker</a:t>
            </a:r>
            <a:r>
              <a:rPr lang="nb-NO" dirty="0"/>
              <a:t> (nyheter)</a:t>
            </a:r>
          </a:p>
          <a:p>
            <a:pPr marL="457200" indent="-457200">
              <a:buFont typeface="Arial" panose="020B0604020202020204" pitchFamily="34" charset="0"/>
              <a:buChar char="•"/>
            </a:pPr>
            <a:r>
              <a:rPr lang="nb-NO" dirty="0"/>
              <a:t>Pressemeldinger</a:t>
            </a:r>
          </a:p>
          <a:p>
            <a:pPr marL="1017596" lvl="1" indent="-457200">
              <a:buFont typeface="Arial" panose="020B0604020202020204" pitchFamily="34" charset="0"/>
              <a:buChar char="•"/>
            </a:pPr>
            <a:r>
              <a:rPr lang="nb-NO" dirty="0"/>
              <a:t>Nasjonale gjennom NTB</a:t>
            </a:r>
          </a:p>
          <a:p>
            <a:pPr marL="1017596" lvl="1" indent="-457200">
              <a:buFont typeface="Arial" panose="020B0604020202020204" pitchFamily="34" charset="0"/>
              <a:buChar char="•"/>
            </a:pPr>
            <a:r>
              <a:rPr lang="nb-NO" dirty="0"/>
              <a:t>Internasjonale gjennom Alpha Galileo</a:t>
            </a:r>
          </a:p>
          <a:p>
            <a:pPr marL="457200" indent="-457200">
              <a:buFont typeface="Arial" panose="020B0604020202020204" pitchFamily="34" charset="0"/>
              <a:buChar char="•"/>
            </a:pPr>
            <a:r>
              <a:rPr lang="nb-NO" dirty="0"/>
              <a:t>Innsalg til mediene og medietrening</a:t>
            </a:r>
          </a:p>
          <a:p>
            <a:pPr marL="1017596" lvl="1" indent="-457200">
              <a:buFont typeface="Arial" panose="020B0604020202020204" pitchFamily="34" charset="0"/>
              <a:buChar char="•"/>
            </a:pPr>
            <a:endParaRPr lang="nb-NO" dirty="0"/>
          </a:p>
          <a:p>
            <a:pPr marL="457200" indent="-457200">
              <a:buFont typeface="Arial" panose="020B0604020202020204" pitchFamily="34" charset="0"/>
              <a:buChar char="•"/>
            </a:pPr>
            <a:endParaRPr lang="nb-NO" dirty="0"/>
          </a:p>
          <a:p>
            <a:pPr marL="457200" indent="-457200">
              <a:buFont typeface="Arial" panose="020B0604020202020204" pitchFamily="34" charset="0"/>
              <a:buChar char="•"/>
            </a:pPr>
            <a:endParaRPr lang="nb-NO" sz="2800" dirty="0"/>
          </a:p>
          <a:p>
            <a:endParaRPr lang="nb-NO" dirty="0"/>
          </a:p>
        </p:txBody>
      </p:sp>
      <p:sp>
        <p:nvSpPr>
          <p:cNvPr id="7" name="Content Placeholder 6">
            <a:extLst>
              <a:ext uri="{FF2B5EF4-FFF2-40B4-BE49-F238E27FC236}">
                <a16:creationId xmlns:a16="http://schemas.microsoft.com/office/drawing/2014/main" id="{F003B4AC-60E0-4093-9CEC-7F3D53104AA0}"/>
              </a:ext>
            </a:extLst>
          </p:cNvPr>
          <p:cNvSpPr>
            <a:spLocks noGrp="1"/>
          </p:cNvSpPr>
          <p:nvPr>
            <p:ph sz="half" idx="31"/>
          </p:nvPr>
        </p:nvSpPr>
        <p:spPr>
          <a:xfrm>
            <a:off x="6342741" y="1492636"/>
            <a:ext cx="5489213" cy="4301395"/>
          </a:xfrm>
        </p:spPr>
        <p:txBody>
          <a:bodyPr/>
          <a:lstStyle/>
          <a:p>
            <a:pPr marL="457200" indent="-457200">
              <a:buFont typeface="Arial" panose="020B0604020202020204" pitchFamily="34" charset="0"/>
              <a:buChar char="•"/>
            </a:pPr>
            <a:endParaRPr lang="nb-NO" dirty="0"/>
          </a:p>
          <a:p>
            <a:pPr marL="457200" indent="-457200">
              <a:buFont typeface="Arial" panose="020B0604020202020204" pitchFamily="34" charset="0"/>
              <a:buChar char="•"/>
            </a:pPr>
            <a:r>
              <a:rPr lang="nb-NO" dirty="0"/>
              <a:t>Arrangementer</a:t>
            </a:r>
          </a:p>
          <a:p>
            <a:pPr marL="457200" indent="-457200">
              <a:buFont typeface="Arial" panose="020B0604020202020204" pitchFamily="34" charset="0"/>
              <a:buChar char="•"/>
            </a:pPr>
            <a:r>
              <a:rPr lang="nb-NO" dirty="0"/>
              <a:t>Hjelp med kommunikasjonsplaner</a:t>
            </a:r>
          </a:p>
          <a:p>
            <a:pPr marL="457200" indent="-457200">
              <a:buFont typeface="Arial" panose="020B0604020202020204" pitchFamily="34" charset="0"/>
              <a:buChar char="•"/>
            </a:pPr>
            <a:r>
              <a:rPr lang="nb-NO" dirty="0"/>
              <a:t>Kurs om forskningsformidling</a:t>
            </a:r>
          </a:p>
          <a:p>
            <a:endParaRPr lang="nb-NO" dirty="0"/>
          </a:p>
        </p:txBody>
      </p:sp>
      <p:sp>
        <p:nvSpPr>
          <p:cNvPr id="3" name="Footer Placeholder 2"/>
          <p:cNvSpPr>
            <a:spLocks noGrp="1"/>
          </p:cNvSpPr>
          <p:nvPr>
            <p:ph type="ftr" sz="quarter" idx="34"/>
          </p:nvPr>
        </p:nvSpPr>
        <p:spPr/>
        <p:txBody>
          <a:bodyPr/>
          <a:lstStyle/>
          <a:p>
            <a:endParaRPr lang="nb-NO" dirty="0"/>
          </a:p>
        </p:txBody>
      </p:sp>
      <p:sp>
        <p:nvSpPr>
          <p:cNvPr id="4" name="Slide Number Placeholder 3"/>
          <p:cNvSpPr>
            <a:spLocks noGrp="1"/>
          </p:cNvSpPr>
          <p:nvPr>
            <p:ph type="sldNum" sz="quarter" idx="35"/>
          </p:nvPr>
        </p:nvSpPr>
        <p:spPr/>
        <p:txBody>
          <a:bodyPr/>
          <a:lstStyle/>
          <a:p>
            <a:r>
              <a:rPr lang="en-US"/>
              <a:t>Side </a:t>
            </a:r>
            <a:fld id="{5251F420-7306-4E7C-A79E-F31A38F7D392}" type="slidenum">
              <a:rPr lang="en-US" smtClean="0"/>
              <a:pPr/>
              <a:t>12</a:t>
            </a:fld>
            <a:endParaRPr lang="en-US" dirty="0"/>
          </a:p>
        </p:txBody>
      </p:sp>
      <p:sp>
        <p:nvSpPr>
          <p:cNvPr id="5" name="Title 4"/>
          <p:cNvSpPr>
            <a:spLocks noGrp="1"/>
          </p:cNvSpPr>
          <p:nvPr>
            <p:ph type="title"/>
          </p:nvPr>
        </p:nvSpPr>
        <p:spPr/>
        <p:txBody>
          <a:bodyPr/>
          <a:lstStyle/>
          <a:p>
            <a:r>
              <a:rPr lang="nb-NO" dirty="0"/>
              <a:t>Forskningsformidling	</a:t>
            </a:r>
          </a:p>
        </p:txBody>
      </p:sp>
    </p:spTree>
    <p:extLst>
      <p:ext uri="{BB962C8B-B14F-4D97-AF65-F5344CB8AC3E}">
        <p14:creationId xmlns:p14="http://schemas.microsoft.com/office/powerpoint/2010/main" val="2708303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13</a:t>
            </a:fld>
            <a:endParaRPr lang="en-US" dirty="0"/>
          </a:p>
        </p:txBody>
      </p:sp>
      <p:sp>
        <p:nvSpPr>
          <p:cNvPr id="5" name="Title 4"/>
          <p:cNvSpPr>
            <a:spLocks noGrp="1"/>
          </p:cNvSpPr>
          <p:nvPr>
            <p:ph type="title"/>
          </p:nvPr>
        </p:nvSpPr>
        <p:spPr/>
        <p:txBody>
          <a:bodyPr/>
          <a:lstStyle/>
          <a:p>
            <a:r>
              <a:rPr lang="nb-NO" dirty="0"/>
              <a:t>Forskningssaker</a:t>
            </a:r>
          </a:p>
        </p:txBody>
      </p:sp>
      <p:pic>
        <p:nvPicPr>
          <p:cNvPr id="6" name="Picture 5">
            <a:extLst>
              <a:ext uri="{FF2B5EF4-FFF2-40B4-BE49-F238E27FC236}">
                <a16:creationId xmlns:a16="http://schemas.microsoft.com/office/drawing/2014/main" id="{9FB0DBEE-A07A-438B-B32B-FBEFCBD411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90" y="1080160"/>
            <a:ext cx="5666900" cy="4985564"/>
          </a:xfrm>
          <a:prstGeom prst="rect">
            <a:avLst/>
          </a:prstGeom>
        </p:spPr>
      </p:pic>
      <p:pic>
        <p:nvPicPr>
          <p:cNvPr id="11" name="Picture 10">
            <a:extLst>
              <a:ext uri="{FF2B5EF4-FFF2-40B4-BE49-F238E27FC236}">
                <a16:creationId xmlns:a16="http://schemas.microsoft.com/office/drawing/2014/main" id="{D49DAA84-FD77-43DB-B41E-F2484F328069}"/>
              </a:ext>
            </a:extLst>
          </p:cNvPr>
          <p:cNvPicPr>
            <a:picLocks noChangeAspect="1"/>
          </p:cNvPicPr>
          <p:nvPr/>
        </p:nvPicPr>
        <p:blipFill>
          <a:blip r:embed="rId4"/>
          <a:stretch>
            <a:fillRect/>
          </a:stretch>
        </p:blipFill>
        <p:spPr>
          <a:xfrm>
            <a:off x="2275392" y="1298505"/>
            <a:ext cx="6698077" cy="4855948"/>
          </a:xfrm>
          <a:prstGeom prst="rect">
            <a:avLst/>
          </a:prstGeom>
        </p:spPr>
      </p:pic>
      <p:pic>
        <p:nvPicPr>
          <p:cNvPr id="15" name="Picture 14" descr="A person lying on a bed&#10;&#10;Description automatically generated with medium confidence">
            <a:extLst>
              <a:ext uri="{FF2B5EF4-FFF2-40B4-BE49-F238E27FC236}">
                <a16:creationId xmlns:a16="http://schemas.microsoft.com/office/drawing/2014/main" id="{48ADF9E3-E102-47DE-B540-11476C98CC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99456" y="646922"/>
            <a:ext cx="7065398" cy="6035960"/>
          </a:xfrm>
          <a:prstGeom prst="rect">
            <a:avLst/>
          </a:prstGeom>
        </p:spPr>
      </p:pic>
    </p:spTree>
    <p:extLst>
      <p:ext uri="{BB962C8B-B14F-4D97-AF65-F5344CB8AC3E}">
        <p14:creationId xmlns:p14="http://schemas.microsoft.com/office/powerpoint/2010/main" val="191154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14</a:t>
            </a:fld>
            <a:endParaRPr lang="en-US" dirty="0"/>
          </a:p>
        </p:txBody>
      </p:sp>
      <p:sp>
        <p:nvSpPr>
          <p:cNvPr id="5" name="Title 4"/>
          <p:cNvSpPr>
            <a:spLocks noGrp="1"/>
          </p:cNvSpPr>
          <p:nvPr>
            <p:ph type="title"/>
          </p:nvPr>
        </p:nvSpPr>
        <p:spPr/>
        <p:txBody>
          <a:bodyPr/>
          <a:lstStyle/>
          <a:p>
            <a:r>
              <a:rPr lang="nb-NO" dirty="0" err="1"/>
              <a:t>Aktueltsaker</a:t>
            </a:r>
            <a:r>
              <a:rPr lang="nb-NO" dirty="0"/>
              <a:t> (nyheter)</a:t>
            </a:r>
          </a:p>
        </p:txBody>
      </p:sp>
      <p:pic>
        <p:nvPicPr>
          <p:cNvPr id="6" name="Picture 5">
            <a:extLst>
              <a:ext uri="{FF2B5EF4-FFF2-40B4-BE49-F238E27FC236}">
                <a16:creationId xmlns:a16="http://schemas.microsoft.com/office/drawing/2014/main" id="{9A69666B-45F1-4AD6-8E44-82BCE02575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378" y="1030440"/>
            <a:ext cx="6356772" cy="4833647"/>
          </a:xfrm>
          <a:prstGeom prst="rect">
            <a:avLst/>
          </a:prstGeom>
        </p:spPr>
      </p:pic>
      <p:pic>
        <p:nvPicPr>
          <p:cNvPr id="7" name="Picture 6">
            <a:extLst>
              <a:ext uri="{FF2B5EF4-FFF2-40B4-BE49-F238E27FC236}">
                <a16:creationId xmlns:a16="http://schemas.microsoft.com/office/drawing/2014/main" id="{5B5E02B8-14E6-4938-8338-2959591C34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1063" y="993913"/>
            <a:ext cx="7207559" cy="5212825"/>
          </a:xfrm>
          <a:prstGeom prst="rect">
            <a:avLst/>
          </a:prstGeom>
        </p:spPr>
      </p:pic>
      <p:pic>
        <p:nvPicPr>
          <p:cNvPr id="8" name="Picture 7">
            <a:extLst>
              <a:ext uri="{FF2B5EF4-FFF2-40B4-BE49-F238E27FC236}">
                <a16:creationId xmlns:a16="http://schemas.microsoft.com/office/drawing/2014/main" id="{6859895D-9869-4A04-9847-BFB6901990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1636" y="1053353"/>
            <a:ext cx="6762750" cy="5210175"/>
          </a:xfrm>
          <a:prstGeom prst="rect">
            <a:avLst/>
          </a:prstGeom>
        </p:spPr>
      </p:pic>
    </p:spTree>
    <p:extLst>
      <p:ext uri="{BB962C8B-B14F-4D97-AF65-F5344CB8AC3E}">
        <p14:creationId xmlns:p14="http://schemas.microsoft.com/office/powerpoint/2010/main" val="90511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81135E5-9ACE-4D4D-A056-728FFE0539B5}"/>
              </a:ext>
            </a:extLst>
          </p:cNvPr>
          <p:cNvSpPr>
            <a:spLocks noGrp="1"/>
          </p:cNvSpPr>
          <p:nvPr>
            <p:ph type="ftr" sz="quarter" idx="3"/>
          </p:nvPr>
        </p:nvSpPr>
        <p:spPr/>
        <p:txBody>
          <a:bodyPr/>
          <a:lstStyle/>
          <a:p>
            <a:endParaRPr lang="nb-NO" dirty="0"/>
          </a:p>
        </p:txBody>
      </p:sp>
      <p:sp>
        <p:nvSpPr>
          <p:cNvPr id="4" name="Slide Number Placeholder 3">
            <a:extLst>
              <a:ext uri="{FF2B5EF4-FFF2-40B4-BE49-F238E27FC236}">
                <a16:creationId xmlns:a16="http://schemas.microsoft.com/office/drawing/2014/main" id="{DA351F3E-D127-4D39-B088-C4301F8C79C6}"/>
              </a:ext>
            </a:extLst>
          </p:cNvPr>
          <p:cNvSpPr>
            <a:spLocks noGrp="1"/>
          </p:cNvSpPr>
          <p:nvPr>
            <p:ph type="sldNum" sz="quarter" idx="12"/>
          </p:nvPr>
        </p:nvSpPr>
        <p:spPr/>
        <p:txBody>
          <a:bodyPr/>
          <a:lstStyle/>
          <a:p>
            <a:r>
              <a:rPr lang="en-US"/>
              <a:t>Side </a:t>
            </a:r>
            <a:fld id="{5251F420-7306-4E7C-A79E-F31A38F7D392}" type="slidenum">
              <a:rPr lang="en-US" smtClean="0"/>
              <a:pPr/>
              <a:t>15</a:t>
            </a:fld>
            <a:endParaRPr lang="en-US" dirty="0"/>
          </a:p>
        </p:txBody>
      </p:sp>
      <p:sp>
        <p:nvSpPr>
          <p:cNvPr id="5" name="Title 4">
            <a:extLst>
              <a:ext uri="{FF2B5EF4-FFF2-40B4-BE49-F238E27FC236}">
                <a16:creationId xmlns:a16="http://schemas.microsoft.com/office/drawing/2014/main" id="{1B0FB266-CA1F-4EF7-8C44-633B0D78D740}"/>
              </a:ext>
            </a:extLst>
          </p:cNvPr>
          <p:cNvSpPr>
            <a:spLocks noGrp="1"/>
          </p:cNvSpPr>
          <p:nvPr>
            <p:ph type="title"/>
          </p:nvPr>
        </p:nvSpPr>
        <p:spPr/>
        <p:txBody>
          <a:bodyPr/>
          <a:lstStyle/>
          <a:p>
            <a:r>
              <a:rPr lang="nb-NO" dirty="0" err="1"/>
              <a:t>Aktueltsaker</a:t>
            </a:r>
            <a:r>
              <a:rPr lang="nb-NO" dirty="0"/>
              <a:t> (nyheter)</a:t>
            </a:r>
          </a:p>
        </p:txBody>
      </p:sp>
      <p:pic>
        <p:nvPicPr>
          <p:cNvPr id="6" name="Content Placeholder 5">
            <a:extLst>
              <a:ext uri="{FF2B5EF4-FFF2-40B4-BE49-F238E27FC236}">
                <a16:creationId xmlns:a16="http://schemas.microsoft.com/office/drawing/2014/main" id="{0C6BC60B-EA54-44BE-8A72-EB5CBE416902}"/>
              </a:ext>
            </a:extLst>
          </p:cNvPr>
          <p:cNvPicPr>
            <a:picLocks noGrp="1" noChangeAspect="1"/>
          </p:cNvPicPr>
          <p:nvPr>
            <p:ph sz="quarter" idx="28"/>
          </p:nvPr>
        </p:nvPicPr>
        <p:blipFill>
          <a:blip r:embed="rId2">
            <a:extLst>
              <a:ext uri="{28A0092B-C50C-407E-A947-70E740481C1C}">
                <a14:useLocalDpi xmlns:a14="http://schemas.microsoft.com/office/drawing/2010/main" val="0"/>
              </a:ext>
            </a:extLst>
          </a:blip>
          <a:stretch>
            <a:fillRect/>
          </a:stretch>
        </p:blipFill>
        <p:spPr>
          <a:xfrm>
            <a:off x="504446" y="1019968"/>
            <a:ext cx="6107526" cy="4818063"/>
          </a:xfrm>
          <a:prstGeom prst="rect">
            <a:avLst/>
          </a:prstGeom>
        </p:spPr>
      </p:pic>
      <p:pic>
        <p:nvPicPr>
          <p:cNvPr id="7" name="Picture 6">
            <a:extLst>
              <a:ext uri="{FF2B5EF4-FFF2-40B4-BE49-F238E27FC236}">
                <a16:creationId xmlns:a16="http://schemas.microsoft.com/office/drawing/2014/main" id="{9263C09B-1EFB-42B1-8721-6EA6E2FB23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8299" y="967370"/>
            <a:ext cx="5621597" cy="5245993"/>
          </a:xfrm>
          <a:prstGeom prst="rect">
            <a:avLst/>
          </a:prstGeom>
        </p:spPr>
      </p:pic>
    </p:spTree>
    <p:extLst>
      <p:ext uri="{BB962C8B-B14F-4D97-AF65-F5344CB8AC3E}">
        <p14:creationId xmlns:p14="http://schemas.microsoft.com/office/powerpoint/2010/main" val="276149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Graphical user interface, text, application&#10;&#10;Description automatically generated">
            <a:extLst>
              <a:ext uri="{FF2B5EF4-FFF2-40B4-BE49-F238E27FC236}">
                <a16:creationId xmlns:a16="http://schemas.microsoft.com/office/drawing/2014/main" id="{578CC04C-51ED-4DD9-BD2E-490726F4E673}"/>
              </a:ext>
            </a:extLst>
          </p:cNvPr>
          <p:cNvPicPr>
            <a:picLocks noGrp="1" noChangeAspect="1"/>
          </p:cNvPicPr>
          <p:nvPr>
            <p:ph sz="quarter" idx="28"/>
          </p:nvPr>
        </p:nvPicPr>
        <p:blipFill>
          <a:blip r:embed="rId2">
            <a:extLst>
              <a:ext uri="{28A0092B-C50C-407E-A947-70E740481C1C}">
                <a14:useLocalDpi xmlns:a14="http://schemas.microsoft.com/office/drawing/2010/main" val="0"/>
              </a:ext>
            </a:extLst>
          </a:blip>
          <a:stretch>
            <a:fillRect/>
          </a:stretch>
        </p:blipFill>
        <p:spPr>
          <a:xfrm>
            <a:off x="2487013" y="930315"/>
            <a:ext cx="6670239" cy="5515775"/>
          </a:xfrm>
        </p:spPr>
      </p:pic>
      <p:sp>
        <p:nvSpPr>
          <p:cNvPr id="3" name="Footer Placeholder 2">
            <a:extLst>
              <a:ext uri="{FF2B5EF4-FFF2-40B4-BE49-F238E27FC236}">
                <a16:creationId xmlns:a16="http://schemas.microsoft.com/office/drawing/2014/main" id="{793A6F8F-2908-49B9-9B5F-09314DE2B9DD}"/>
              </a:ext>
            </a:extLst>
          </p:cNvPr>
          <p:cNvSpPr>
            <a:spLocks noGrp="1"/>
          </p:cNvSpPr>
          <p:nvPr>
            <p:ph type="ftr" sz="quarter" idx="3"/>
          </p:nvPr>
        </p:nvSpPr>
        <p:spPr/>
        <p:txBody>
          <a:bodyPr/>
          <a:lstStyle/>
          <a:p>
            <a:endParaRPr lang="nb-NO" dirty="0"/>
          </a:p>
        </p:txBody>
      </p:sp>
      <p:sp>
        <p:nvSpPr>
          <p:cNvPr id="4" name="Slide Number Placeholder 3">
            <a:extLst>
              <a:ext uri="{FF2B5EF4-FFF2-40B4-BE49-F238E27FC236}">
                <a16:creationId xmlns:a16="http://schemas.microsoft.com/office/drawing/2014/main" id="{9C25FA17-AF5F-472C-AA83-DC713DDEC65A}"/>
              </a:ext>
            </a:extLst>
          </p:cNvPr>
          <p:cNvSpPr>
            <a:spLocks noGrp="1"/>
          </p:cNvSpPr>
          <p:nvPr>
            <p:ph type="sldNum" sz="quarter" idx="12"/>
          </p:nvPr>
        </p:nvSpPr>
        <p:spPr/>
        <p:txBody>
          <a:bodyPr/>
          <a:lstStyle/>
          <a:p>
            <a:r>
              <a:rPr lang="en-US"/>
              <a:t>Side </a:t>
            </a:r>
            <a:fld id="{5251F420-7306-4E7C-A79E-F31A38F7D392}" type="slidenum">
              <a:rPr lang="en-US" smtClean="0"/>
              <a:pPr/>
              <a:t>16</a:t>
            </a:fld>
            <a:endParaRPr lang="en-US" dirty="0"/>
          </a:p>
        </p:txBody>
      </p:sp>
      <p:sp>
        <p:nvSpPr>
          <p:cNvPr id="5" name="Title 4">
            <a:extLst>
              <a:ext uri="{FF2B5EF4-FFF2-40B4-BE49-F238E27FC236}">
                <a16:creationId xmlns:a16="http://schemas.microsoft.com/office/drawing/2014/main" id="{E6B5DFC8-B8FB-49B3-8D89-F7851CF7D4C4}"/>
              </a:ext>
            </a:extLst>
          </p:cNvPr>
          <p:cNvSpPr>
            <a:spLocks noGrp="1"/>
          </p:cNvSpPr>
          <p:nvPr>
            <p:ph type="title"/>
          </p:nvPr>
        </p:nvSpPr>
        <p:spPr/>
        <p:txBody>
          <a:bodyPr/>
          <a:lstStyle/>
          <a:p>
            <a:r>
              <a:rPr lang="nb-NO" dirty="0"/>
              <a:t>Pressemeldinger</a:t>
            </a:r>
          </a:p>
        </p:txBody>
      </p:sp>
    </p:spTree>
    <p:extLst>
      <p:ext uri="{BB962C8B-B14F-4D97-AF65-F5344CB8AC3E}">
        <p14:creationId xmlns:p14="http://schemas.microsoft.com/office/powerpoint/2010/main" val="3098793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6F39F40-A804-46A0-863D-C8C2A4574957}"/>
              </a:ext>
            </a:extLst>
          </p:cNvPr>
          <p:cNvSpPr>
            <a:spLocks noGrp="1"/>
          </p:cNvSpPr>
          <p:nvPr>
            <p:ph type="ftr" sz="quarter" idx="3"/>
          </p:nvPr>
        </p:nvSpPr>
        <p:spPr/>
        <p:txBody>
          <a:bodyPr/>
          <a:lstStyle/>
          <a:p>
            <a:endParaRPr lang="nb-NO" dirty="0"/>
          </a:p>
        </p:txBody>
      </p:sp>
      <p:sp>
        <p:nvSpPr>
          <p:cNvPr id="4" name="Slide Number Placeholder 3">
            <a:extLst>
              <a:ext uri="{FF2B5EF4-FFF2-40B4-BE49-F238E27FC236}">
                <a16:creationId xmlns:a16="http://schemas.microsoft.com/office/drawing/2014/main" id="{614FDC03-2566-4EF7-982F-11A8DACB21FB}"/>
              </a:ext>
            </a:extLst>
          </p:cNvPr>
          <p:cNvSpPr>
            <a:spLocks noGrp="1"/>
          </p:cNvSpPr>
          <p:nvPr>
            <p:ph type="sldNum" sz="quarter" idx="12"/>
          </p:nvPr>
        </p:nvSpPr>
        <p:spPr/>
        <p:txBody>
          <a:bodyPr/>
          <a:lstStyle/>
          <a:p>
            <a:r>
              <a:rPr lang="en-US"/>
              <a:t>Side </a:t>
            </a:r>
            <a:fld id="{5251F420-7306-4E7C-A79E-F31A38F7D392}" type="slidenum">
              <a:rPr lang="en-US" smtClean="0"/>
              <a:pPr/>
              <a:t>17</a:t>
            </a:fld>
            <a:endParaRPr lang="en-US" dirty="0"/>
          </a:p>
        </p:txBody>
      </p:sp>
      <p:sp>
        <p:nvSpPr>
          <p:cNvPr id="5" name="Title 4">
            <a:extLst>
              <a:ext uri="{FF2B5EF4-FFF2-40B4-BE49-F238E27FC236}">
                <a16:creationId xmlns:a16="http://schemas.microsoft.com/office/drawing/2014/main" id="{97B16382-0FCB-4561-A550-17C12FD18411}"/>
              </a:ext>
            </a:extLst>
          </p:cNvPr>
          <p:cNvSpPr>
            <a:spLocks noGrp="1"/>
          </p:cNvSpPr>
          <p:nvPr>
            <p:ph type="title"/>
          </p:nvPr>
        </p:nvSpPr>
        <p:spPr/>
        <p:txBody>
          <a:bodyPr/>
          <a:lstStyle/>
          <a:p>
            <a:r>
              <a:rPr lang="nb-NO" dirty="0"/>
              <a:t>Medieinnsalg</a:t>
            </a:r>
          </a:p>
        </p:txBody>
      </p:sp>
      <p:pic>
        <p:nvPicPr>
          <p:cNvPr id="17" name="Picture 16" descr="Graphical user interface&#10;&#10;Description automatically generated">
            <a:extLst>
              <a:ext uri="{FF2B5EF4-FFF2-40B4-BE49-F238E27FC236}">
                <a16:creationId xmlns:a16="http://schemas.microsoft.com/office/drawing/2014/main" id="{645D53FC-5CDD-4036-8926-86041A001E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0258" y="345423"/>
            <a:ext cx="3863677" cy="5897758"/>
          </a:xfrm>
          <a:prstGeom prst="rect">
            <a:avLst/>
          </a:prstGeom>
        </p:spPr>
      </p:pic>
      <p:pic>
        <p:nvPicPr>
          <p:cNvPr id="19" name="Picture 18" descr="Graphical user interface, website&#10;&#10;Description automatically generated">
            <a:extLst>
              <a:ext uri="{FF2B5EF4-FFF2-40B4-BE49-F238E27FC236}">
                <a16:creationId xmlns:a16="http://schemas.microsoft.com/office/drawing/2014/main" id="{73CAF460-B8DD-4E43-8579-83DB80FD74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2398" y="524869"/>
            <a:ext cx="4064553" cy="5718312"/>
          </a:xfrm>
          <a:prstGeom prst="rect">
            <a:avLst/>
          </a:prstGeom>
        </p:spPr>
      </p:pic>
      <p:pic>
        <p:nvPicPr>
          <p:cNvPr id="23" name="Picture 22" descr="Graphical user interface&#10;&#10;Description automatically generated">
            <a:extLst>
              <a:ext uri="{FF2B5EF4-FFF2-40B4-BE49-F238E27FC236}">
                <a16:creationId xmlns:a16="http://schemas.microsoft.com/office/drawing/2014/main" id="{ED1EA50F-FB49-4499-B8DA-AB57387740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20612" y="570152"/>
            <a:ext cx="4898962" cy="5837853"/>
          </a:xfrm>
          <a:prstGeom prst="rect">
            <a:avLst/>
          </a:prstGeom>
        </p:spPr>
      </p:pic>
      <p:pic>
        <p:nvPicPr>
          <p:cNvPr id="25" name="Picture 24" descr="Graphical user interface&#10;&#10;Description automatically generated">
            <a:extLst>
              <a:ext uri="{FF2B5EF4-FFF2-40B4-BE49-F238E27FC236}">
                <a16:creationId xmlns:a16="http://schemas.microsoft.com/office/drawing/2014/main" id="{EA9350BD-02A6-455C-A876-DF55989317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0059" y="631374"/>
            <a:ext cx="4267729" cy="5745190"/>
          </a:xfrm>
          <a:prstGeom prst="rect">
            <a:avLst/>
          </a:prstGeom>
        </p:spPr>
      </p:pic>
    </p:spTree>
    <p:extLst>
      <p:ext uri="{BB962C8B-B14F-4D97-AF65-F5344CB8AC3E}">
        <p14:creationId xmlns:p14="http://schemas.microsoft.com/office/powerpoint/2010/main" val="38732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321623E-115D-4A61-B72E-F8BE53C07F5C}"/>
              </a:ext>
            </a:extLst>
          </p:cNvPr>
          <p:cNvSpPr>
            <a:spLocks noGrp="1"/>
          </p:cNvSpPr>
          <p:nvPr>
            <p:ph sz="quarter" idx="28"/>
          </p:nvPr>
        </p:nvSpPr>
        <p:spPr/>
        <p:txBody>
          <a:bodyPr/>
          <a:lstStyle/>
          <a:p>
            <a:r>
              <a:rPr lang="nb-NO" dirty="0"/>
              <a:t>[Legge inn bilder fra Forskningstorget her og kanskje ett av </a:t>
            </a:r>
            <a:r>
              <a:rPr lang="nb-NO" dirty="0" err="1"/>
              <a:t>Olweus</a:t>
            </a:r>
            <a:r>
              <a:rPr lang="nb-NO" dirty="0"/>
              <a:t> fra arrangement på Litteraturhuset 1.6. hvis jeg finner] </a:t>
            </a:r>
          </a:p>
        </p:txBody>
      </p:sp>
      <p:sp>
        <p:nvSpPr>
          <p:cNvPr id="3" name="Footer Placeholder 2">
            <a:extLst>
              <a:ext uri="{FF2B5EF4-FFF2-40B4-BE49-F238E27FC236}">
                <a16:creationId xmlns:a16="http://schemas.microsoft.com/office/drawing/2014/main" id="{9CB9A55F-8FE8-4374-BE59-2005DB09B718}"/>
              </a:ext>
            </a:extLst>
          </p:cNvPr>
          <p:cNvSpPr>
            <a:spLocks noGrp="1"/>
          </p:cNvSpPr>
          <p:nvPr>
            <p:ph type="ftr" sz="quarter" idx="3"/>
          </p:nvPr>
        </p:nvSpPr>
        <p:spPr/>
        <p:txBody>
          <a:bodyPr/>
          <a:lstStyle/>
          <a:p>
            <a:endParaRPr lang="nb-NO" dirty="0"/>
          </a:p>
        </p:txBody>
      </p:sp>
      <p:sp>
        <p:nvSpPr>
          <p:cNvPr id="4" name="Slide Number Placeholder 3">
            <a:extLst>
              <a:ext uri="{FF2B5EF4-FFF2-40B4-BE49-F238E27FC236}">
                <a16:creationId xmlns:a16="http://schemas.microsoft.com/office/drawing/2014/main" id="{C19E4056-D2CA-4563-98A7-6B68F63178EE}"/>
              </a:ext>
            </a:extLst>
          </p:cNvPr>
          <p:cNvSpPr>
            <a:spLocks noGrp="1"/>
          </p:cNvSpPr>
          <p:nvPr>
            <p:ph type="sldNum" sz="quarter" idx="12"/>
          </p:nvPr>
        </p:nvSpPr>
        <p:spPr/>
        <p:txBody>
          <a:bodyPr/>
          <a:lstStyle/>
          <a:p>
            <a:r>
              <a:rPr lang="en-US"/>
              <a:t>Side </a:t>
            </a:r>
            <a:fld id="{5251F420-7306-4E7C-A79E-F31A38F7D392}" type="slidenum">
              <a:rPr lang="en-US" smtClean="0"/>
              <a:pPr/>
              <a:t>18</a:t>
            </a:fld>
            <a:endParaRPr lang="en-US" dirty="0"/>
          </a:p>
        </p:txBody>
      </p:sp>
      <p:sp>
        <p:nvSpPr>
          <p:cNvPr id="5" name="Title 4">
            <a:extLst>
              <a:ext uri="{FF2B5EF4-FFF2-40B4-BE49-F238E27FC236}">
                <a16:creationId xmlns:a16="http://schemas.microsoft.com/office/drawing/2014/main" id="{385159A0-1CCD-4AE0-B559-85CFEA2F5004}"/>
              </a:ext>
            </a:extLst>
          </p:cNvPr>
          <p:cNvSpPr>
            <a:spLocks noGrp="1"/>
          </p:cNvSpPr>
          <p:nvPr>
            <p:ph type="title"/>
          </p:nvPr>
        </p:nvSpPr>
        <p:spPr/>
        <p:txBody>
          <a:bodyPr/>
          <a:lstStyle/>
          <a:p>
            <a:r>
              <a:rPr lang="nb-NO" dirty="0"/>
              <a:t>Arrangementer</a:t>
            </a:r>
          </a:p>
        </p:txBody>
      </p:sp>
    </p:spTree>
    <p:extLst>
      <p:ext uri="{BB962C8B-B14F-4D97-AF65-F5344CB8AC3E}">
        <p14:creationId xmlns:p14="http://schemas.microsoft.com/office/powerpoint/2010/main" val="1926249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D486798-5B19-49B3-9BEA-75D673B53BAC}"/>
              </a:ext>
            </a:extLst>
          </p:cNvPr>
          <p:cNvSpPr>
            <a:spLocks noGrp="1"/>
          </p:cNvSpPr>
          <p:nvPr>
            <p:ph type="title"/>
          </p:nvPr>
        </p:nvSpPr>
        <p:spPr/>
        <p:txBody>
          <a:bodyPr/>
          <a:lstStyle/>
          <a:p>
            <a:r>
              <a:rPr lang="nb-NO" dirty="0"/>
              <a:t>LUNCH</a:t>
            </a:r>
          </a:p>
        </p:txBody>
      </p:sp>
      <p:pic>
        <p:nvPicPr>
          <p:cNvPr id="7" name="Content Placeholder 6" descr="Graphical user interface, text, application&#10;&#10;Description automatically generated">
            <a:extLst>
              <a:ext uri="{FF2B5EF4-FFF2-40B4-BE49-F238E27FC236}">
                <a16:creationId xmlns:a16="http://schemas.microsoft.com/office/drawing/2014/main" id="{A82458A1-0F78-4FEE-BE17-103DF43E06AD}"/>
              </a:ext>
            </a:extLst>
          </p:cNvPr>
          <p:cNvPicPr>
            <a:picLocks noGrp="1" noChangeAspect="1"/>
          </p:cNvPicPr>
          <p:nvPr>
            <p:ph sz="half" idx="30"/>
          </p:nvPr>
        </p:nvPicPr>
        <p:blipFill>
          <a:blip r:embed="rId3">
            <a:extLst>
              <a:ext uri="{28A0092B-C50C-407E-A947-70E740481C1C}">
                <a14:useLocalDpi xmlns:a14="http://schemas.microsoft.com/office/drawing/2010/main" val="0"/>
              </a:ext>
            </a:extLst>
          </a:blip>
          <a:stretch>
            <a:fillRect/>
          </a:stretch>
        </p:blipFill>
        <p:spPr>
          <a:xfrm>
            <a:off x="1954812" y="1387151"/>
            <a:ext cx="7807729" cy="3523618"/>
          </a:xfrm>
        </p:spPr>
      </p:pic>
      <p:sp>
        <p:nvSpPr>
          <p:cNvPr id="3" name="Footer Placeholder 2">
            <a:extLst>
              <a:ext uri="{FF2B5EF4-FFF2-40B4-BE49-F238E27FC236}">
                <a16:creationId xmlns:a16="http://schemas.microsoft.com/office/drawing/2014/main" id="{D37D068B-382E-4C0B-BBA9-6E7505AC31D7}"/>
              </a:ext>
            </a:extLst>
          </p:cNvPr>
          <p:cNvSpPr>
            <a:spLocks noGrp="1"/>
          </p:cNvSpPr>
          <p:nvPr>
            <p:ph type="ftr" sz="quarter" idx="32"/>
          </p:nvPr>
        </p:nvSpPr>
        <p:spPr/>
        <p:txBody>
          <a:bodyPr/>
          <a:lstStyle/>
          <a:p>
            <a:endParaRPr lang="nb-NO" dirty="0"/>
          </a:p>
        </p:txBody>
      </p:sp>
      <p:sp>
        <p:nvSpPr>
          <p:cNvPr id="4" name="Slide Number Placeholder 3">
            <a:extLst>
              <a:ext uri="{FF2B5EF4-FFF2-40B4-BE49-F238E27FC236}">
                <a16:creationId xmlns:a16="http://schemas.microsoft.com/office/drawing/2014/main" id="{DA0B8B7E-EA4A-487B-9208-AB3F0ED499D1}"/>
              </a:ext>
            </a:extLst>
          </p:cNvPr>
          <p:cNvSpPr>
            <a:spLocks noGrp="1"/>
          </p:cNvSpPr>
          <p:nvPr>
            <p:ph type="sldNum" sz="quarter" idx="33"/>
          </p:nvPr>
        </p:nvSpPr>
        <p:spPr/>
        <p:txBody>
          <a:bodyPr/>
          <a:lstStyle/>
          <a:p>
            <a:r>
              <a:rPr lang="en-US"/>
              <a:t>Side </a:t>
            </a:r>
            <a:fld id="{5251F420-7306-4E7C-A79E-F31A38F7D392}" type="slidenum">
              <a:rPr lang="en-US" smtClean="0"/>
              <a:pPr/>
              <a:t>19</a:t>
            </a:fld>
            <a:endParaRPr lang="en-US" dirty="0"/>
          </a:p>
        </p:txBody>
      </p:sp>
    </p:spTree>
    <p:extLst>
      <p:ext uri="{BB962C8B-B14F-4D97-AF65-F5344CB8AC3E}">
        <p14:creationId xmlns:p14="http://schemas.microsoft.com/office/powerpoint/2010/main" val="126443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8"/>
          </p:nvPr>
        </p:nvSpPr>
        <p:spPr/>
        <p:txBody>
          <a:bodyPr/>
          <a:lstStyle/>
          <a:p>
            <a:pPr marL="285750" indent="-285750">
              <a:buFont typeface="Arial" panose="020B0604020202020204" pitchFamily="34" charset="0"/>
              <a:buChar char="•"/>
            </a:pPr>
            <a:endParaRPr lang="nb-NO" sz="2800" dirty="0"/>
          </a:p>
          <a:p>
            <a:pPr marL="285750" indent="-285750">
              <a:buFont typeface="Arial" panose="020B0604020202020204" pitchFamily="34" charset="0"/>
              <a:buChar char="•"/>
            </a:pPr>
            <a:r>
              <a:rPr lang="nb-NO" sz="2800" dirty="0"/>
              <a:t>Et strategisk verktøy i arbeidet med å nå organisasjonens mål</a:t>
            </a:r>
          </a:p>
          <a:p>
            <a:pPr marL="285750" indent="-285750">
              <a:buFont typeface="Arial" panose="020B0604020202020204" pitchFamily="34" charset="0"/>
              <a:buChar char="•"/>
            </a:pPr>
            <a:r>
              <a:rPr lang="nb-NO" sz="2800" dirty="0"/>
              <a:t>Ledelsesstøtte i kommunikasjonsfaglige spørsmål</a:t>
            </a:r>
          </a:p>
          <a:p>
            <a:pPr marL="285750" indent="-285750">
              <a:buFont typeface="Arial" panose="020B0604020202020204" pitchFamily="34" charset="0"/>
              <a:buChar char="•"/>
            </a:pPr>
            <a:r>
              <a:rPr lang="nb-NO" sz="2800" dirty="0"/>
              <a:t>Flere tiltak</a:t>
            </a:r>
          </a:p>
          <a:p>
            <a:pPr lvl="1"/>
            <a:r>
              <a:rPr lang="nb-NO" sz="2400" dirty="0"/>
              <a:t>Nyhetssaker til ansatte</a:t>
            </a:r>
          </a:p>
          <a:p>
            <a:pPr lvl="1"/>
            <a:r>
              <a:rPr lang="nb-NO" sz="2400" dirty="0"/>
              <a:t>Nytt fra ledelsen</a:t>
            </a:r>
          </a:p>
          <a:p>
            <a:pPr lvl="1"/>
            <a:r>
              <a:rPr lang="nb-NO" sz="2400" dirty="0" err="1"/>
              <a:t>KlinmedNYTT</a:t>
            </a:r>
            <a:endParaRPr lang="nb-NO" sz="2400" dirty="0"/>
          </a:p>
          <a:p>
            <a:pPr lvl="1"/>
            <a:r>
              <a:rPr lang="nb-NO" sz="2400" dirty="0"/>
              <a:t>Årsrapport</a:t>
            </a:r>
          </a:p>
          <a:p>
            <a:endParaRPr lang="nb-NO" dirty="0"/>
          </a:p>
        </p:txBody>
      </p:sp>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20</a:t>
            </a:fld>
            <a:endParaRPr lang="en-US" dirty="0"/>
          </a:p>
        </p:txBody>
      </p:sp>
      <p:sp>
        <p:nvSpPr>
          <p:cNvPr id="5" name="Title 4"/>
          <p:cNvSpPr>
            <a:spLocks noGrp="1"/>
          </p:cNvSpPr>
          <p:nvPr>
            <p:ph type="title"/>
          </p:nvPr>
        </p:nvSpPr>
        <p:spPr/>
        <p:txBody>
          <a:bodyPr/>
          <a:lstStyle/>
          <a:p>
            <a:r>
              <a:rPr lang="nb-NO" dirty="0"/>
              <a:t>Internkommunikasjon</a:t>
            </a:r>
          </a:p>
        </p:txBody>
      </p:sp>
    </p:spTree>
    <p:extLst>
      <p:ext uri="{BB962C8B-B14F-4D97-AF65-F5344CB8AC3E}">
        <p14:creationId xmlns:p14="http://schemas.microsoft.com/office/powerpoint/2010/main" val="4280405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A39DBF0F-1A40-4F22-A9AE-A96043F3F0ED}"/>
              </a:ext>
            </a:extLst>
          </p:cNvPr>
          <p:cNvPicPr>
            <a:picLocks noGrp="1" noChangeAspect="1"/>
          </p:cNvPicPr>
          <p:nvPr>
            <p:ph sz="quarter" idx="28"/>
          </p:nvPr>
        </p:nvPicPr>
        <p:blipFill>
          <a:blip r:embed="rId2"/>
          <a:stretch>
            <a:fillRect/>
          </a:stretch>
        </p:blipFill>
        <p:spPr>
          <a:xfrm>
            <a:off x="1038068" y="1035292"/>
            <a:ext cx="5477241" cy="4476129"/>
          </a:xfrm>
          <a:prstGeom prst="rect">
            <a:avLst/>
          </a:prstGeom>
        </p:spPr>
      </p:pic>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21</a:t>
            </a:fld>
            <a:endParaRPr lang="en-US" dirty="0"/>
          </a:p>
        </p:txBody>
      </p:sp>
      <p:sp>
        <p:nvSpPr>
          <p:cNvPr id="5" name="Title 4"/>
          <p:cNvSpPr>
            <a:spLocks noGrp="1"/>
          </p:cNvSpPr>
          <p:nvPr>
            <p:ph type="title"/>
          </p:nvPr>
        </p:nvSpPr>
        <p:spPr/>
        <p:txBody>
          <a:bodyPr/>
          <a:lstStyle/>
          <a:p>
            <a:r>
              <a:rPr lang="nb-NO" dirty="0"/>
              <a:t>Interne nyhetssaker for ansatte</a:t>
            </a:r>
          </a:p>
        </p:txBody>
      </p:sp>
      <p:pic>
        <p:nvPicPr>
          <p:cNvPr id="7" name="Picture 6">
            <a:extLst>
              <a:ext uri="{FF2B5EF4-FFF2-40B4-BE49-F238E27FC236}">
                <a16:creationId xmlns:a16="http://schemas.microsoft.com/office/drawing/2014/main" id="{9D52A51C-EBEF-456B-B8E2-53F3FF706DE2}"/>
              </a:ext>
            </a:extLst>
          </p:cNvPr>
          <p:cNvPicPr>
            <a:picLocks noChangeAspect="1"/>
          </p:cNvPicPr>
          <p:nvPr/>
        </p:nvPicPr>
        <p:blipFill>
          <a:blip r:embed="rId3"/>
          <a:stretch>
            <a:fillRect/>
          </a:stretch>
        </p:blipFill>
        <p:spPr>
          <a:xfrm>
            <a:off x="4591619" y="1456588"/>
            <a:ext cx="5887400" cy="4786593"/>
          </a:xfrm>
          <a:prstGeom prst="rect">
            <a:avLst/>
          </a:prstGeom>
        </p:spPr>
      </p:pic>
    </p:spTree>
    <p:extLst>
      <p:ext uri="{BB962C8B-B14F-4D97-AF65-F5344CB8AC3E}">
        <p14:creationId xmlns:p14="http://schemas.microsoft.com/office/powerpoint/2010/main" val="350669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F51836B-2A9F-4496-BA08-4A4ED192F534}"/>
              </a:ext>
            </a:extLst>
          </p:cNvPr>
          <p:cNvPicPr>
            <a:picLocks noGrp="1" noChangeAspect="1"/>
          </p:cNvPicPr>
          <p:nvPr>
            <p:ph sz="quarter" idx="28"/>
          </p:nvPr>
        </p:nvPicPr>
        <p:blipFill>
          <a:blip r:embed="rId2"/>
          <a:stretch>
            <a:fillRect/>
          </a:stretch>
        </p:blipFill>
        <p:spPr>
          <a:xfrm>
            <a:off x="1058128" y="1059993"/>
            <a:ext cx="6163918" cy="4818063"/>
          </a:xfrm>
          <a:prstGeom prst="rect">
            <a:avLst/>
          </a:prstGeom>
        </p:spPr>
      </p:pic>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22</a:t>
            </a:fld>
            <a:endParaRPr lang="en-US" dirty="0"/>
          </a:p>
        </p:txBody>
      </p:sp>
      <p:sp>
        <p:nvSpPr>
          <p:cNvPr id="5" name="Title 4"/>
          <p:cNvSpPr>
            <a:spLocks noGrp="1"/>
          </p:cNvSpPr>
          <p:nvPr>
            <p:ph type="title"/>
          </p:nvPr>
        </p:nvSpPr>
        <p:spPr/>
        <p:txBody>
          <a:bodyPr/>
          <a:lstStyle/>
          <a:p>
            <a:r>
              <a:rPr lang="nb-NO" dirty="0"/>
              <a:t>Nytt fra ledelsen	</a:t>
            </a:r>
          </a:p>
        </p:txBody>
      </p:sp>
      <p:pic>
        <p:nvPicPr>
          <p:cNvPr id="7" name="Picture 6">
            <a:extLst>
              <a:ext uri="{FF2B5EF4-FFF2-40B4-BE49-F238E27FC236}">
                <a16:creationId xmlns:a16="http://schemas.microsoft.com/office/drawing/2014/main" id="{47287F83-E9F8-45AE-B318-66E2396722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4959" y="1452970"/>
            <a:ext cx="6588913" cy="4720600"/>
          </a:xfrm>
          <a:prstGeom prst="rect">
            <a:avLst/>
          </a:prstGeom>
        </p:spPr>
      </p:pic>
    </p:spTree>
    <p:extLst>
      <p:ext uri="{BB962C8B-B14F-4D97-AF65-F5344CB8AC3E}">
        <p14:creationId xmlns:p14="http://schemas.microsoft.com/office/powerpoint/2010/main" val="367274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8"/>
          </p:nvPr>
        </p:nvSpPr>
        <p:spPr/>
        <p:txBody>
          <a:bodyPr/>
          <a:lstStyle/>
          <a:p>
            <a:pPr marL="457200" indent="-457200">
              <a:buFont typeface="Arial" panose="020B0604020202020204" pitchFamily="34" charset="0"/>
              <a:buChar char="•"/>
            </a:pPr>
            <a:endParaRPr lang="nb-NO" sz="2800" dirty="0"/>
          </a:p>
          <a:p>
            <a:pPr marL="457200" indent="-457200">
              <a:buFont typeface="Arial" panose="020B0604020202020204" pitchFamily="34" charset="0"/>
              <a:buChar char="•"/>
            </a:pPr>
            <a:r>
              <a:rPr lang="nb-NO" sz="2800" dirty="0"/>
              <a:t>Internt nyhetsbrev på epost til alle ansatte ved instituttet</a:t>
            </a:r>
          </a:p>
          <a:p>
            <a:pPr marL="457200" indent="-457200">
              <a:buFont typeface="Arial" panose="020B0604020202020204" pitchFamily="34" charset="0"/>
              <a:buChar char="•"/>
            </a:pPr>
            <a:r>
              <a:rPr lang="nb-NO" sz="2800" dirty="0"/>
              <a:t>Sendes ut ca. én gang i måneden</a:t>
            </a:r>
          </a:p>
          <a:p>
            <a:pPr marL="457200" indent="-457200">
              <a:buFont typeface="Arial" panose="020B0604020202020204" pitchFamily="34" charset="0"/>
              <a:buChar char="•"/>
            </a:pPr>
            <a:r>
              <a:rPr lang="nb-NO" sz="2800" dirty="0"/>
              <a:t>Informasjon til ansatte og oppsummering av de viktigste sakene på nettsidene</a:t>
            </a:r>
          </a:p>
          <a:p>
            <a:pPr marL="457200" indent="-457200">
              <a:buFont typeface="Arial" panose="020B0604020202020204" pitchFamily="34" charset="0"/>
              <a:buChar char="•"/>
            </a:pPr>
            <a:r>
              <a:rPr lang="nb-NO" sz="2800" dirty="0"/>
              <a:t>Prosjekt med ny nyhetsbrev-løsning i høst</a:t>
            </a:r>
          </a:p>
          <a:p>
            <a:endParaRPr lang="nb-NO" dirty="0"/>
          </a:p>
        </p:txBody>
      </p:sp>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23</a:t>
            </a:fld>
            <a:endParaRPr lang="en-US" dirty="0"/>
          </a:p>
        </p:txBody>
      </p:sp>
      <p:sp>
        <p:nvSpPr>
          <p:cNvPr id="5" name="Title 4"/>
          <p:cNvSpPr>
            <a:spLocks noGrp="1"/>
          </p:cNvSpPr>
          <p:nvPr>
            <p:ph type="title"/>
          </p:nvPr>
        </p:nvSpPr>
        <p:spPr/>
        <p:txBody>
          <a:bodyPr/>
          <a:lstStyle/>
          <a:p>
            <a:r>
              <a:rPr lang="nb-NO" dirty="0" err="1"/>
              <a:t>KlinmedNYTT</a:t>
            </a:r>
            <a:r>
              <a:rPr lang="nb-NO" dirty="0"/>
              <a:t>	</a:t>
            </a:r>
          </a:p>
        </p:txBody>
      </p:sp>
    </p:spTree>
    <p:extLst>
      <p:ext uri="{BB962C8B-B14F-4D97-AF65-F5344CB8AC3E}">
        <p14:creationId xmlns:p14="http://schemas.microsoft.com/office/powerpoint/2010/main" val="1325682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28"/>
          </p:nvPr>
        </p:nvSpPr>
        <p:spPr/>
        <p:txBody>
          <a:bodyPr/>
          <a:lstStyle/>
          <a:p>
            <a:pPr marL="285750" indent="-285750">
              <a:buFont typeface="Arial" panose="020B0604020202020204" pitchFamily="34" charset="0"/>
              <a:buChar char="•"/>
            </a:pPr>
            <a:endParaRPr lang="nb-NO" sz="2800" dirty="0"/>
          </a:p>
          <a:p>
            <a:pPr marL="285750" indent="-285750">
              <a:buFont typeface="Arial" panose="020B0604020202020204" pitchFamily="34" charset="0"/>
              <a:buChar char="•"/>
            </a:pPr>
            <a:r>
              <a:rPr lang="nb-NO" sz="2800" dirty="0"/>
              <a:t>Startet i 2019</a:t>
            </a:r>
          </a:p>
          <a:p>
            <a:pPr marL="285750" indent="-285750">
              <a:buFont typeface="Arial" panose="020B0604020202020204" pitchFamily="34" charset="0"/>
              <a:buChar char="•"/>
            </a:pPr>
            <a:r>
              <a:rPr lang="nb-NO" sz="2800" dirty="0"/>
              <a:t>En årlig ‘skryterapport’ </a:t>
            </a:r>
          </a:p>
          <a:p>
            <a:pPr marL="285750" indent="-285750">
              <a:buFont typeface="Arial" panose="020B0604020202020204" pitchFamily="34" charset="0"/>
              <a:buChar char="•"/>
            </a:pPr>
            <a:r>
              <a:rPr lang="nb-NO" sz="2800" dirty="0"/>
              <a:t>Rapporten synliggjør </a:t>
            </a:r>
          </a:p>
          <a:p>
            <a:pPr lvl="1"/>
            <a:r>
              <a:rPr lang="nb-NO" sz="2400" dirty="0"/>
              <a:t>god undervisning </a:t>
            </a:r>
          </a:p>
          <a:p>
            <a:pPr lvl="1"/>
            <a:r>
              <a:rPr lang="nb-NO" sz="2400" dirty="0"/>
              <a:t>spennende forskning</a:t>
            </a:r>
          </a:p>
          <a:p>
            <a:pPr lvl="1"/>
            <a:r>
              <a:rPr lang="nb-NO" sz="2400" dirty="0"/>
              <a:t>nye initiativer innen innovasjon </a:t>
            </a:r>
          </a:p>
          <a:p>
            <a:pPr lvl="1"/>
            <a:r>
              <a:rPr lang="nb-NO" sz="2400" dirty="0"/>
              <a:t>god formidling</a:t>
            </a:r>
          </a:p>
          <a:p>
            <a:endParaRPr lang="nb-NO" dirty="0"/>
          </a:p>
        </p:txBody>
      </p:sp>
      <p:sp>
        <p:nvSpPr>
          <p:cNvPr id="3" name="Footer Placeholder 2"/>
          <p:cNvSpPr>
            <a:spLocks noGrp="1"/>
          </p:cNvSpPr>
          <p:nvPr>
            <p:ph type="ftr" sz="quarter" idx="3"/>
          </p:nvPr>
        </p:nvSpPr>
        <p:spPr/>
        <p:txBody>
          <a:bodyPr/>
          <a:lstStyle/>
          <a:p>
            <a:endParaRPr lang="nb-NO" dirty="0"/>
          </a:p>
        </p:txBody>
      </p:sp>
      <p:sp>
        <p:nvSpPr>
          <p:cNvPr id="4" name="Slide Number Placeholder 3"/>
          <p:cNvSpPr>
            <a:spLocks noGrp="1"/>
          </p:cNvSpPr>
          <p:nvPr>
            <p:ph type="sldNum" sz="quarter" idx="12"/>
          </p:nvPr>
        </p:nvSpPr>
        <p:spPr/>
        <p:txBody>
          <a:bodyPr/>
          <a:lstStyle/>
          <a:p>
            <a:r>
              <a:rPr lang="en-US"/>
              <a:t>Side </a:t>
            </a:r>
            <a:fld id="{5251F420-7306-4E7C-A79E-F31A38F7D392}" type="slidenum">
              <a:rPr lang="en-US" smtClean="0"/>
              <a:pPr/>
              <a:t>24</a:t>
            </a:fld>
            <a:endParaRPr lang="en-US" dirty="0"/>
          </a:p>
        </p:txBody>
      </p:sp>
      <p:sp>
        <p:nvSpPr>
          <p:cNvPr id="5" name="Title 4"/>
          <p:cNvSpPr>
            <a:spLocks noGrp="1"/>
          </p:cNvSpPr>
          <p:nvPr>
            <p:ph type="title"/>
          </p:nvPr>
        </p:nvSpPr>
        <p:spPr/>
        <p:txBody>
          <a:bodyPr/>
          <a:lstStyle/>
          <a:p>
            <a:r>
              <a:rPr lang="nb-NO" dirty="0"/>
              <a:t>Årsrapport</a:t>
            </a:r>
          </a:p>
        </p:txBody>
      </p:sp>
      <p:pic>
        <p:nvPicPr>
          <p:cNvPr id="7" name="Picture 6"/>
          <p:cNvPicPr>
            <a:picLocks noChangeAspect="1"/>
          </p:cNvPicPr>
          <p:nvPr/>
        </p:nvPicPr>
        <p:blipFill>
          <a:blip r:embed="rId2"/>
          <a:stretch>
            <a:fillRect/>
          </a:stretch>
        </p:blipFill>
        <p:spPr>
          <a:xfrm>
            <a:off x="8707821" y="631374"/>
            <a:ext cx="3021724" cy="4300806"/>
          </a:xfrm>
          <a:prstGeom prst="rect">
            <a:avLst/>
          </a:prstGeom>
        </p:spPr>
      </p:pic>
      <p:pic>
        <p:nvPicPr>
          <p:cNvPr id="6" name="Picture 5"/>
          <p:cNvPicPr>
            <a:picLocks noChangeAspect="1"/>
          </p:cNvPicPr>
          <p:nvPr/>
        </p:nvPicPr>
        <p:blipFill>
          <a:blip r:embed="rId3"/>
          <a:stretch>
            <a:fillRect/>
          </a:stretch>
        </p:blipFill>
        <p:spPr>
          <a:xfrm>
            <a:off x="5960539" y="1699014"/>
            <a:ext cx="3134608" cy="3907949"/>
          </a:xfrm>
          <a:prstGeom prst="rect">
            <a:avLst/>
          </a:prstGeom>
        </p:spPr>
      </p:pic>
    </p:spTree>
    <p:extLst>
      <p:ext uri="{BB962C8B-B14F-4D97-AF65-F5344CB8AC3E}">
        <p14:creationId xmlns:p14="http://schemas.microsoft.com/office/powerpoint/2010/main" val="380430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picture containing diagram&#10;&#10;Description automatically generated">
            <a:extLst>
              <a:ext uri="{FF2B5EF4-FFF2-40B4-BE49-F238E27FC236}">
                <a16:creationId xmlns:a16="http://schemas.microsoft.com/office/drawing/2014/main" id="{FA1CBE82-0EBC-49BD-BA50-166725129818}"/>
              </a:ext>
            </a:extLst>
          </p:cNvPr>
          <p:cNvPicPr>
            <a:picLocks noGrp="1" noChangeAspect="1"/>
          </p:cNvPicPr>
          <p:nvPr>
            <p:ph sz="quarter" idx="28"/>
          </p:nvPr>
        </p:nvPicPr>
        <p:blipFill>
          <a:blip r:embed="rId3">
            <a:extLst>
              <a:ext uri="{28A0092B-C50C-407E-A947-70E740481C1C}">
                <a14:useLocalDpi xmlns:a14="http://schemas.microsoft.com/office/drawing/2010/main" val="0"/>
              </a:ext>
            </a:extLst>
          </a:blip>
          <a:stretch>
            <a:fillRect/>
          </a:stretch>
        </p:blipFill>
        <p:spPr>
          <a:xfrm>
            <a:off x="2307771" y="2217431"/>
            <a:ext cx="7369240" cy="2423137"/>
          </a:xfrm>
        </p:spPr>
      </p:pic>
      <p:sp>
        <p:nvSpPr>
          <p:cNvPr id="3" name="Footer Placeholder 2">
            <a:extLst>
              <a:ext uri="{FF2B5EF4-FFF2-40B4-BE49-F238E27FC236}">
                <a16:creationId xmlns:a16="http://schemas.microsoft.com/office/drawing/2014/main" id="{A85513C4-E398-4E76-8D82-12290368E05E}"/>
              </a:ext>
            </a:extLst>
          </p:cNvPr>
          <p:cNvSpPr>
            <a:spLocks noGrp="1"/>
          </p:cNvSpPr>
          <p:nvPr>
            <p:ph type="ftr" sz="quarter" idx="3"/>
          </p:nvPr>
        </p:nvSpPr>
        <p:spPr/>
        <p:txBody>
          <a:bodyPr/>
          <a:lstStyle/>
          <a:p>
            <a:endParaRPr lang="nb-NO" dirty="0"/>
          </a:p>
        </p:txBody>
      </p:sp>
      <p:sp>
        <p:nvSpPr>
          <p:cNvPr id="4" name="Slide Number Placeholder 3">
            <a:extLst>
              <a:ext uri="{FF2B5EF4-FFF2-40B4-BE49-F238E27FC236}">
                <a16:creationId xmlns:a16="http://schemas.microsoft.com/office/drawing/2014/main" id="{59BDCC3B-7E8D-42F1-A704-6C34F435FEE7}"/>
              </a:ext>
            </a:extLst>
          </p:cNvPr>
          <p:cNvSpPr>
            <a:spLocks noGrp="1"/>
          </p:cNvSpPr>
          <p:nvPr>
            <p:ph type="sldNum" sz="quarter" idx="12"/>
          </p:nvPr>
        </p:nvSpPr>
        <p:spPr/>
        <p:txBody>
          <a:bodyPr/>
          <a:lstStyle/>
          <a:p>
            <a:r>
              <a:rPr lang="en-US"/>
              <a:t>Side </a:t>
            </a:r>
            <a:fld id="{5251F420-7306-4E7C-A79E-F31A38F7D392}" type="slidenum">
              <a:rPr lang="en-US" smtClean="0"/>
              <a:pPr/>
              <a:t>25</a:t>
            </a:fld>
            <a:endParaRPr lang="en-US" dirty="0"/>
          </a:p>
        </p:txBody>
      </p:sp>
      <p:sp>
        <p:nvSpPr>
          <p:cNvPr id="5" name="Title 4">
            <a:extLst>
              <a:ext uri="{FF2B5EF4-FFF2-40B4-BE49-F238E27FC236}">
                <a16:creationId xmlns:a16="http://schemas.microsoft.com/office/drawing/2014/main" id="{037EC21C-182E-4E30-B861-5BAF7C9997D2}"/>
              </a:ext>
            </a:extLst>
          </p:cNvPr>
          <p:cNvSpPr>
            <a:spLocks noGrp="1"/>
          </p:cNvSpPr>
          <p:nvPr>
            <p:ph type="title"/>
          </p:nvPr>
        </p:nvSpPr>
        <p:spPr/>
        <p:txBody>
          <a:bodyPr/>
          <a:lstStyle/>
          <a:p>
            <a:r>
              <a:rPr lang="nb-NO" dirty="0"/>
              <a:t>LUNCH</a:t>
            </a:r>
          </a:p>
        </p:txBody>
      </p:sp>
    </p:spTree>
    <p:extLst>
      <p:ext uri="{BB962C8B-B14F-4D97-AF65-F5344CB8AC3E}">
        <p14:creationId xmlns:p14="http://schemas.microsoft.com/office/powerpoint/2010/main" val="35325604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E661FD9-EED3-4700-9542-9C34C6C376A4}"/>
              </a:ext>
            </a:extLst>
          </p:cNvPr>
          <p:cNvSpPr>
            <a:spLocks noGrp="1"/>
          </p:cNvSpPr>
          <p:nvPr>
            <p:ph sz="quarter" idx="28"/>
          </p:nvPr>
        </p:nvSpPr>
        <p:spPr>
          <a:xfrm>
            <a:off x="360044" y="1680643"/>
            <a:ext cx="11471910" cy="4817312"/>
          </a:xfrm>
        </p:spPr>
        <p:txBody>
          <a:bodyPr/>
          <a:lstStyle/>
          <a:p>
            <a:endParaRPr lang="nb-NO" dirty="0"/>
          </a:p>
          <a:p>
            <a:pPr marL="285750" indent="-285750">
              <a:buFont typeface="Arial" panose="020B0604020202020204" pitchFamily="34" charset="0"/>
              <a:buChar char="•"/>
            </a:pPr>
            <a:r>
              <a:rPr lang="nb-NO" sz="1800" dirty="0"/>
              <a:t>Får du nok informasjon i arbeidshverdagen til å gjøre jobben din?</a:t>
            </a:r>
          </a:p>
          <a:p>
            <a:pPr marL="285750" indent="-285750">
              <a:buFont typeface="Arial" panose="020B0604020202020204" pitchFamily="34" charset="0"/>
              <a:buChar char="•"/>
            </a:pPr>
            <a:r>
              <a:rPr lang="nb-NO" sz="1800" dirty="0"/>
              <a:t>Får du riktig informasjon til riktig tid?</a:t>
            </a:r>
          </a:p>
          <a:p>
            <a:pPr marL="285750" indent="-285750">
              <a:buFont typeface="Arial" panose="020B0604020202020204" pitchFamily="34" charset="0"/>
              <a:buChar char="•"/>
            </a:pPr>
            <a:r>
              <a:rPr lang="nb-NO" sz="1800" dirty="0"/>
              <a:t>Hva fungerer bra/ikke bra med tanke på informasjonsflyt?</a:t>
            </a:r>
          </a:p>
          <a:p>
            <a:pPr marL="285750" indent="-285750">
              <a:buFont typeface="Arial" panose="020B0604020202020204" pitchFamily="34" charset="0"/>
              <a:buChar char="•"/>
            </a:pPr>
            <a:r>
              <a:rPr lang="nb-NO" sz="1800" dirty="0"/>
              <a:t>Er det noe dere savner når det gjelder internkommunikasjon?</a:t>
            </a:r>
          </a:p>
          <a:p>
            <a:pPr marL="285750" indent="-285750">
              <a:buFont typeface="Arial" panose="020B0604020202020204" pitchFamily="34" charset="0"/>
              <a:buChar char="•"/>
            </a:pPr>
            <a:endParaRPr lang="nb-NO" sz="1800" dirty="0"/>
          </a:p>
          <a:p>
            <a:pPr marL="285750" indent="-285750">
              <a:buFont typeface="Arial" panose="020B0604020202020204" pitchFamily="34" charset="0"/>
              <a:buChar char="•"/>
            </a:pPr>
            <a:endParaRPr lang="nb-NO" sz="1800" dirty="0"/>
          </a:p>
          <a:p>
            <a:pPr marL="285750" indent="-285750">
              <a:buFont typeface="Arial" panose="020B0604020202020204" pitchFamily="34" charset="0"/>
              <a:buChar char="•"/>
            </a:pPr>
            <a:r>
              <a:rPr lang="nb-NO" sz="1800" dirty="0"/>
              <a:t>UiO/sykehusene – på hvilken måte påvirker synergien deres arbeidshverdag?</a:t>
            </a:r>
          </a:p>
        </p:txBody>
      </p:sp>
      <p:sp>
        <p:nvSpPr>
          <p:cNvPr id="3" name="Footer Placeholder 2">
            <a:extLst>
              <a:ext uri="{FF2B5EF4-FFF2-40B4-BE49-F238E27FC236}">
                <a16:creationId xmlns:a16="http://schemas.microsoft.com/office/drawing/2014/main" id="{6F45FC49-C571-4003-A1C5-FE41079944E7}"/>
              </a:ext>
            </a:extLst>
          </p:cNvPr>
          <p:cNvSpPr>
            <a:spLocks noGrp="1"/>
          </p:cNvSpPr>
          <p:nvPr>
            <p:ph type="ftr" sz="quarter" idx="3"/>
          </p:nvPr>
        </p:nvSpPr>
        <p:spPr/>
        <p:txBody>
          <a:bodyPr/>
          <a:lstStyle/>
          <a:p>
            <a:endParaRPr lang="nb-NO" dirty="0"/>
          </a:p>
        </p:txBody>
      </p:sp>
      <p:sp>
        <p:nvSpPr>
          <p:cNvPr id="4" name="Slide Number Placeholder 3">
            <a:extLst>
              <a:ext uri="{FF2B5EF4-FFF2-40B4-BE49-F238E27FC236}">
                <a16:creationId xmlns:a16="http://schemas.microsoft.com/office/drawing/2014/main" id="{20EAC192-75BA-487C-8B01-8EA3D9C87D10}"/>
              </a:ext>
            </a:extLst>
          </p:cNvPr>
          <p:cNvSpPr>
            <a:spLocks noGrp="1"/>
          </p:cNvSpPr>
          <p:nvPr>
            <p:ph type="sldNum" sz="quarter" idx="12"/>
          </p:nvPr>
        </p:nvSpPr>
        <p:spPr/>
        <p:txBody>
          <a:bodyPr/>
          <a:lstStyle/>
          <a:p>
            <a:r>
              <a:rPr lang="en-US"/>
              <a:t>Side </a:t>
            </a:r>
            <a:fld id="{5251F420-7306-4E7C-A79E-F31A38F7D392}" type="slidenum">
              <a:rPr lang="en-US" smtClean="0"/>
              <a:pPr/>
              <a:t>26</a:t>
            </a:fld>
            <a:endParaRPr lang="en-US" dirty="0"/>
          </a:p>
        </p:txBody>
      </p:sp>
      <p:sp>
        <p:nvSpPr>
          <p:cNvPr id="5" name="Title 4">
            <a:extLst>
              <a:ext uri="{FF2B5EF4-FFF2-40B4-BE49-F238E27FC236}">
                <a16:creationId xmlns:a16="http://schemas.microsoft.com/office/drawing/2014/main" id="{3FFD02D6-4EB1-42E9-BC88-9DADA8E5888A}"/>
              </a:ext>
            </a:extLst>
          </p:cNvPr>
          <p:cNvSpPr>
            <a:spLocks noGrp="1"/>
          </p:cNvSpPr>
          <p:nvPr>
            <p:ph type="title"/>
          </p:nvPr>
        </p:nvSpPr>
        <p:spPr/>
        <p:txBody>
          <a:bodyPr/>
          <a:lstStyle/>
          <a:p>
            <a:r>
              <a:rPr lang="nb-NO" dirty="0"/>
              <a:t>Internkommunikasjon</a:t>
            </a:r>
          </a:p>
        </p:txBody>
      </p:sp>
    </p:spTree>
    <p:extLst>
      <p:ext uri="{BB962C8B-B14F-4D97-AF65-F5344CB8AC3E}">
        <p14:creationId xmlns:p14="http://schemas.microsoft.com/office/powerpoint/2010/main" val="1983009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9BFBFEB-E6CB-4615-AD31-4C32205B3AB2}"/>
              </a:ext>
            </a:extLst>
          </p:cNvPr>
          <p:cNvSpPr>
            <a:spLocks noGrp="1"/>
          </p:cNvSpPr>
          <p:nvPr>
            <p:ph type="ftr" sz="quarter" idx="3"/>
          </p:nvPr>
        </p:nvSpPr>
        <p:spPr/>
        <p:txBody>
          <a:bodyPr/>
          <a:lstStyle/>
          <a:p>
            <a:endParaRPr lang="nb-NO" dirty="0"/>
          </a:p>
        </p:txBody>
      </p:sp>
      <p:sp>
        <p:nvSpPr>
          <p:cNvPr id="4" name="Slide Number Placeholder 3">
            <a:extLst>
              <a:ext uri="{FF2B5EF4-FFF2-40B4-BE49-F238E27FC236}">
                <a16:creationId xmlns:a16="http://schemas.microsoft.com/office/drawing/2014/main" id="{584008B2-5173-4CCF-BE7C-EF6BDC60A95D}"/>
              </a:ext>
            </a:extLst>
          </p:cNvPr>
          <p:cNvSpPr>
            <a:spLocks noGrp="1"/>
          </p:cNvSpPr>
          <p:nvPr>
            <p:ph type="sldNum" sz="quarter" idx="12"/>
          </p:nvPr>
        </p:nvSpPr>
        <p:spPr/>
        <p:txBody>
          <a:bodyPr/>
          <a:lstStyle/>
          <a:p>
            <a:r>
              <a:rPr lang="en-US"/>
              <a:t>Side </a:t>
            </a:r>
            <a:fld id="{5251F420-7306-4E7C-A79E-F31A38F7D392}" type="slidenum">
              <a:rPr lang="en-US" smtClean="0"/>
              <a:pPr/>
              <a:t>27</a:t>
            </a:fld>
            <a:endParaRPr lang="en-US" dirty="0"/>
          </a:p>
        </p:txBody>
      </p:sp>
      <p:sp>
        <p:nvSpPr>
          <p:cNvPr id="5" name="Title 4">
            <a:extLst>
              <a:ext uri="{FF2B5EF4-FFF2-40B4-BE49-F238E27FC236}">
                <a16:creationId xmlns:a16="http://schemas.microsoft.com/office/drawing/2014/main" id="{49D7CE8F-CF81-439C-AF89-78C730BB7FE9}"/>
              </a:ext>
            </a:extLst>
          </p:cNvPr>
          <p:cNvSpPr>
            <a:spLocks noGrp="1"/>
          </p:cNvSpPr>
          <p:nvPr>
            <p:ph type="title"/>
          </p:nvPr>
        </p:nvSpPr>
        <p:spPr/>
        <p:txBody>
          <a:bodyPr/>
          <a:lstStyle/>
          <a:p>
            <a:r>
              <a:rPr lang="nb-NO" dirty="0"/>
              <a:t>Oppsummering og konklusjon</a:t>
            </a:r>
          </a:p>
        </p:txBody>
      </p:sp>
      <p:sp>
        <p:nvSpPr>
          <p:cNvPr id="12" name="Content Placeholder 11">
            <a:extLst>
              <a:ext uri="{FF2B5EF4-FFF2-40B4-BE49-F238E27FC236}">
                <a16:creationId xmlns:a16="http://schemas.microsoft.com/office/drawing/2014/main" id="{2710F01F-D882-4D28-871C-2ADD2BE8855B}"/>
              </a:ext>
            </a:extLst>
          </p:cNvPr>
          <p:cNvSpPr>
            <a:spLocks noGrp="1"/>
          </p:cNvSpPr>
          <p:nvPr>
            <p:ph sz="quarter" idx="38"/>
          </p:nvPr>
        </p:nvSpPr>
        <p:spPr/>
        <p:txBody>
          <a:bodyPr/>
          <a:lstStyle/>
          <a:p>
            <a:pPr marL="0" indent="0">
              <a:buNone/>
            </a:pPr>
            <a:r>
              <a:rPr lang="nb-NO" dirty="0"/>
              <a:t>Nettarbeid</a:t>
            </a:r>
          </a:p>
        </p:txBody>
      </p:sp>
      <p:sp>
        <p:nvSpPr>
          <p:cNvPr id="13" name="Content Placeholder 12">
            <a:extLst>
              <a:ext uri="{FF2B5EF4-FFF2-40B4-BE49-F238E27FC236}">
                <a16:creationId xmlns:a16="http://schemas.microsoft.com/office/drawing/2014/main" id="{FC15872A-4944-46DC-B3BC-E7D742537980}"/>
              </a:ext>
            </a:extLst>
          </p:cNvPr>
          <p:cNvSpPr>
            <a:spLocks noGrp="1"/>
          </p:cNvSpPr>
          <p:nvPr>
            <p:ph sz="quarter" idx="39"/>
          </p:nvPr>
        </p:nvSpPr>
        <p:spPr/>
        <p:txBody>
          <a:bodyPr/>
          <a:lstStyle/>
          <a:p>
            <a:pPr marL="0" indent="0">
              <a:buNone/>
            </a:pPr>
            <a:r>
              <a:rPr lang="nb-NO" dirty="0"/>
              <a:t>Forskningsformidling</a:t>
            </a:r>
          </a:p>
        </p:txBody>
      </p:sp>
      <p:sp>
        <p:nvSpPr>
          <p:cNvPr id="14" name="Content Placeholder 13">
            <a:extLst>
              <a:ext uri="{FF2B5EF4-FFF2-40B4-BE49-F238E27FC236}">
                <a16:creationId xmlns:a16="http://schemas.microsoft.com/office/drawing/2014/main" id="{C81ADC5A-D7D1-4265-8416-535201AD0ABA}"/>
              </a:ext>
            </a:extLst>
          </p:cNvPr>
          <p:cNvSpPr>
            <a:spLocks noGrp="1"/>
          </p:cNvSpPr>
          <p:nvPr>
            <p:ph sz="quarter" idx="40"/>
          </p:nvPr>
        </p:nvSpPr>
        <p:spPr/>
        <p:txBody>
          <a:bodyPr/>
          <a:lstStyle/>
          <a:p>
            <a:pPr marL="0" indent="0">
              <a:buNone/>
            </a:pPr>
            <a:r>
              <a:rPr lang="nb-NO" dirty="0"/>
              <a:t>Internkommunikasjon</a:t>
            </a:r>
          </a:p>
        </p:txBody>
      </p:sp>
    </p:spTree>
    <p:extLst>
      <p:ext uri="{BB962C8B-B14F-4D97-AF65-F5344CB8AC3E}">
        <p14:creationId xmlns:p14="http://schemas.microsoft.com/office/powerpoint/2010/main" val="1060016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13" grpId="0" build="p"/>
      <p:bldP spid="14"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4A3461D5-36ED-4665-B3FE-2BAD1DA8EADD}" vid="{585C287C-E974-4785-BD2C-7F401461D4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2" ma:contentTypeDescription="Opprett et nytt dokument." ma:contentTypeScope="" ma:versionID="40820e0ad83be9a9961789050f7f0561">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0d622c3afd3d445bea522ad461dd9299"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Props1.xml><?xml version="1.0" encoding="utf-8"?>
<ds:datastoreItem xmlns:ds="http://schemas.openxmlformats.org/officeDocument/2006/customXml" ds:itemID="{2E911B26-910F-441A-86DA-EE10B465B6D6}">
  <ds:schemaRefs>
    <ds:schemaRef ds:uri="http://schemas.microsoft.com/sharepoint/events"/>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CD1D2A2B-90F2-4F7A-A7C8-3D551B2C616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9B9CF10-6C6A-444C-B05E-E78C1785A52C}">
  <ds:schemaRefs>
    <ds:schemaRef ds:uri="http://purl.org/dc/dcmitype/"/>
    <ds:schemaRef ds:uri="http://schemas.microsoft.com/office/2006/documentManagement/types"/>
    <ds:schemaRef ds:uri="http://www.w3.org/XML/1998/namespace"/>
    <ds:schemaRef ds:uri="http://schemas.microsoft.com/office/2006/metadata/properties"/>
    <ds:schemaRef ds:uri="http://purl.org/dc/elements/1.1/"/>
    <ds:schemaRef ds:uri="http://schemas.openxmlformats.org/package/2006/metadata/core-properties"/>
    <ds:schemaRef ds:uri="http://schemas.microsoft.com/office/infopath/2007/PartnerControls"/>
    <ds:schemaRef ds:uri="45a9c032-1c21-4297-bc4a-1b0e359a6c15"/>
    <ds:schemaRef ds:uri="e5e35b8c-bb2a-40e7-acd7-beed1d1f14b8"/>
    <ds:schemaRef ds:uri="http://purl.org/dc/terms/"/>
  </ds:schemaRefs>
</ds:datastoreItem>
</file>

<file path=docProps/app.xml><?xml version="1.0" encoding="utf-8"?>
<Properties xmlns="http://schemas.openxmlformats.org/officeDocument/2006/extended-properties" xmlns:vt="http://schemas.openxmlformats.org/officeDocument/2006/docPropsVTypes">
  <Template>UiO Norsk</Template>
  <TotalTime>349</TotalTime>
  <Words>947</Words>
  <Application>Microsoft Office PowerPoint</Application>
  <PresentationFormat>Widescreen</PresentationFormat>
  <Paragraphs>183</Paragraphs>
  <Slides>27</Slides>
  <Notes>8</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3" baseType="lpstr">
      <vt:lpstr>Arial</vt:lpstr>
      <vt:lpstr>Arial, sans-serif</vt:lpstr>
      <vt:lpstr>Calibri</vt:lpstr>
      <vt:lpstr>Wingdings</vt:lpstr>
      <vt:lpstr>Office Theme</vt:lpstr>
      <vt:lpstr>think-cell Slide</vt:lpstr>
      <vt:lpstr>PowerPoint Presentation</vt:lpstr>
      <vt:lpstr>Hva gjør vi?</vt:lpstr>
      <vt:lpstr>Strategi </vt:lpstr>
      <vt:lpstr>Klinmeds nettsted</vt:lpstr>
      <vt:lpstr>Klinmeds nettsted</vt:lpstr>
      <vt:lpstr>Klinmeds nettsted</vt:lpstr>
      <vt:lpstr>Klinmeds nettsted: https://www.med.uio.no/klinmed/ </vt:lpstr>
      <vt:lpstr>Klinmeds nettsted</vt:lpstr>
      <vt:lpstr>Klinmeds nettsted</vt:lpstr>
      <vt:lpstr>Klinmeds nettsted</vt:lpstr>
      <vt:lpstr>Forskningsformidling </vt:lpstr>
      <vt:lpstr>Forskningsformidling </vt:lpstr>
      <vt:lpstr>Forskningssaker</vt:lpstr>
      <vt:lpstr>Aktueltsaker (nyheter)</vt:lpstr>
      <vt:lpstr>Aktueltsaker (nyheter)</vt:lpstr>
      <vt:lpstr>Pressemeldinger</vt:lpstr>
      <vt:lpstr>Medieinnsalg</vt:lpstr>
      <vt:lpstr>Arrangementer</vt:lpstr>
      <vt:lpstr>LUNCH</vt:lpstr>
      <vt:lpstr>Internkommunikasjon</vt:lpstr>
      <vt:lpstr>Interne nyhetssaker for ansatte</vt:lpstr>
      <vt:lpstr>Nytt fra ledelsen </vt:lpstr>
      <vt:lpstr>KlinmedNYTT </vt:lpstr>
      <vt:lpstr>Årsrapport</vt:lpstr>
      <vt:lpstr>LUNCH</vt:lpstr>
      <vt:lpstr>Internkommunikasjon</vt:lpstr>
      <vt:lpstr>Oppsummering og konklusjon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Elin Martine Doeland</dc:creator>
  <cp:lastModifiedBy>Elin Martine Doeland</cp:lastModifiedBy>
  <cp:revision>79</cp:revision>
  <dcterms:created xsi:type="dcterms:W3CDTF">2022-09-06T14:57:02Z</dcterms:created>
  <dcterms:modified xsi:type="dcterms:W3CDTF">2022-09-20T14:34:47Z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