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>
      <p:cViewPr varScale="1">
        <p:scale>
          <a:sx n="82" d="100"/>
          <a:sy n="82" d="100"/>
        </p:scale>
        <p:origin x="102" y="64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.uio.no/om/aktuelt/aktuelle-saker/2018/dokumenter/valgplattform-dekanvalget-2018-gladhaug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9. </a:t>
            </a:r>
            <a:r>
              <a:rPr lang="nb-NO" dirty="0" smtClean="0"/>
              <a:t>oktober </a:t>
            </a:r>
            <a:r>
              <a:rPr lang="nb-NO" dirty="0"/>
              <a:t>2018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smtClean="0"/>
              <a:t>Presentasjonsmøte </a:t>
            </a:r>
            <a:r>
              <a:rPr lang="nb-NO" dirty="0"/>
              <a:t>nytt dekanat</a:t>
            </a:r>
          </a:p>
        </p:txBody>
      </p:sp>
    </p:spTree>
    <p:extLst>
      <p:ext uri="{BB962C8B-B14F-4D97-AF65-F5344CB8AC3E}">
        <p14:creationId xmlns:p14="http://schemas.microsoft.com/office/powerpoint/2010/main" val="328659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:\pc\Desktop\team-gladhaug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20069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07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dirty="0" smtClean="0"/>
              <a:t>Vi </a:t>
            </a:r>
            <a:r>
              <a:rPr lang="nb-NO" dirty="0"/>
              <a:t>har som mål å arbeide for en god samhandlingskultur mellom våre studenter, ansatte, instituttledelse og fakultet, for i fellesskap å bidra til god undervisning, forskning og innovasjon til beste for samfunnet og pasientene.  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492" y="4653136"/>
            <a:ext cx="340781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27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795" y="836712"/>
            <a:ext cx="8928992" cy="612068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11200" dirty="0" smtClean="0">
                <a:solidFill>
                  <a:srgbClr val="0070C0"/>
                </a:solidFill>
              </a:rPr>
              <a:t>Ivar Gladhaug – </a:t>
            </a:r>
            <a:r>
              <a:rPr lang="nb-NO" sz="11200" dirty="0">
                <a:solidFill>
                  <a:srgbClr val="0070C0"/>
                </a:solidFill>
              </a:rPr>
              <a:t>D</a:t>
            </a:r>
            <a:r>
              <a:rPr lang="nb-NO" sz="11200" dirty="0" smtClean="0">
                <a:solidFill>
                  <a:srgbClr val="0070C0"/>
                </a:solidFill>
              </a:rPr>
              <a:t>ekan </a:t>
            </a:r>
          </a:p>
          <a:p>
            <a:pPr marL="0" indent="0">
              <a:buNone/>
            </a:pPr>
            <a:endParaRPr lang="nb-NO" sz="11200" dirty="0"/>
          </a:p>
          <a:p>
            <a:pPr marL="285750" indent="-285750"/>
            <a:r>
              <a:rPr lang="nb-NO" sz="6400" b="1" dirty="0"/>
              <a:t>Professor </a:t>
            </a:r>
            <a:r>
              <a:rPr lang="nb-NO" sz="6400" b="1" dirty="0" smtClean="0"/>
              <a:t>i kirurgi, Avdeling </a:t>
            </a:r>
            <a:r>
              <a:rPr lang="nb-NO" sz="6400" b="1" dirty="0"/>
              <a:t>for </a:t>
            </a:r>
            <a:r>
              <a:rPr lang="nb-NO" sz="6400" b="1" dirty="0" err="1" smtClean="0"/>
              <a:t>gastro</a:t>
            </a:r>
            <a:r>
              <a:rPr lang="nb-NO" sz="6400" b="1" dirty="0" smtClean="0"/>
              <a:t>- og barnekirurgi, </a:t>
            </a:r>
            <a:r>
              <a:rPr lang="nb-NO" sz="6400" b="1" dirty="0" err="1" smtClean="0"/>
              <a:t>Klinmed</a:t>
            </a:r>
            <a:r>
              <a:rPr lang="nb-NO" sz="6400" b="1" dirty="0" smtClean="0"/>
              <a:t>  (ansatt 2004)</a:t>
            </a:r>
          </a:p>
          <a:p>
            <a:pPr marL="285750" indent="-285750"/>
            <a:r>
              <a:rPr lang="nb-NO" sz="6400" b="1" dirty="0" smtClean="0"/>
              <a:t>Overlege, Avdeling for </a:t>
            </a:r>
            <a:r>
              <a:rPr lang="nb-NO" sz="6400" b="1" dirty="0" err="1" smtClean="0"/>
              <a:t>gastro</a:t>
            </a:r>
            <a:r>
              <a:rPr lang="nb-NO" sz="6400" b="1" dirty="0" smtClean="0"/>
              <a:t>- og barnekirurgi, OUS-Rikshospitalet (ansatt 2000)</a:t>
            </a:r>
          </a:p>
          <a:p>
            <a:pPr marL="0" indent="0">
              <a:buNone/>
            </a:pPr>
            <a:endParaRPr lang="nb-NO" sz="6400" b="1" dirty="0"/>
          </a:p>
          <a:p>
            <a:pPr marL="0" indent="0">
              <a:buNone/>
            </a:pPr>
            <a:r>
              <a:rPr lang="nb-NO" sz="6400" u="sng" dirty="0" smtClean="0"/>
              <a:t>Ledererfaring</a:t>
            </a:r>
          </a:p>
          <a:p>
            <a:r>
              <a:rPr lang="nb-NO" sz="6400" dirty="0" smtClean="0"/>
              <a:t>Ass. klinikkleder Kirurgisk klinikk, Rikshospitalet 2008-2009</a:t>
            </a:r>
          </a:p>
          <a:p>
            <a:r>
              <a:rPr lang="nb-NO" sz="6400" dirty="0" smtClean="0"/>
              <a:t>Avdelingsleder </a:t>
            </a:r>
            <a:r>
              <a:rPr lang="nb-NO" sz="6400" dirty="0"/>
              <a:t>Avdeling for </a:t>
            </a:r>
            <a:r>
              <a:rPr lang="nb-NO" sz="6400" dirty="0" err="1"/>
              <a:t>gastro</a:t>
            </a:r>
            <a:r>
              <a:rPr lang="nb-NO" sz="6400" dirty="0"/>
              <a:t>- og </a:t>
            </a:r>
            <a:r>
              <a:rPr lang="nb-NO" sz="6400" dirty="0" smtClean="0"/>
              <a:t>barnekirurgi, OUS 2009-2010</a:t>
            </a:r>
          </a:p>
          <a:p>
            <a:r>
              <a:rPr lang="nb-NO" sz="6400" dirty="0" smtClean="0"/>
              <a:t>Instituttleder Institutt for klinisk medisin siden 2011 </a:t>
            </a:r>
          </a:p>
          <a:p>
            <a:pPr marL="0" indent="0">
              <a:buNone/>
            </a:pPr>
            <a:endParaRPr lang="nb-NO" sz="6400" u="sng" dirty="0" smtClean="0"/>
          </a:p>
          <a:p>
            <a:pPr marL="0" indent="0">
              <a:buNone/>
            </a:pPr>
            <a:r>
              <a:rPr lang="nb-NO" sz="6400" u="sng" dirty="0" smtClean="0"/>
              <a:t>Undervisningserfaring fra Med </a:t>
            </a:r>
            <a:r>
              <a:rPr lang="nb-NO" sz="6400" u="sng" dirty="0" err="1" smtClean="0"/>
              <a:t>Fak</a:t>
            </a:r>
            <a:r>
              <a:rPr lang="nb-NO" sz="6400" u="sng" dirty="0" smtClean="0"/>
              <a:t>:</a:t>
            </a:r>
            <a:r>
              <a:rPr lang="nb-NO" sz="6400" dirty="0" smtClean="0"/>
              <a:t> </a:t>
            </a:r>
          </a:p>
          <a:p>
            <a:r>
              <a:rPr lang="nb-NO" sz="6400" dirty="0" smtClean="0"/>
              <a:t>Undervist forelesninger, smågrupper og PBL i kirurgi fra 2004</a:t>
            </a:r>
          </a:p>
          <a:p>
            <a:r>
              <a:rPr lang="nb-NO" sz="6400" dirty="0" smtClean="0"/>
              <a:t>Semesterleder 11/12 semester 2005-2009, medlem eksamenskommisjonen 2005-2009</a:t>
            </a:r>
            <a:endParaRPr lang="nb-NO" sz="6400" dirty="0"/>
          </a:p>
          <a:p>
            <a:pPr marL="0" indent="0">
              <a:buNone/>
            </a:pPr>
            <a:endParaRPr lang="nb-NO" sz="6400" dirty="0"/>
          </a:p>
          <a:p>
            <a:pPr marL="0" indent="0">
              <a:buNone/>
            </a:pPr>
            <a:r>
              <a:rPr lang="nb-NO" sz="6400" u="sng" dirty="0" smtClean="0"/>
              <a:t>Forskningsområder/interesser:</a:t>
            </a:r>
          </a:p>
          <a:p>
            <a:r>
              <a:rPr lang="nb-NO" sz="6400" dirty="0" smtClean="0"/>
              <a:t>Cancerbiologi, spesielt vekstfaktor signalregulering </a:t>
            </a:r>
          </a:p>
          <a:p>
            <a:r>
              <a:rPr lang="nb-NO" sz="6400" dirty="0"/>
              <a:t>K</a:t>
            </a:r>
            <a:r>
              <a:rPr lang="nb-NO" sz="6400" dirty="0" smtClean="0"/>
              <a:t>irurgisk behandling av cancer i lever-galleveier-</a:t>
            </a:r>
            <a:r>
              <a:rPr lang="nb-NO" sz="6400" dirty="0" err="1" smtClean="0"/>
              <a:t>pancreas</a:t>
            </a:r>
            <a:endParaRPr lang="nb-NO" sz="6400" dirty="0" smtClean="0"/>
          </a:p>
          <a:p>
            <a:pPr marL="0" indent="0">
              <a:buNone/>
            </a:pPr>
            <a:endParaRPr lang="nb-NO" sz="6400" u="sng" dirty="0"/>
          </a:p>
          <a:p>
            <a:pPr marL="0" indent="0">
              <a:buNone/>
            </a:pPr>
            <a:r>
              <a:rPr lang="nb-NO" sz="6400" u="sng" dirty="0" smtClean="0"/>
              <a:t>Viktige fokusområder som Dekan: </a:t>
            </a:r>
            <a:endParaRPr lang="nb-NO" sz="6400" dirty="0"/>
          </a:p>
          <a:p>
            <a:r>
              <a:rPr lang="nb-NO" sz="6400" dirty="0" smtClean="0"/>
              <a:t>Overordnet ansvar for fakultetets virksomhet </a:t>
            </a:r>
          </a:p>
          <a:p>
            <a:r>
              <a:rPr lang="nb-NO" sz="6400" dirty="0" smtClean="0"/>
              <a:t>Ivareta fakultetets interesser overfor overordnet myndighet (universitet, departement)</a:t>
            </a:r>
          </a:p>
          <a:p>
            <a:r>
              <a:rPr lang="nb-NO" sz="6400" dirty="0" smtClean="0"/>
              <a:t>Ivareta fakultetets behov og interesser overfor universitetssykehusene</a:t>
            </a:r>
            <a:endParaRPr lang="nb-NO" sz="6400" dirty="0"/>
          </a:p>
          <a:p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78504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64807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11200" dirty="0" smtClean="0">
                <a:solidFill>
                  <a:srgbClr val="0070C0"/>
                </a:solidFill>
              </a:rPr>
              <a:t>Jens Petter Berg – Prodekan for forskning</a:t>
            </a:r>
            <a:endParaRPr lang="nb-NO" sz="11200" dirty="0">
              <a:solidFill>
                <a:srgbClr val="0070C0"/>
              </a:solidFill>
            </a:endParaRPr>
          </a:p>
          <a:p>
            <a:endParaRPr lang="nb-NO" sz="6400" dirty="0"/>
          </a:p>
          <a:p>
            <a:pPr marL="285750" indent="-285750"/>
            <a:r>
              <a:rPr lang="nb-NO" sz="6400" b="1" dirty="0"/>
              <a:t>Professor </a:t>
            </a:r>
            <a:r>
              <a:rPr lang="nb-NO" sz="6400" b="1" dirty="0" smtClean="0"/>
              <a:t>(klinisk biokjemi) ved </a:t>
            </a:r>
            <a:r>
              <a:rPr lang="nb-NO" sz="6400" b="1" dirty="0"/>
              <a:t>Avdeling for </a:t>
            </a:r>
            <a:r>
              <a:rPr lang="nb-NO" sz="6400" b="1" dirty="0" smtClean="0"/>
              <a:t>medisinsk biokjemi, </a:t>
            </a:r>
            <a:r>
              <a:rPr lang="nb-NO" sz="6400" b="1" dirty="0" err="1" smtClean="0"/>
              <a:t>Klinmed</a:t>
            </a:r>
            <a:r>
              <a:rPr lang="nb-NO" sz="6400" b="1" dirty="0" smtClean="0"/>
              <a:t> siden 2007</a:t>
            </a:r>
          </a:p>
          <a:p>
            <a:pPr marL="285750" indent="-285750"/>
            <a:r>
              <a:rPr lang="nb-NO" sz="6400" b="1" dirty="0" smtClean="0"/>
              <a:t>Avdelingsleder ved Avdeling for medisinsk biokjemi, OUS, siden 2015</a:t>
            </a:r>
            <a:endParaRPr lang="nb-NO" sz="6400" b="1" dirty="0"/>
          </a:p>
          <a:p>
            <a:pPr marL="285750" indent="-285750"/>
            <a:endParaRPr lang="nb-NO" sz="6400" b="1" dirty="0" smtClean="0"/>
          </a:p>
          <a:p>
            <a:pPr marL="0" indent="0">
              <a:buNone/>
            </a:pPr>
            <a:r>
              <a:rPr lang="nb-NO" sz="6400" u="sng" dirty="0" smtClean="0"/>
              <a:t>Erfaring fra forskningsledelse:</a:t>
            </a:r>
          </a:p>
          <a:p>
            <a:r>
              <a:rPr lang="nb-NO" sz="6400" dirty="0" smtClean="0"/>
              <a:t>Forskningsleder Klinikk for diagnostikk og intervensjon, OUS og </a:t>
            </a:r>
            <a:r>
              <a:rPr lang="nb-NO" sz="6400" dirty="0" err="1" smtClean="0"/>
              <a:t>Klinmed</a:t>
            </a:r>
            <a:r>
              <a:rPr lang="nb-NO" sz="6400" dirty="0" smtClean="0"/>
              <a:t> 2013-15</a:t>
            </a:r>
          </a:p>
          <a:p>
            <a:r>
              <a:rPr lang="nb-NO" sz="6400" dirty="0" smtClean="0"/>
              <a:t>Styremedlem NCMM fra 2014; styreleder siden 2018</a:t>
            </a:r>
          </a:p>
          <a:p>
            <a:pPr marL="0" indent="0">
              <a:buNone/>
            </a:pPr>
            <a:endParaRPr lang="nb-NO" sz="6400" dirty="0"/>
          </a:p>
          <a:p>
            <a:pPr marL="0" indent="0">
              <a:buNone/>
            </a:pPr>
            <a:r>
              <a:rPr lang="nb-NO" sz="6400" u="sng" dirty="0" smtClean="0"/>
              <a:t>Forskningsområder:</a:t>
            </a:r>
          </a:p>
          <a:p>
            <a:pPr marL="0" indent="0">
              <a:buNone/>
            </a:pPr>
            <a:r>
              <a:rPr lang="nb-NO" sz="6400" dirty="0" smtClean="0"/>
              <a:t>Diabetes, endokrinologi og metabolisme.</a:t>
            </a:r>
          </a:p>
          <a:p>
            <a:pPr marL="0" indent="0">
              <a:buNone/>
            </a:pPr>
            <a:endParaRPr lang="nb-NO" sz="6400" u="sng" dirty="0"/>
          </a:p>
          <a:p>
            <a:pPr marL="0" indent="0">
              <a:buNone/>
            </a:pPr>
            <a:r>
              <a:rPr lang="nb-NO" sz="6400" u="sng" dirty="0" smtClean="0"/>
              <a:t>Utdanningserfaring</a:t>
            </a:r>
            <a:r>
              <a:rPr lang="nb-NO" sz="6400" u="sng" dirty="0"/>
              <a:t>:</a:t>
            </a:r>
            <a:r>
              <a:rPr lang="nb-NO" sz="6400" dirty="0"/>
              <a:t> </a:t>
            </a:r>
            <a:endParaRPr lang="nb-NO" sz="6400" dirty="0" smtClean="0"/>
          </a:p>
          <a:p>
            <a:pPr marL="0" indent="0">
              <a:buNone/>
            </a:pPr>
            <a:r>
              <a:rPr lang="nb-NO" sz="6400" dirty="0" smtClean="0"/>
              <a:t>Undervisningsleder i klinisk biokjemi; medlem av modulutvalget for 8. modul; medredaktør av lærebok og lærebokforfatter</a:t>
            </a:r>
            <a:endParaRPr lang="nb-NO" sz="6400" dirty="0"/>
          </a:p>
          <a:p>
            <a:pPr marL="0" indent="0">
              <a:buNone/>
            </a:pPr>
            <a:endParaRPr lang="nb-NO" sz="6400" u="sng" dirty="0" smtClean="0"/>
          </a:p>
          <a:p>
            <a:pPr marL="0" indent="0">
              <a:buNone/>
            </a:pPr>
            <a:r>
              <a:rPr lang="nb-NO" sz="6400" u="sng" dirty="0" smtClean="0"/>
              <a:t>Viktige fokusområder som prodekan for forskning: </a:t>
            </a:r>
            <a:endParaRPr lang="nb-NO" sz="6400" dirty="0"/>
          </a:p>
          <a:p>
            <a:r>
              <a:rPr lang="nb-NO" sz="6400" dirty="0" smtClean="0"/>
              <a:t>Overordnet ansvar for </a:t>
            </a:r>
            <a:r>
              <a:rPr lang="nb-NO" sz="6400" dirty="0"/>
              <a:t>fakultetets </a:t>
            </a:r>
            <a:r>
              <a:rPr lang="nb-NO" sz="6400" dirty="0" smtClean="0"/>
              <a:t>forskningsvirksomhet</a:t>
            </a:r>
          </a:p>
          <a:p>
            <a:r>
              <a:rPr lang="nb-NO" sz="6400" dirty="0" smtClean="0"/>
              <a:t>Tverrfaglig </a:t>
            </a:r>
            <a:r>
              <a:rPr lang="nb-NO" sz="6400" dirty="0"/>
              <a:t>forskningssamarbeid for å løse komplekse samfunnsutfordringer</a:t>
            </a:r>
          </a:p>
          <a:p>
            <a:r>
              <a:rPr lang="nb-NO" sz="6400" dirty="0" smtClean="0"/>
              <a:t>Forskerutdanning og forskerstøtte</a:t>
            </a:r>
            <a:endParaRPr lang="nb-NO" sz="6400" dirty="0"/>
          </a:p>
          <a:p>
            <a:r>
              <a:rPr lang="nb-NO" sz="6400" dirty="0" smtClean="0"/>
              <a:t>Forskningsinfrastruktur og samhandling </a:t>
            </a:r>
          </a:p>
          <a:p>
            <a:r>
              <a:rPr lang="nb-NO" sz="6400" dirty="0" smtClean="0"/>
              <a:t>Translasjonsforskning</a:t>
            </a:r>
          </a:p>
          <a:p>
            <a:r>
              <a:rPr lang="nb-NO" sz="6400" dirty="0" smtClean="0"/>
              <a:t>Presisjonsmedisin</a:t>
            </a:r>
          </a:p>
          <a:p>
            <a:pPr marL="0" indent="0">
              <a:buNone/>
            </a:pPr>
            <a:endParaRPr lang="nb-NO" sz="7200" dirty="0"/>
          </a:p>
          <a:p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9564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140370" cy="86485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dirty="0" smtClean="0">
                <a:solidFill>
                  <a:srgbClr val="0070C0"/>
                </a:solidFill>
              </a:rPr>
              <a:t>Elin Olaug Rosvold - Prodekan for medisinstudiet</a:t>
            </a:r>
            <a:endParaRPr lang="nb-NO" sz="2800" dirty="0">
              <a:solidFill>
                <a:srgbClr val="0070C0"/>
              </a:solidFill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 smtClean="0"/>
              <a:t>Professor </a:t>
            </a:r>
            <a:r>
              <a:rPr lang="nb-NO" sz="1600" b="1" dirty="0"/>
              <a:t>ved Avdeling for </a:t>
            </a:r>
            <a:r>
              <a:rPr lang="nb-NO" sz="1600" b="1" dirty="0" smtClean="0"/>
              <a:t>allmennmedisin, HELSAM, (ansatt 2004)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nb-NO" sz="1600" b="1" dirty="0"/>
              <a:t>Programleder for medisinstudiet 2018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b="1" dirty="0" smtClean="0"/>
          </a:p>
          <a:p>
            <a:r>
              <a:rPr lang="nb-NO" sz="1600" u="sng" dirty="0" smtClean="0"/>
              <a:t>Undervisnings- og lederstillinger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Utdanningsleder HELSAM 2015-17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Erfaring som undervisningsleder, semesterleder, </a:t>
            </a:r>
            <a:r>
              <a:rPr lang="nb-NO" sz="1600" dirty="0" smtClean="0"/>
              <a:t>modulgruppeleder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Leder for </a:t>
            </a:r>
            <a:r>
              <a:rPr lang="nb-NO" sz="1600" dirty="0" smtClean="0"/>
              <a:t>Nasjonal </a:t>
            </a:r>
            <a:r>
              <a:rPr lang="nb-NO" sz="1600" dirty="0"/>
              <a:t>forskerskole i allmennmedisin </a:t>
            </a:r>
            <a:r>
              <a:rPr lang="nb-NO" sz="1600" dirty="0" smtClean="0"/>
              <a:t>2013-18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Tidligere bedriftslege/leder for bedriftshelsetjenesten ved UiO (50% stilling i 11 år)</a:t>
            </a:r>
          </a:p>
          <a:p>
            <a:endParaRPr lang="nb-NO" sz="1600" u="sng" dirty="0" smtClean="0"/>
          </a:p>
          <a:p>
            <a:r>
              <a:rPr lang="nb-NO" sz="1600" u="sng" dirty="0" smtClean="0"/>
              <a:t>Forskningsfokus</a:t>
            </a:r>
            <a:r>
              <a:rPr lang="nb-NO" sz="1600" dirty="0"/>
              <a:t>: </a:t>
            </a:r>
            <a:r>
              <a:rPr lang="nb-NO" sz="1600" dirty="0" err="1"/>
              <a:t>Eldremedisin</a:t>
            </a:r>
            <a:r>
              <a:rPr lang="nb-NO" sz="1600" dirty="0"/>
              <a:t>, e-læring/simulering, legers helse, primærhelsetjenesten</a:t>
            </a:r>
          </a:p>
          <a:p>
            <a:r>
              <a:rPr lang="nb-NO" sz="1600" dirty="0" smtClean="0"/>
              <a:t>  </a:t>
            </a:r>
            <a:endParaRPr lang="nb-NO" sz="1600" dirty="0"/>
          </a:p>
          <a:p>
            <a:r>
              <a:rPr lang="nb-NO" sz="1600" u="sng" dirty="0" smtClean="0"/>
              <a:t>Viktige fokusområder som Prodekan for medisinstudiet </a:t>
            </a:r>
            <a:endParaRPr lang="nb-NO" sz="1600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Ledelse og utvikling av medisinstudiet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Studentmedvirkning </a:t>
            </a:r>
            <a:endParaRPr lang="nb-NO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Internasjonalisering av utdanningen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Representere MED på undervisningsarenaer innad og utad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Undervisningssamarbeid med Helse </a:t>
            </a:r>
            <a:r>
              <a:rPr lang="nb-NO" sz="1600" dirty="0" err="1" smtClean="0"/>
              <a:t>SørØst</a:t>
            </a:r>
            <a:r>
              <a:rPr lang="nb-NO" sz="1600" dirty="0" smtClean="0"/>
              <a:t> RHF og kommunesektoren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Sikre god tilbakemelding på læring og undervisning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Pedagogiske utviklingsmuligheter for undervisere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Tverrprofesjonell samarbeidslæring</a:t>
            </a:r>
          </a:p>
          <a:p>
            <a:endParaRPr lang="nb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 smtClean="0"/>
              <a:t>                                                  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lvl="1"/>
            <a:r>
              <a:rPr lang="nb-NO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  <a:p>
            <a:endParaRPr lang="nb-NO" sz="1400" dirty="0"/>
          </a:p>
          <a:p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75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476672"/>
            <a:ext cx="7931338" cy="8094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>
                <a:solidFill>
                  <a:srgbClr val="0070C0"/>
                </a:solidFill>
              </a:rPr>
              <a:t>Hilde Nebb - </a:t>
            </a:r>
          </a:p>
          <a:p>
            <a:r>
              <a:rPr lang="nb-NO" sz="2400" dirty="0">
                <a:solidFill>
                  <a:srgbClr val="0070C0"/>
                </a:solidFill>
              </a:rPr>
              <a:t>Visedekan for internasjonalisering og innovasjon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/>
              <a:t>Professor ved Avdeling for ernæringsvitenskap, IMB siden 2005 </a:t>
            </a:r>
            <a:endParaRPr lang="nb-NO" sz="1600" b="1" dirty="0" smtClean="0"/>
          </a:p>
          <a:p>
            <a:pPr lvl="1"/>
            <a:r>
              <a:rPr lang="nb-NO" sz="1600" dirty="0"/>
              <a:t> </a:t>
            </a:r>
            <a:r>
              <a:rPr lang="nb-NO" sz="1600" u="sng" dirty="0"/>
              <a:t>Forskningsfokus</a:t>
            </a:r>
            <a:r>
              <a:rPr lang="nb-NO" sz="1600" dirty="0"/>
              <a:t>:  Næringsstoffer, genregulering og livsstilsrelaterte sykdommer</a:t>
            </a:r>
            <a:endParaRPr lang="nb-NO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 smtClean="0"/>
              <a:t>Forskningsdekan </a:t>
            </a:r>
            <a:r>
              <a:rPr lang="nb-NO" sz="1600" b="1" dirty="0"/>
              <a:t>under Dekan Frode Vartdal i 2 perioder,  2011-2018</a:t>
            </a:r>
          </a:p>
          <a:p>
            <a:r>
              <a:rPr lang="nb-NO" sz="1600" dirty="0"/>
              <a:t>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b="1" dirty="0"/>
              <a:t>Visedekan under Dekan Ivar </a:t>
            </a:r>
            <a:r>
              <a:rPr lang="nb-NO" sz="1600" b="1" dirty="0" err="1"/>
              <a:t>Gladhaug</a:t>
            </a:r>
            <a:r>
              <a:rPr lang="nb-NO" sz="1600" b="1" dirty="0"/>
              <a:t> fra 2019-2022 - ny rolle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600" dirty="0"/>
          </a:p>
          <a:p>
            <a:pPr lvl="1"/>
            <a:r>
              <a:rPr lang="nb-NO" sz="1600" u="sng" dirty="0" smtClean="0"/>
              <a:t>Viktige fokusområder som Visedekan: </a:t>
            </a:r>
            <a:endParaRPr lang="nb-NO" sz="1600" u="sng" dirty="0"/>
          </a:p>
          <a:p>
            <a:pPr lvl="1"/>
            <a:endParaRPr lang="nb-NO" sz="1600" dirty="0"/>
          </a:p>
          <a:p>
            <a:pPr lvl="1"/>
            <a:r>
              <a:rPr lang="nb-NO" sz="1600" u="sng" dirty="0"/>
              <a:t>Innovasjon: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Skape </a:t>
            </a:r>
            <a:r>
              <a:rPr lang="nb-NO" sz="1600" dirty="0"/>
              <a:t>kultur for </a:t>
            </a:r>
            <a:r>
              <a:rPr lang="nb-NO" sz="1600" dirty="0" smtClean="0"/>
              <a:t>innovasjon - kunnskap/verktøy 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Helseinnovatørskolen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Etablere </a:t>
            </a:r>
            <a:r>
              <a:rPr lang="nb-NO" sz="1600" dirty="0"/>
              <a:t>gode møteplasser mellom forskere og næringsliv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Styrket sektorsamarbeid mellom </a:t>
            </a:r>
            <a:r>
              <a:rPr lang="nb-NO" sz="1600" dirty="0" smtClean="0"/>
              <a:t>akademia-helse-næringsliv-forvaltning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Internasjonalt utvekslingsprogram for unge forskere (</a:t>
            </a:r>
            <a:r>
              <a:rPr lang="nb-NO" sz="1600" dirty="0" err="1" smtClean="0"/>
              <a:t>Scientia</a:t>
            </a:r>
            <a:r>
              <a:rPr lang="nb-NO" sz="1600" dirty="0" smtClean="0"/>
              <a:t> </a:t>
            </a:r>
            <a:r>
              <a:rPr lang="nb-NO" sz="1600" dirty="0" err="1" smtClean="0"/>
              <a:t>Fellows</a:t>
            </a:r>
            <a:r>
              <a:rPr lang="nb-NO" sz="1600" dirty="0" smtClean="0"/>
              <a:t>)</a:t>
            </a:r>
            <a:endParaRPr lang="nb-NO" sz="1600" dirty="0"/>
          </a:p>
          <a:p>
            <a:pPr lvl="1"/>
            <a:endParaRPr lang="nb-NO" sz="1600" u="sng" dirty="0" smtClean="0"/>
          </a:p>
          <a:p>
            <a:pPr lvl="1"/>
            <a:r>
              <a:rPr lang="nb-NO" sz="1600" u="sng" dirty="0" smtClean="0"/>
              <a:t>Internasjonalisering</a:t>
            </a:r>
            <a:r>
              <a:rPr lang="nb-NO" sz="1600" u="sng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Økt utnyttelse av mulighetene i EU  </a:t>
            </a:r>
            <a:endParaRPr lang="nb-NO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600" dirty="0" smtClean="0"/>
              <a:t>Fakultetets institusjonelle samarbeidsuniversiteter  </a:t>
            </a:r>
            <a:endParaRPr lang="nb-NO" sz="1600" dirty="0"/>
          </a:p>
          <a:p>
            <a:r>
              <a:rPr lang="nb-NO" dirty="0"/>
              <a:t>                                       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lvl="1"/>
            <a:r>
              <a:rPr lang="nb-NO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  <a:p>
            <a:endParaRPr lang="nb-NO" sz="1400" dirty="0"/>
          </a:p>
          <a:p>
            <a:r>
              <a:rPr lang="nb-NO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783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23528" y="620688"/>
            <a:ext cx="8533705" cy="640945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b-NO" sz="9600" dirty="0">
                <a:solidFill>
                  <a:srgbClr val="0070C0"/>
                </a:solidFill>
              </a:rPr>
              <a:t>Eivind </a:t>
            </a:r>
            <a:r>
              <a:rPr lang="nb-NO" sz="9600" dirty="0" smtClean="0">
                <a:solidFill>
                  <a:srgbClr val="0070C0"/>
                </a:solidFill>
              </a:rPr>
              <a:t>Engebretsen - Visedekan </a:t>
            </a:r>
            <a:r>
              <a:rPr lang="nb-NO" sz="9600" dirty="0">
                <a:solidFill>
                  <a:srgbClr val="0070C0"/>
                </a:solidFill>
              </a:rPr>
              <a:t>for postdoktor- og </a:t>
            </a:r>
            <a:r>
              <a:rPr lang="nb-NO" sz="9600" dirty="0" smtClean="0">
                <a:solidFill>
                  <a:srgbClr val="0070C0"/>
                </a:solidFill>
              </a:rPr>
              <a:t>masterprogrammer (50%)</a:t>
            </a:r>
            <a:endParaRPr lang="nb-NO" sz="9600" dirty="0">
              <a:solidFill>
                <a:srgbClr val="0070C0"/>
              </a:solidFill>
            </a:endParaRPr>
          </a:p>
          <a:p>
            <a:endParaRPr lang="nb-NO" sz="7200" dirty="0"/>
          </a:p>
          <a:p>
            <a:pPr marL="285750" indent="-285750"/>
            <a:r>
              <a:rPr lang="nb-NO" sz="6400" b="1" dirty="0"/>
              <a:t>Professor </a:t>
            </a:r>
            <a:r>
              <a:rPr lang="nb-NO" sz="6400" b="1" dirty="0" smtClean="0"/>
              <a:t>(vitenskapsteori) ved </a:t>
            </a:r>
            <a:r>
              <a:rPr lang="nb-NO" sz="6400" b="1" dirty="0"/>
              <a:t>Avdeling for helsefag, HELSAM siden 2012 </a:t>
            </a:r>
            <a:endParaRPr lang="nb-NO" sz="6400" b="1" dirty="0" smtClean="0"/>
          </a:p>
          <a:p>
            <a:pPr marL="285750" indent="-285750"/>
            <a:r>
              <a:rPr lang="nb-NO" sz="6400" b="1" dirty="0"/>
              <a:t>Forskerutdanningskoordinator ved HELSAM, 2013-2015, forskningssjef for Postdoktorprogrammet MED, 2015-2019</a:t>
            </a:r>
          </a:p>
          <a:p>
            <a:pPr marL="285750" indent="-285750"/>
            <a:endParaRPr lang="nb-NO" sz="6400" b="1" dirty="0" smtClean="0"/>
          </a:p>
          <a:p>
            <a:pPr marL="0" indent="0">
              <a:buNone/>
            </a:pPr>
            <a:r>
              <a:rPr lang="nb-NO" sz="6400" u="sng" dirty="0" smtClean="0"/>
              <a:t>Utdanningserfaring</a:t>
            </a:r>
            <a:r>
              <a:rPr lang="nb-NO" sz="6400" u="sng" dirty="0"/>
              <a:t>:</a:t>
            </a:r>
            <a:r>
              <a:rPr lang="nb-NO" sz="6400" dirty="0"/>
              <a:t> </a:t>
            </a:r>
            <a:endParaRPr lang="nb-NO" sz="6400" dirty="0" smtClean="0"/>
          </a:p>
          <a:p>
            <a:r>
              <a:rPr lang="nb-NO" sz="6400" dirty="0" smtClean="0"/>
              <a:t>Programledelse og undervisning på masterprogrammer</a:t>
            </a:r>
          </a:p>
          <a:p>
            <a:r>
              <a:rPr lang="nb-NO" sz="6400" dirty="0" smtClean="0"/>
              <a:t>Undervisning og programutvikling for forskerutdanning </a:t>
            </a:r>
          </a:p>
          <a:p>
            <a:r>
              <a:rPr lang="nb-NO" sz="6400" dirty="0" smtClean="0"/>
              <a:t>Kvalitetssikring </a:t>
            </a:r>
            <a:r>
              <a:rPr lang="nb-NO" sz="6400" dirty="0"/>
              <a:t>og evaluering av utdanning i </a:t>
            </a:r>
            <a:r>
              <a:rPr lang="nb-NO" sz="6400" dirty="0" smtClean="0"/>
              <a:t>NOKUT </a:t>
            </a:r>
          </a:p>
          <a:p>
            <a:endParaRPr lang="nb-NO" sz="6400" u="sng" dirty="0"/>
          </a:p>
          <a:p>
            <a:pPr marL="0" indent="0">
              <a:buNone/>
            </a:pPr>
            <a:r>
              <a:rPr lang="nb-NO" sz="6400" u="sng" dirty="0" smtClean="0"/>
              <a:t>Forskningsfokus</a:t>
            </a:r>
            <a:r>
              <a:rPr lang="nb-NO" sz="6400" dirty="0"/>
              <a:t>: Implementeringsprosesser, kunnskapsoverføring, forholdet </a:t>
            </a:r>
            <a:r>
              <a:rPr lang="nb-NO" sz="6400" dirty="0" smtClean="0"/>
              <a:t>mellom politikk/ideologi </a:t>
            </a:r>
            <a:r>
              <a:rPr lang="nb-NO" sz="6400" dirty="0"/>
              <a:t>og </a:t>
            </a:r>
            <a:r>
              <a:rPr lang="nb-NO" sz="6400" dirty="0" smtClean="0"/>
              <a:t>helsekunnskap, herunder </a:t>
            </a:r>
            <a:r>
              <a:rPr lang="nb-NO" sz="6400" dirty="0"/>
              <a:t>implikasjoner av </a:t>
            </a:r>
            <a:r>
              <a:rPr lang="nb-NO" sz="6400" dirty="0" smtClean="0"/>
              <a:t>bærekraftmålene for helse</a:t>
            </a:r>
          </a:p>
          <a:p>
            <a:pPr marL="0" indent="0">
              <a:buNone/>
            </a:pPr>
            <a:endParaRPr lang="nb-NO" sz="6400" b="1" dirty="0"/>
          </a:p>
          <a:p>
            <a:pPr marL="0" indent="0">
              <a:buNone/>
            </a:pPr>
            <a:r>
              <a:rPr lang="nb-NO" sz="6400" u="sng" dirty="0" smtClean="0"/>
              <a:t>Viktige fokusområder som Visedekan: </a:t>
            </a:r>
            <a:endParaRPr lang="nb-NO" sz="6400" dirty="0"/>
          </a:p>
          <a:p>
            <a:r>
              <a:rPr lang="nb-NO" sz="6400" dirty="0"/>
              <a:t>Strategi og kvalitetssikring av master, bachelor og etter- og videreutdanninger</a:t>
            </a:r>
          </a:p>
          <a:p>
            <a:r>
              <a:rPr lang="nb-NO" sz="6400" dirty="0"/>
              <a:t>Legge til rette for synergier og erfaringsutveksling mellom fakultetets masterprogrammer</a:t>
            </a:r>
          </a:p>
          <a:p>
            <a:r>
              <a:rPr lang="nb-NO" sz="6400" dirty="0" smtClean="0"/>
              <a:t>Lede </a:t>
            </a:r>
            <a:r>
              <a:rPr lang="nb-NO" sz="6400" dirty="0"/>
              <a:t>og videreutvikle Postdoktorprogrammet</a:t>
            </a:r>
          </a:p>
          <a:p>
            <a:r>
              <a:rPr lang="nb-NO" sz="6400" dirty="0"/>
              <a:t>Karrierestøtte for unge forskere</a:t>
            </a:r>
          </a:p>
          <a:p>
            <a:r>
              <a:rPr lang="nb-NO" sz="6400" dirty="0" smtClean="0"/>
              <a:t>Sammenheng og synergi </a:t>
            </a:r>
            <a:r>
              <a:rPr lang="nb-NO" sz="6400" dirty="0"/>
              <a:t>mellom utdanning og forskning</a:t>
            </a:r>
          </a:p>
          <a:p>
            <a:pPr marL="285750" indent="-285750"/>
            <a:endParaRPr lang="nb-NO" sz="6400" dirty="0"/>
          </a:p>
          <a:p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49944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dirty="0" smtClean="0">
                <a:solidFill>
                  <a:srgbClr val="0070C0"/>
                </a:solidFill>
              </a:rPr>
              <a:t>Program 2019-22</a:t>
            </a:r>
            <a:endParaRPr lang="en-US" b="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28133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nb-NO" sz="2400" dirty="0" smtClean="0"/>
              <a:t>Godt samarbeid internt og eksternt</a:t>
            </a:r>
          </a:p>
          <a:p>
            <a:pPr>
              <a:lnSpc>
                <a:spcPct val="200000"/>
              </a:lnSpc>
            </a:pPr>
            <a:r>
              <a:rPr lang="nb-NO" sz="2400" dirty="0" smtClean="0"/>
              <a:t>Forskning og innovasjon – på tvers og på høyt nivå</a:t>
            </a:r>
          </a:p>
          <a:p>
            <a:pPr>
              <a:lnSpc>
                <a:spcPct val="200000"/>
              </a:lnSpc>
            </a:pPr>
            <a:r>
              <a:rPr lang="nb-NO" sz="2400" dirty="0" smtClean="0"/>
              <a:t>En moderne og fremtidsrettet utdanning </a:t>
            </a:r>
          </a:p>
          <a:p>
            <a:pPr marL="400050" lvl="1" indent="0">
              <a:lnSpc>
                <a:spcPct val="200000"/>
              </a:lnSpc>
              <a:buNone/>
            </a:pPr>
            <a:r>
              <a:rPr lang="en-US" sz="1600" dirty="0" smtClean="0">
                <a:solidFill>
                  <a:srgbClr val="0070C0"/>
                </a:solidFill>
                <a:hlinkClick r:id="rId2"/>
              </a:rPr>
              <a:t>Ivar </a:t>
            </a:r>
            <a:r>
              <a:rPr lang="en-US" sz="1600" dirty="0" err="1" smtClean="0">
                <a:solidFill>
                  <a:srgbClr val="0070C0"/>
                </a:solidFill>
                <a:hlinkClick r:id="rId2"/>
              </a:rPr>
              <a:t>Gladhaugs</a:t>
            </a:r>
            <a:r>
              <a:rPr lang="en-US" sz="1600" dirty="0" smtClean="0">
                <a:solidFill>
                  <a:srgbClr val="0070C0"/>
                </a:solidFill>
                <a:hlinkClick r:id="rId2"/>
              </a:rPr>
              <a:t> </a:t>
            </a:r>
            <a:r>
              <a:rPr lang="en-US" sz="1600" dirty="0" err="1" smtClean="0">
                <a:solidFill>
                  <a:srgbClr val="0070C0"/>
                </a:solidFill>
                <a:hlinkClick r:id="rId2"/>
              </a:rPr>
              <a:t>valgplattform</a:t>
            </a:r>
            <a:r>
              <a:rPr lang="en-US" sz="1600" dirty="0" smtClean="0">
                <a:solidFill>
                  <a:srgbClr val="0070C0"/>
                </a:solidFill>
                <a:hlinkClick r:id="rId2"/>
              </a:rPr>
              <a:t> 2019-2022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1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med-1</Template>
  <TotalTime>1113</TotalTime>
  <Words>624</Words>
  <Application>Microsoft Office PowerPoint</Application>
  <PresentationFormat>On-screen Show (4:3)</PresentationFormat>
  <Paragraphs>133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ヒラギノ角ゴ Pro W3</vt:lpstr>
      <vt:lpstr>med-1</vt:lpstr>
      <vt:lpstr>9. oktober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2019-22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 Oktober 2018</dc:title>
  <dc:creator>Ivar Prydz Gladhaug</dc:creator>
  <cp:lastModifiedBy>Silje Marie Kile Rosseland</cp:lastModifiedBy>
  <cp:revision>5</cp:revision>
  <dcterms:created xsi:type="dcterms:W3CDTF">2018-10-09T10:23:33Z</dcterms:created>
  <dcterms:modified xsi:type="dcterms:W3CDTF">2018-10-12T06:36:09Z</dcterms:modified>
</cp:coreProperties>
</file>