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2"/>
  </p:notesMasterIdLst>
  <p:handoutMasterIdLst>
    <p:handoutMasterId r:id="rId23"/>
  </p:handoutMasterIdLst>
  <p:sldIdLst>
    <p:sldId id="4091" r:id="rId5"/>
    <p:sldId id="4050" r:id="rId6"/>
    <p:sldId id="4115" r:id="rId7"/>
    <p:sldId id="262" r:id="rId8"/>
    <p:sldId id="4085" r:id="rId9"/>
    <p:sldId id="4055" r:id="rId10"/>
    <p:sldId id="277" r:id="rId11"/>
    <p:sldId id="273" r:id="rId12"/>
    <p:sldId id="4080" r:id="rId13"/>
    <p:sldId id="4109" r:id="rId14"/>
    <p:sldId id="4116" r:id="rId15"/>
    <p:sldId id="263" r:id="rId16"/>
    <p:sldId id="4087" r:id="rId17"/>
    <p:sldId id="4110" r:id="rId18"/>
    <p:sldId id="4078" r:id="rId19"/>
    <p:sldId id="4119" r:id="rId20"/>
    <p:sldId id="4127" r:id="rId21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E"/>
    <a:srgbClr val="0000FF"/>
    <a:srgbClr val="0A0000"/>
    <a:srgbClr val="020000"/>
    <a:srgbClr val="010000"/>
    <a:srgbClr val="CEFFDF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823DD9-89D6-45D7-89E0-F2A24B3ABB17}" v="20" dt="2024-10-30T14:43:04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77817" autoAdjust="0"/>
  </p:normalViewPr>
  <p:slideViewPr>
    <p:cSldViewPr snapToGrid="0">
      <p:cViewPr varScale="1">
        <p:scale>
          <a:sx n="100" d="100"/>
          <a:sy n="100" d="100"/>
        </p:scale>
        <p:origin x="16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BECDD1-3197-4F97-BDE5-9392626CC028}" type="doc">
      <dgm:prSet loTypeId="urn:microsoft.com/office/officeart/2005/8/layout/lProcess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nb-NO"/>
        </a:p>
      </dgm:t>
    </dgm:pt>
    <dgm:pt modelId="{807CAA55-A541-4AC2-8077-0C2CB4961CED}">
      <dgm:prSet phldrT="[Tekst]" custT="1"/>
      <dgm:spPr/>
      <dgm:t>
        <a:bodyPr/>
        <a:lstStyle/>
        <a:p>
          <a:r>
            <a:rPr lang="nb-NO" sz="4800" dirty="0"/>
            <a:t>Tildeling </a:t>
          </a:r>
        </a:p>
      </dgm:t>
    </dgm:pt>
    <dgm:pt modelId="{E0143BFB-B0AC-40D9-B357-00744FF0A9F6}" type="parTrans" cxnId="{B82C6E43-2E63-4772-98CC-06FD398A2F21}">
      <dgm:prSet/>
      <dgm:spPr/>
      <dgm:t>
        <a:bodyPr/>
        <a:lstStyle/>
        <a:p>
          <a:endParaRPr lang="nb-NO"/>
        </a:p>
      </dgm:t>
    </dgm:pt>
    <dgm:pt modelId="{04077714-E2A1-4105-B70F-B6DE9C2EC1E3}" type="sibTrans" cxnId="{B82C6E43-2E63-4772-98CC-06FD398A2F21}">
      <dgm:prSet/>
      <dgm:spPr/>
      <dgm:t>
        <a:bodyPr/>
        <a:lstStyle/>
        <a:p>
          <a:endParaRPr lang="nb-NO"/>
        </a:p>
      </dgm:t>
    </dgm:pt>
    <dgm:pt modelId="{47A2E908-6FE0-4B96-880F-C740631149A8}">
      <dgm:prSet phldrT="[Tekst]"/>
      <dgm:spPr/>
      <dgm:t>
        <a:bodyPr/>
        <a:lstStyle/>
        <a:p>
          <a:r>
            <a:rPr lang="nb-NO" dirty="0"/>
            <a:t>Historikken strykes – tildelingen slås sammen til en linje</a:t>
          </a:r>
        </a:p>
      </dgm:t>
    </dgm:pt>
    <dgm:pt modelId="{5E325EC5-4FAF-4A87-A948-186DDB1CEF15}" type="parTrans" cxnId="{14EF2840-023E-4387-83DB-34F5EF3BD121}">
      <dgm:prSet/>
      <dgm:spPr/>
      <dgm:t>
        <a:bodyPr/>
        <a:lstStyle/>
        <a:p>
          <a:endParaRPr lang="nb-NO"/>
        </a:p>
      </dgm:t>
    </dgm:pt>
    <dgm:pt modelId="{0DEDD5F3-A495-4745-B8A9-2685C0E0A89E}" type="sibTrans" cxnId="{14EF2840-023E-4387-83DB-34F5EF3BD121}">
      <dgm:prSet/>
      <dgm:spPr/>
      <dgm:t>
        <a:bodyPr/>
        <a:lstStyle/>
        <a:p>
          <a:endParaRPr lang="nb-NO"/>
        </a:p>
      </dgm:t>
    </dgm:pt>
    <dgm:pt modelId="{D1A9940F-8909-4B35-822D-B3A1B630BB03}">
      <dgm:prSet phldrT="[Tekst]"/>
      <dgm:spPr/>
      <dgm:t>
        <a:bodyPr/>
        <a:lstStyle/>
        <a:p>
          <a:r>
            <a:rPr lang="nb-NO" dirty="0"/>
            <a:t>Kun endringer vil påvirke tildeling fremover</a:t>
          </a:r>
        </a:p>
      </dgm:t>
    </dgm:pt>
    <dgm:pt modelId="{440DB415-BF23-45BE-BF88-40EE7CE5E0DD}" type="parTrans" cxnId="{4B302A89-4C24-411B-A5D5-043AAB197AD8}">
      <dgm:prSet/>
      <dgm:spPr/>
      <dgm:t>
        <a:bodyPr/>
        <a:lstStyle/>
        <a:p>
          <a:endParaRPr lang="nb-NO"/>
        </a:p>
      </dgm:t>
    </dgm:pt>
    <dgm:pt modelId="{C8B8C8D7-8080-46B5-943D-F7BF9CF6BAD4}" type="sibTrans" cxnId="{4B302A89-4C24-411B-A5D5-043AAB197AD8}">
      <dgm:prSet/>
      <dgm:spPr/>
      <dgm:t>
        <a:bodyPr/>
        <a:lstStyle/>
        <a:p>
          <a:endParaRPr lang="nb-NO"/>
        </a:p>
      </dgm:t>
    </dgm:pt>
    <dgm:pt modelId="{2CF72FD2-93DE-449E-B7CA-6A358C3F2E5B}">
      <dgm:prSet phldrT="[Tekst]" custT="1"/>
      <dgm:spPr/>
      <dgm:t>
        <a:bodyPr/>
        <a:lstStyle/>
        <a:p>
          <a:r>
            <a:rPr lang="nb-NO" sz="4800" dirty="0"/>
            <a:t>Studier</a:t>
          </a:r>
        </a:p>
      </dgm:t>
    </dgm:pt>
    <dgm:pt modelId="{32A6370E-432D-4133-88B0-A32B9981AB2B}" type="parTrans" cxnId="{5D1FD7A0-23D8-4BAF-B27D-C8B4BCD9FBBA}">
      <dgm:prSet/>
      <dgm:spPr/>
      <dgm:t>
        <a:bodyPr/>
        <a:lstStyle/>
        <a:p>
          <a:endParaRPr lang="nb-NO"/>
        </a:p>
      </dgm:t>
    </dgm:pt>
    <dgm:pt modelId="{54B720E0-6146-4892-9B94-B1CC29A8CB01}" type="sibTrans" cxnId="{5D1FD7A0-23D8-4BAF-B27D-C8B4BCD9FBBA}">
      <dgm:prSet/>
      <dgm:spPr/>
      <dgm:t>
        <a:bodyPr/>
        <a:lstStyle/>
        <a:p>
          <a:endParaRPr lang="nb-NO"/>
        </a:p>
      </dgm:t>
    </dgm:pt>
    <dgm:pt modelId="{3694ABB1-BCA5-4813-BC25-FB06090315FF}">
      <dgm:prSet phldrT="[Tekst]"/>
      <dgm:spPr/>
      <dgm:t>
        <a:bodyPr/>
        <a:lstStyle/>
        <a:p>
          <a:r>
            <a:rPr lang="nb-NO" dirty="0"/>
            <a:t>Studieplasser med to satser</a:t>
          </a:r>
        </a:p>
      </dgm:t>
    </dgm:pt>
    <dgm:pt modelId="{00051F43-1243-4608-8002-67B83FE29370}" type="parTrans" cxnId="{384055AE-EF32-4857-9A79-E24A17B43C15}">
      <dgm:prSet/>
      <dgm:spPr/>
      <dgm:t>
        <a:bodyPr/>
        <a:lstStyle/>
        <a:p>
          <a:endParaRPr lang="nb-NO"/>
        </a:p>
      </dgm:t>
    </dgm:pt>
    <dgm:pt modelId="{A0C3C2F4-3C58-41EB-B281-4EC1D6017DE8}" type="sibTrans" cxnId="{384055AE-EF32-4857-9A79-E24A17B43C15}">
      <dgm:prSet/>
      <dgm:spPr/>
      <dgm:t>
        <a:bodyPr/>
        <a:lstStyle/>
        <a:p>
          <a:endParaRPr lang="nb-NO"/>
        </a:p>
      </dgm:t>
    </dgm:pt>
    <dgm:pt modelId="{FFA01C43-D4D2-4180-BFD7-4F46DA1747A6}">
      <dgm:prSet phldrT="[Tekst]"/>
      <dgm:spPr/>
      <dgm:t>
        <a:bodyPr/>
        <a:lstStyle/>
        <a:p>
          <a:r>
            <a:rPr lang="nb-NO" dirty="0"/>
            <a:t>Studiepoeng økt betydning – tre kategorier</a:t>
          </a:r>
        </a:p>
      </dgm:t>
    </dgm:pt>
    <dgm:pt modelId="{1DA52935-680B-4A16-9AB9-ED8AC53CA1B5}" type="parTrans" cxnId="{D3DF3FE4-C899-4098-BC81-5FF4DC3BEB43}">
      <dgm:prSet/>
      <dgm:spPr/>
      <dgm:t>
        <a:bodyPr/>
        <a:lstStyle/>
        <a:p>
          <a:endParaRPr lang="nb-NO"/>
        </a:p>
      </dgm:t>
    </dgm:pt>
    <dgm:pt modelId="{A6965F75-B4F2-40F2-A255-E97E982ABCFB}" type="sibTrans" cxnId="{D3DF3FE4-C899-4098-BC81-5FF4DC3BEB43}">
      <dgm:prSet/>
      <dgm:spPr/>
      <dgm:t>
        <a:bodyPr/>
        <a:lstStyle/>
        <a:p>
          <a:endParaRPr lang="nb-NO"/>
        </a:p>
      </dgm:t>
    </dgm:pt>
    <dgm:pt modelId="{2396FF61-DEB2-461A-8058-7F22365CCF70}">
      <dgm:prSet phldrT="[Tekst]" custT="1"/>
      <dgm:spPr/>
      <dgm:t>
        <a:bodyPr/>
        <a:lstStyle/>
        <a:p>
          <a:r>
            <a:rPr lang="nb-NO" sz="4800" dirty="0"/>
            <a:t>Forskning</a:t>
          </a:r>
        </a:p>
      </dgm:t>
    </dgm:pt>
    <dgm:pt modelId="{64ADC4B5-E31F-4600-B922-8C3BCFEB0C20}" type="parTrans" cxnId="{31B77C39-FCE2-4820-B386-0ADF0B68B2A3}">
      <dgm:prSet/>
      <dgm:spPr/>
      <dgm:t>
        <a:bodyPr/>
        <a:lstStyle/>
        <a:p>
          <a:endParaRPr lang="nb-NO"/>
        </a:p>
      </dgm:t>
    </dgm:pt>
    <dgm:pt modelId="{3C97C040-73C6-4AFB-981E-C8B739CC7EE4}" type="sibTrans" cxnId="{31B77C39-FCE2-4820-B386-0ADF0B68B2A3}">
      <dgm:prSet/>
      <dgm:spPr/>
      <dgm:t>
        <a:bodyPr/>
        <a:lstStyle/>
        <a:p>
          <a:endParaRPr lang="nb-NO"/>
        </a:p>
      </dgm:t>
    </dgm:pt>
    <dgm:pt modelId="{4F43598E-D3FF-4F25-B78F-CE1D662FEA86}">
      <dgm:prSet phldrT="[Tekst]"/>
      <dgm:spPr/>
      <dgm:t>
        <a:bodyPr/>
        <a:lstStyle/>
        <a:p>
          <a:r>
            <a:rPr lang="nb-NO" dirty="0"/>
            <a:t>Opprettholder doktorgrader og rekrutteringsstillinger</a:t>
          </a:r>
        </a:p>
      </dgm:t>
    </dgm:pt>
    <dgm:pt modelId="{FE45990C-E516-43D9-AA6B-D12CEEC61478}" type="parTrans" cxnId="{753C2D46-41EF-42FE-A742-BCB1BC3576C1}">
      <dgm:prSet/>
      <dgm:spPr/>
      <dgm:t>
        <a:bodyPr/>
        <a:lstStyle/>
        <a:p>
          <a:endParaRPr lang="nb-NO"/>
        </a:p>
      </dgm:t>
    </dgm:pt>
    <dgm:pt modelId="{6180850B-D33F-49F8-8D93-5D3A649B9F23}" type="sibTrans" cxnId="{753C2D46-41EF-42FE-A742-BCB1BC3576C1}">
      <dgm:prSet/>
      <dgm:spPr/>
      <dgm:t>
        <a:bodyPr/>
        <a:lstStyle/>
        <a:p>
          <a:endParaRPr lang="nb-NO"/>
        </a:p>
      </dgm:t>
    </dgm:pt>
    <dgm:pt modelId="{4600FD71-6041-4F37-AFC5-BDCD78BF009F}">
      <dgm:prSet phldrT="[Tekst]"/>
      <dgm:spPr/>
      <dgm:t>
        <a:bodyPr/>
        <a:lstStyle/>
        <a:p>
          <a:r>
            <a:rPr lang="nb-NO" dirty="0"/>
            <a:t>Beholder EU som incentiv med lavere sats</a:t>
          </a:r>
        </a:p>
      </dgm:t>
    </dgm:pt>
    <dgm:pt modelId="{8EBE6317-D718-498F-A47D-70FD04B843F6}" type="parTrans" cxnId="{C0B9A4AB-57DF-4975-AF95-4AFC96699A78}">
      <dgm:prSet/>
      <dgm:spPr/>
      <dgm:t>
        <a:bodyPr/>
        <a:lstStyle/>
        <a:p>
          <a:endParaRPr lang="nb-NO"/>
        </a:p>
      </dgm:t>
    </dgm:pt>
    <dgm:pt modelId="{4AE63124-276C-422C-988E-ACA8FB8F8F87}" type="sibTrans" cxnId="{C0B9A4AB-57DF-4975-AF95-4AFC96699A78}">
      <dgm:prSet/>
      <dgm:spPr/>
      <dgm:t>
        <a:bodyPr/>
        <a:lstStyle/>
        <a:p>
          <a:endParaRPr lang="nb-NO"/>
        </a:p>
      </dgm:t>
    </dgm:pt>
    <dgm:pt modelId="{E5A29C2F-47AF-4BD3-B99C-2131E3A33CFA}" type="pres">
      <dgm:prSet presAssocID="{86BECDD1-3197-4F97-BDE5-9392626CC028}" presName="theList" presStyleCnt="0">
        <dgm:presLayoutVars>
          <dgm:dir/>
          <dgm:animLvl val="lvl"/>
          <dgm:resizeHandles val="exact"/>
        </dgm:presLayoutVars>
      </dgm:prSet>
      <dgm:spPr/>
    </dgm:pt>
    <dgm:pt modelId="{B5FCF483-7B28-4488-B9BF-801DE4F04F4C}" type="pres">
      <dgm:prSet presAssocID="{807CAA55-A541-4AC2-8077-0C2CB4961CED}" presName="compNode" presStyleCnt="0"/>
      <dgm:spPr/>
    </dgm:pt>
    <dgm:pt modelId="{052024F6-677C-4F68-B280-A33849312847}" type="pres">
      <dgm:prSet presAssocID="{807CAA55-A541-4AC2-8077-0C2CB4961CED}" presName="aNode" presStyleLbl="bgShp" presStyleIdx="0" presStyleCnt="3"/>
      <dgm:spPr/>
    </dgm:pt>
    <dgm:pt modelId="{1DF62084-1455-41A2-AD78-1054E719AF9E}" type="pres">
      <dgm:prSet presAssocID="{807CAA55-A541-4AC2-8077-0C2CB4961CED}" presName="textNode" presStyleLbl="bgShp" presStyleIdx="0" presStyleCnt="3"/>
      <dgm:spPr/>
    </dgm:pt>
    <dgm:pt modelId="{87BED4E1-A16D-431D-9B9E-41174052FFAD}" type="pres">
      <dgm:prSet presAssocID="{807CAA55-A541-4AC2-8077-0C2CB4961CED}" presName="compChildNode" presStyleCnt="0"/>
      <dgm:spPr/>
    </dgm:pt>
    <dgm:pt modelId="{8D317C0E-2780-48D4-B2F5-8758DDDD6F43}" type="pres">
      <dgm:prSet presAssocID="{807CAA55-A541-4AC2-8077-0C2CB4961CED}" presName="theInnerList" presStyleCnt="0"/>
      <dgm:spPr/>
    </dgm:pt>
    <dgm:pt modelId="{1CEB70C5-5D5B-446B-9419-69C1648C34B2}" type="pres">
      <dgm:prSet presAssocID="{47A2E908-6FE0-4B96-880F-C740631149A8}" presName="childNode" presStyleLbl="node1" presStyleIdx="0" presStyleCnt="6">
        <dgm:presLayoutVars>
          <dgm:bulletEnabled val="1"/>
        </dgm:presLayoutVars>
      </dgm:prSet>
      <dgm:spPr/>
    </dgm:pt>
    <dgm:pt modelId="{E8DE9A3D-6556-4BED-B2D6-100E2A2730D9}" type="pres">
      <dgm:prSet presAssocID="{47A2E908-6FE0-4B96-880F-C740631149A8}" presName="aSpace2" presStyleCnt="0"/>
      <dgm:spPr/>
    </dgm:pt>
    <dgm:pt modelId="{551CDE95-131F-42C9-BE45-0ED539DAB194}" type="pres">
      <dgm:prSet presAssocID="{D1A9940F-8909-4B35-822D-B3A1B630BB03}" presName="childNode" presStyleLbl="node1" presStyleIdx="1" presStyleCnt="6">
        <dgm:presLayoutVars>
          <dgm:bulletEnabled val="1"/>
        </dgm:presLayoutVars>
      </dgm:prSet>
      <dgm:spPr/>
    </dgm:pt>
    <dgm:pt modelId="{1659425B-E9A5-4054-B5DA-2F345020D43A}" type="pres">
      <dgm:prSet presAssocID="{807CAA55-A541-4AC2-8077-0C2CB4961CED}" presName="aSpace" presStyleCnt="0"/>
      <dgm:spPr/>
    </dgm:pt>
    <dgm:pt modelId="{2DA82B6E-30DE-46CF-92B3-5E6EF2ABDA35}" type="pres">
      <dgm:prSet presAssocID="{2CF72FD2-93DE-449E-B7CA-6A358C3F2E5B}" presName="compNode" presStyleCnt="0"/>
      <dgm:spPr/>
    </dgm:pt>
    <dgm:pt modelId="{0D2738A3-3491-4ABF-8F69-B13FDCD40015}" type="pres">
      <dgm:prSet presAssocID="{2CF72FD2-93DE-449E-B7CA-6A358C3F2E5B}" presName="aNode" presStyleLbl="bgShp" presStyleIdx="1" presStyleCnt="3"/>
      <dgm:spPr/>
    </dgm:pt>
    <dgm:pt modelId="{B6CD0898-8599-400C-A5DF-267EBD9A8D61}" type="pres">
      <dgm:prSet presAssocID="{2CF72FD2-93DE-449E-B7CA-6A358C3F2E5B}" presName="textNode" presStyleLbl="bgShp" presStyleIdx="1" presStyleCnt="3"/>
      <dgm:spPr/>
    </dgm:pt>
    <dgm:pt modelId="{9583AF9C-D2B7-41E9-AF42-8D48EADD2A9B}" type="pres">
      <dgm:prSet presAssocID="{2CF72FD2-93DE-449E-B7CA-6A358C3F2E5B}" presName="compChildNode" presStyleCnt="0"/>
      <dgm:spPr/>
    </dgm:pt>
    <dgm:pt modelId="{2EDECB40-5372-4B56-848B-00062CC6B583}" type="pres">
      <dgm:prSet presAssocID="{2CF72FD2-93DE-449E-B7CA-6A358C3F2E5B}" presName="theInnerList" presStyleCnt="0"/>
      <dgm:spPr/>
    </dgm:pt>
    <dgm:pt modelId="{6C04ED69-FA47-4B8D-BFCD-97752DE79606}" type="pres">
      <dgm:prSet presAssocID="{3694ABB1-BCA5-4813-BC25-FB06090315FF}" presName="childNode" presStyleLbl="node1" presStyleIdx="2" presStyleCnt="6">
        <dgm:presLayoutVars>
          <dgm:bulletEnabled val="1"/>
        </dgm:presLayoutVars>
      </dgm:prSet>
      <dgm:spPr/>
    </dgm:pt>
    <dgm:pt modelId="{C2F93D36-7583-4F91-9BDA-DB5B8831BD71}" type="pres">
      <dgm:prSet presAssocID="{3694ABB1-BCA5-4813-BC25-FB06090315FF}" presName="aSpace2" presStyleCnt="0"/>
      <dgm:spPr/>
    </dgm:pt>
    <dgm:pt modelId="{DD1EAA72-9210-4D0E-87D2-2D7765B43A19}" type="pres">
      <dgm:prSet presAssocID="{FFA01C43-D4D2-4180-BFD7-4F46DA1747A6}" presName="childNode" presStyleLbl="node1" presStyleIdx="3" presStyleCnt="6">
        <dgm:presLayoutVars>
          <dgm:bulletEnabled val="1"/>
        </dgm:presLayoutVars>
      </dgm:prSet>
      <dgm:spPr/>
    </dgm:pt>
    <dgm:pt modelId="{E1C0B30F-1855-4B02-95D6-FE82A43CFE0E}" type="pres">
      <dgm:prSet presAssocID="{2CF72FD2-93DE-449E-B7CA-6A358C3F2E5B}" presName="aSpace" presStyleCnt="0"/>
      <dgm:spPr/>
    </dgm:pt>
    <dgm:pt modelId="{B21BFC61-1735-46DC-A94C-2586DC0BD166}" type="pres">
      <dgm:prSet presAssocID="{2396FF61-DEB2-461A-8058-7F22365CCF70}" presName="compNode" presStyleCnt="0"/>
      <dgm:spPr/>
    </dgm:pt>
    <dgm:pt modelId="{F4D0CF87-73C4-4A07-973C-9D7E4F8B5636}" type="pres">
      <dgm:prSet presAssocID="{2396FF61-DEB2-461A-8058-7F22365CCF70}" presName="aNode" presStyleLbl="bgShp" presStyleIdx="2" presStyleCnt="3"/>
      <dgm:spPr/>
    </dgm:pt>
    <dgm:pt modelId="{72348839-4210-47A4-B109-005F29A7030D}" type="pres">
      <dgm:prSet presAssocID="{2396FF61-DEB2-461A-8058-7F22365CCF70}" presName="textNode" presStyleLbl="bgShp" presStyleIdx="2" presStyleCnt="3"/>
      <dgm:spPr/>
    </dgm:pt>
    <dgm:pt modelId="{68A088AC-5D8D-4D54-8AEC-83B622E456CF}" type="pres">
      <dgm:prSet presAssocID="{2396FF61-DEB2-461A-8058-7F22365CCF70}" presName="compChildNode" presStyleCnt="0"/>
      <dgm:spPr/>
    </dgm:pt>
    <dgm:pt modelId="{0DD24F3C-3493-4257-B10F-7AA52908B2C7}" type="pres">
      <dgm:prSet presAssocID="{2396FF61-DEB2-461A-8058-7F22365CCF70}" presName="theInnerList" presStyleCnt="0"/>
      <dgm:spPr/>
    </dgm:pt>
    <dgm:pt modelId="{BADCBCE6-031D-40F9-A4DE-9433590A64CB}" type="pres">
      <dgm:prSet presAssocID="{4F43598E-D3FF-4F25-B78F-CE1D662FEA86}" presName="childNode" presStyleLbl="node1" presStyleIdx="4" presStyleCnt="6">
        <dgm:presLayoutVars>
          <dgm:bulletEnabled val="1"/>
        </dgm:presLayoutVars>
      </dgm:prSet>
      <dgm:spPr/>
    </dgm:pt>
    <dgm:pt modelId="{E56B30FC-41D9-41AE-8EA6-18D269B403FD}" type="pres">
      <dgm:prSet presAssocID="{4F43598E-D3FF-4F25-B78F-CE1D662FEA86}" presName="aSpace2" presStyleCnt="0"/>
      <dgm:spPr/>
    </dgm:pt>
    <dgm:pt modelId="{D618F6D7-0ED2-49CC-8641-148C63525A9C}" type="pres">
      <dgm:prSet presAssocID="{4600FD71-6041-4F37-AFC5-BDCD78BF009F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09409F00-6B70-4C9C-AF33-A02BB456D0BD}" type="presOf" srcId="{86BECDD1-3197-4F97-BDE5-9392626CC028}" destId="{E5A29C2F-47AF-4BD3-B99C-2131E3A33CFA}" srcOrd="0" destOrd="0" presId="urn:microsoft.com/office/officeart/2005/8/layout/lProcess2"/>
    <dgm:cxn modelId="{9041371E-6A04-4717-AED4-7D3D0FA3AC3B}" type="presOf" srcId="{2396FF61-DEB2-461A-8058-7F22365CCF70}" destId="{72348839-4210-47A4-B109-005F29A7030D}" srcOrd="1" destOrd="0" presId="urn:microsoft.com/office/officeart/2005/8/layout/lProcess2"/>
    <dgm:cxn modelId="{8DCEA331-1A65-4872-BA8D-22ABE181F2E1}" type="presOf" srcId="{3694ABB1-BCA5-4813-BC25-FB06090315FF}" destId="{6C04ED69-FA47-4B8D-BFCD-97752DE79606}" srcOrd="0" destOrd="0" presId="urn:microsoft.com/office/officeart/2005/8/layout/lProcess2"/>
    <dgm:cxn modelId="{12DA3432-59C4-45C1-8645-71DBF8F2EEA4}" type="presOf" srcId="{4F43598E-D3FF-4F25-B78F-CE1D662FEA86}" destId="{BADCBCE6-031D-40F9-A4DE-9433590A64CB}" srcOrd="0" destOrd="0" presId="urn:microsoft.com/office/officeart/2005/8/layout/lProcess2"/>
    <dgm:cxn modelId="{31B77C39-FCE2-4820-B386-0ADF0B68B2A3}" srcId="{86BECDD1-3197-4F97-BDE5-9392626CC028}" destId="{2396FF61-DEB2-461A-8058-7F22365CCF70}" srcOrd="2" destOrd="0" parTransId="{64ADC4B5-E31F-4600-B922-8C3BCFEB0C20}" sibTransId="{3C97C040-73C6-4AFB-981E-C8B739CC7EE4}"/>
    <dgm:cxn modelId="{14EF2840-023E-4387-83DB-34F5EF3BD121}" srcId="{807CAA55-A541-4AC2-8077-0C2CB4961CED}" destId="{47A2E908-6FE0-4B96-880F-C740631149A8}" srcOrd="0" destOrd="0" parTransId="{5E325EC5-4FAF-4A87-A948-186DDB1CEF15}" sibTransId="{0DEDD5F3-A495-4745-B8A9-2685C0E0A89E}"/>
    <dgm:cxn modelId="{B82C6E43-2E63-4772-98CC-06FD398A2F21}" srcId="{86BECDD1-3197-4F97-BDE5-9392626CC028}" destId="{807CAA55-A541-4AC2-8077-0C2CB4961CED}" srcOrd="0" destOrd="0" parTransId="{E0143BFB-B0AC-40D9-B357-00744FF0A9F6}" sibTransId="{04077714-E2A1-4105-B70F-B6DE9C2EC1E3}"/>
    <dgm:cxn modelId="{753C2D46-41EF-42FE-A742-BCB1BC3576C1}" srcId="{2396FF61-DEB2-461A-8058-7F22365CCF70}" destId="{4F43598E-D3FF-4F25-B78F-CE1D662FEA86}" srcOrd="0" destOrd="0" parTransId="{FE45990C-E516-43D9-AA6B-D12CEEC61478}" sibTransId="{6180850B-D33F-49F8-8D93-5D3A649B9F23}"/>
    <dgm:cxn modelId="{5A1DB552-886B-4C53-9FB7-C37FD563D1E4}" type="presOf" srcId="{2CF72FD2-93DE-449E-B7CA-6A358C3F2E5B}" destId="{0D2738A3-3491-4ABF-8F69-B13FDCD40015}" srcOrd="0" destOrd="0" presId="urn:microsoft.com/office/officeart/2005/8/layout/lProcess2"/>
    <dgm:cxn modelId="{F05EC080-5355-4EBC-85A1-8CD80204E0EF}" type="presOf" srcId="{FFA01C43-D4D2-4180-BFD7-4F46DA1747A6}" destId="{DD1EAA72-9210-4D0E-87D2-2D7765B43A19}" srcOrd="0" destOrd="0" presId="urn:microsoft.com/office/officeart/2005/8/layout/lProcess2"/>
    <dgm:cxn modelId="{4B302A89-4C24-411B-A5D5-043AAB197AD8}" srcId="{807CAA55-A541-4AC2-8077-0C2CB4961CED}" destId="{D1A9940F-8909-4B35-822D-B3A1B630BB03}" srcOrd="1" destOrd="0" parTransId="{440DB415-BF23-45BE-BF88-40EE7CE5E0DD}" sibTransId="{C8B8C8D7-8080-46B5-943D-F7BF9CF6BAD4}"/>
    <dgm:cxn modelId="{5D1FD7A0-23D8-4BAF-B27D-C8B4BCD9FBBA}" srcId="{86BECDD1-3197-4F97-BDE5-9392626CC028}" destId="{2CF72FD2-93DE-449E-B7CA-6A358C3F2E5B}" srcOrd="1" destOrd="0" parTransId="{32A6370E-432D-4133-88B0-A32B9981AB2B}" sibTransId="{54B720E0-6146-4892-9B94-B1CC29A8CB01}"/>
    <dgm:cxn modelId="{C0B9A4AB-57DF-4975-AF95-4AFC96699A78}" srcId="{2396FF61-DEB2-461A-8058-7F22365CCF70}" destId="{4600FD71-6041-4F37-AFC5-BDCD78BF009F}" srcOrd="1" destOrd="0" parTransId="{8EBE6317-D718-498F-A47D-70FD04B843F6}" sibTransId="{4AE63124-276C-422C-988E-ACA8FB8F8F87}"/>
    <dgm:cxn modelId="{384055AE-EF32-4857-9A79-E24A17B43C15}" srcId="{2CF72FD2-93DE-449E-B7CA-6A358C3F2E5B}" destId="{3694ABB1-BCA5-4813-BC25-FB06090315FF}" srcOrd="0" destOrd="0" parTransId="{00051F43-1243-4608-8002-67B83FE29370}" sibTransId="{A0C3C2F4-3C58-41EB-B281-4EC1D6017DE8}"/>
    <dgm:cxn modelId="{63F0DEAE-3CF3-4506-9BC3-48A2EFA2D0D1}" type="presOf" srcId="{807CAA55-A541-4AC2-8077-0C2CB4961CED}" destId="{052024F6-677C-4F68-B280-A33849312847}" srcOrd="0" destOrd="0" presId="urn:microsoft.com/office/officeart/2005/8/layout/lProcess2"/>
    <dgm:cxn modelId="{6ACE45D1-D799-4B47-BBF4-2FE34F15D510}" type="presOf" srcId="{807CAA55-A541-4AC2-8077-0C2CB4961CED}" destId="{1DF62084-1455-41A2-AD78-1054E719AF9E}" srcOrd="1" destOrd="0" presId="urn:microsoft.com/office/officeart/2005/8/layout/lProcess2"/>
    <dgm:cxn modelId="{4F549FDA-BC3B-4D3C-87C2-87D45F658DC3}" type="presOf" srcId="{2396FF61-DEB2-461A-8058-7F22365CCF70}" destId="{F4D0CF87-73C4-4A07-973C-9D7E4F8B5636}" srcOrd="0" destOrd="0" presId="urn:microsoft.com/office/officeart/2005/8/layout/lProcess2"/>
    <dgm:cxn modelId="{78FDF0E1-3BB3-4DF5-A7CB-43494BEF9EA4}" type="presOf" srcId="{2CF72FD2-93DE-449E-B7CA-6A358C3F2E5B}" destId="{B6CD0898-8599-400C-A5DF-267EBD9A8D61}" srcOrd="1" destOrd="0" presId="urn:microsoft.com/office/officeart/2005/8/layout/lProcess2"/>
    <dgm:cxn modelId="{D3DF3FE4-C899-4098-BC81-5FF4DC3BEB43}" srcId="{2CF72FD2-93DE-449E-B7CA-6A358C3F2E5B}" destId="{FFA01C43-D4D2-4180-BFD7-4F46DA1747A6}" srcOrd="1" destOrd="0" parTransId="{1DA52935-680B-4A16-9AB9-ED8AC53CA1B5}" sibTransId="{A6965F75-B4F2-40F2-A255-E97E982ABCFB}"/>
    <dgm:cxn modelId="{A077A9F1-E7B1-4A5B-8DD1-D977D48983D3}" type="presOf" srcId="{4600FD71-6041-4F37-AFC5-BDCD78BF009F}" destId="{D618F6D7-0ED2-49CC-8641-148C63525A9C}" srcOrd="0" destOrd="0" presId="urn:microsoft.com/office/officeart/2005/8/layout/lProcess2"/>
    <dgm:cxn modelId="{3560ECF7-5FAD-4A1F-A097-8A5C95CF8747}" type="presOf" srcId="{47A2E908-6FE0-4B96-880F-C740631149A8}" destId="{1CEB70C5-5D5B-446B-9419-69C1648C34B2}" srcOrd="0" destOrd="0" presId="urn:microsoft.com/office/officeart/2005/8/layout/lProcess2"/>
    <dgm:cxn modelId="{E1BDB4F9-7BCE-47E1-ADDC-001840EB5C56}" type="presOf" srcId="{D1A9940F-8909-4B35-822D-B3A1B630BB03}" destId="{551CDE95-131F-42C9-BE45-0ED539DAB194}" srcOrd="0" destOrd="0" presId="urn:microsoft.com/office/officeart/2005/8/layout/lProcess2"/>
    <dgm:cxn modelId="{6EC5474B-FFD1-4B80-9702-DA8F5605DDA4}" type="presParOf" srcId="{E5A29C2F-47AF-4BD3-B99C-2131E3A33CFA}" destId="{B5FCF483-7B28-4488-B9BF-801DE4F04F4C}" srcOrd="0" destOrd="0" presId="urn:microsoft.com/office/officeart/2005/8/layout/lProcess2"/>
    <dgm:cxn modelId="{39CC1F9C-E014-4E87-81E6-43E737A21749}" type="presParOf" srcId="{B5FCF483-7B28-4488-B9BF-801DE4F04F4C}" destId="{052024F6-677C-4F68-B280-A33849312847}" srcOrd="0" destOrd="0" presId="urn:microsoft.com/office/officeart/2005/8/layout/lProcess2"/>
    <dgm:cxn modelId="{28095322-4ED0-4884-AC11-DC813335B5CD}" type="presParOf" srcId="{B5FCF483-7B28-4488-B9BF-801DE4F04F4C}" destId="{1DF62084-1455-41A2-AD78-1054E719AF9E}" srcOrd="1" destOrd="0" presId="urn:microsoft.com/office/officeart/2005/8/layout/lProcess2"/>
    <dgm:cxn modelId="{D9B486AF-EF5B-4E0D-8433-E70452085684}" type="presParOf" srcId="{B5FCF483-7B28-4488-B9BF-801DE4F04F4C}" destId="{87BED4E1-A16D-431D-9B9E-41174052FFAD}" srcOrd="2" destOrd="0" presId="urn:microsoft.com/office/officeart/2005/8/layout/lProcess2"/>
    <dgm:cxn modelId="{8C02F346-83B0-4450-A19F-9C3521FF705A}" type="presParOf" srcId="{87BED4E1-A16D-431D-9B9E-41174052FFAD}" destId="{8D317C0E-2780-48D4-B2F5-8758DDDD6F43}" srcOrd="0" destOrd="0" presId="urn:microsoft.com/office/officeart/2005/8/layout/lProcess2"/>
    <dgm:cxn modelId="{96E20CFE-B967-4E2A-BE35-A2DE84A7BC56}" type="presParOf" srcId="{8D317C0E-2780-48D4-B2F5-8758DDDD6F43}" destId="{1CEB70C5-5D5B-446B-9419-69C1648C34B2}" srcOrd="0" destOrd="0" presId="urn:microsoft.com/office/officeart/2005/8/layout/lProcess2"/>
    <dgm:cxn modelId="{8A15D147-3557-4913-A7F7-A9A0687A86FD}" type="presParOf" srcId="{8D317C0E-2780-48D4-B2F5-8758DDDD6F43}" destId="{E8DE9A3D-6556-4BED-B2D6-100E2A2730D9}" srcOrd="1" destOrd="0" presId="urn:microsoft.com/office/officeart/2005/8/layout/lProcess2"/>
    <dgm:cxn modelId="{3E68CD45-FFDF-4B6A-97EA-C88CDD16B216}" type="presParOf" srcId="{8D317C0E-2780-48D4-B2F5-8758DDDD6F43}" destId="{551CDE95-131F-42C9-BE45-0ED539DAB194}" srcOrd="2" destOrd="0" presId="urn:microsoft.com/office/officeart/2005/8/layout/lProcess2"/>
    <dgm:cxn modelId="{FAC28DC2-F1A8-4B37-A570-C67CDCDB6231}" type="presParOf" srcId="{E5A29C2F-47AF-4BD3-B99C-2131E3A33CFA}" destId="{1659425B-E9A5-4054-B5DA-2F345020D43A}" srcOrd="1" destOrd="0" presId="urn:microsoft.com/office/officeart/2005/8/layout/lProcess2"/>
    <dgm:cxn modelId="{CE68B3CB-9CDD-45DF-A90C-7EFE3134093F}" type="presParOf" srcId="{E5A29C2F-47AF-4BD3-B99C-2131E3A33CFA}" destId="{2DA82B6E-30DE-46CF-92B3-5E6EF2ABDA35}" srcOrd="2" destOrd="0" presId="urn:microsoft.com/office/officeart/2005/8/layout/lProcess2"/>
    <dgm:cxn modelId="{9AB377B3-E4D4-4E93-9BD9-73FACA20826C}" type="presParOf" srcId="{2DA82B6E-30DE-46CF-92B3-5E6EF2ABDA35}" destId="{0D2738A3-3491-4ABF-8F69-B13FDCD40015}" srcOrd="0" destOrd="0" presId="urn:microsoft.com/office/officeart/2005/8/layout/lProcess2"/>
    <dgm:cxn modelId="{38776BA2-DA1E-4742-834E-FE0D12CC2F3E}" type="presParOf" srcId="{2DA82B6E-30DE-46CF-92B3-5E6EF2ABDA35}" destId="{B6CD0898-8599-400C-A5DF-267EBD9A8D61}" srcOrd="1" destOrd="0" presId="urn:microsoft.com/office/officeart/2005/8/layout/lProcess2"/>
    <dgm:cxn modelId="{0DCD3658-7A1F-42BD-AEF0-B7B62E96B9DE}" type="presParOf" srcId="{2DA82B6E-30DE-46CF-92B3-5E6EF2ABDA35}" destId="{9583AF9C-D2B7-41E9-AF42-8D48EADD2A9B}" srcOrd="2" destOrd="0" presId="urn:microsoft.com/office/officeart/2005/8/layout/lProcess2"/>
    <dgm:cxn modelId="{2E0E313C-9CB7-4BF6-863C-0B67A960F92F}" type="presParOf" srcId="{9583AF9C-D2B7-41E9-AF42-8D48EADD2A9B}" destId="{2EDECB40-5372-4B56-848B-00062CC6B583}" srcOrd="0" destOrd="0" presId="urn:microsoft.com/office/officeart/2005/8/layout/lProcess2"/>
    <dgm:cxn modelId="{80A00C68-DD8F-4434-BA0C-F269AF23106C}" type="presParOf" srcId="{2EDECB40-5372-4B56-848B-00062CC6B583}" destId="{6C04ED69-FA47-4B8D-BFCD-97752DE79606}" srcOrd="0" destOrd="0" presId="urn:microsoft.com/office/officeart/2005/8/layout/lProcess2"/>
    <dgm:cxn modelId="{CDC96C91-6BEF-45BE-8CCC-1984FC3608FC}" type="presParOf" srcId="{2EDECB40-5372-4B56-848B-00062CC6B583}" destId="{C2F93D36-7583-4F91-9BDA-DB5B8831BD71}" srcOrd="1" destOrd="0" presId="urn:microsoft.com/office/officeart/2005/8/layout/lProcess2"/>
    <dgm:cxn modelId="{FC3298E7-F238-420A-B5FD-D01C595E41B7}" type="presParOf" srcId="{2EDECB40-5372-4B56-848B-00062CC6B583}" destId="{DD1EAA72-9210-4D0E-87D2-2D7765B43A19}" srcOrd="2" destOrd="0" presId="urn:microsoft.com/office/officeart/2005/8/layout/lProcess2"/>
    <dgm:cxn modelId="{0E8D73E4-D0E7-4D8A-BC27-0D45FDF747D0}" type="presParOf" srcId="{E5A29C2F-47AF-4BD3-B99C-2131E3A33CFA}" destId="{E1C0B30F-1855-4B02-95D6-FE82A43CFE0E}" srcOrd="3" destOrd="0" presId="urn:microsoft.com/office/officeart/2005/8/layout/lProcess2"/>
    <dgm:cxn modelId="{F0FDBA79-5C93-428D-8522-5CFC3D7843EB}" type="presParOf" srcId="{E5A29C2F-47AF-4BD3-B99C-2131E3A33CFA}" destId="{B21BFC61-1735-46DC-A94C-2586DC0BD166}" srcOrd="4" destOrd="0" presId="urn:microsoft.com/office/officeart/2005/8/layout/lProcess2"/>
    <dgm:cxn modelId="{381483C4-149A-4D14-B75A-653CED6A397F}" type="presParOf" srcId="{B21BFC61-1735-46DC-A94C-2586DC0BD166}" destId="{F4D0CF87-73C4-4A07-973C-9D7E4F8B5636}" srcOrd="0" destOrd="0" presId="urn:microsoft.com/office/officeart/2005/8/layout/lProcess2"/>
    <dgm:cxn modelId="{032710B1-3997-4C96-8842-39AF6320E7D7}" type="presParOf" srcId="{B21BFC61-1735-46DC-A94C-2586DC0BD166}" destId="{72348839-4210-47A4-B109-005F29A7030D}" srcOrd="1" destOrd="0" presId="urn:microsoft.com/office/officeart/2005/8/layout/lProcess2"/>
    <dgm:cxn modelId="{A0D9D9F7-646E-4FCD-8798-3529566A8013}" type="presParOf" srcId="{B21BFC61-1735-46DC-A94C-2586DC0BD166}" destId="{68A088AC-5D8D-4D54-8AEC-83B622E456CF}" srcOrd="2" destOrd="0" presId="urn:microsoft.com/office/officeart/2005/8/layout/lProcess2"/>
    <dgm:cxn modelId="{C4C66E5E-2665-4FFF-BD24-229048F610D4}" type="presParOf" srcId="{68A088AC-5D8D-4D54-8AEC-83B622E456CF}" destId="{0DD24F3C-3493-4257-B10F-7AA52908B2C7}" srcOrd="0" destOrd="0" presId="urn:microsoft.com/office/officeart/2005/8/layout/lProcess2"/>
    <dgm:cxn modelId="{AE468690-99AF-48C7-A171-11C6856B5EE6}" type="presParOf" srcId="{0DD24F3C-3493-4257-B10F-7AA52908B2C7}" destId="{BADCBCE6-031D-40F9-A4DE-9433590A64CB}" srcOrd="0" destOrd="0" presId="urn:microsoft.com/office/officeart/2005/8/layout/lProcess2"/>
    <dgm:cxn modelId="{3F343340-F0F1-47C1-B262-56639B86E51E}" type="presParOf" srcId="{0DD24F3C-3493-4257-B10F-7AA52908B2C7}" destId="{E56B30FC-41D9-41AE-8EA6-18D269B403FD}" srcOrd="1" destOrd="0" presId="urn:microsoft.com/office/officeart/2005/8/layout/lProcess2"/>
    <dgm:cxn modelId="{57ACBDF4-6F66-4924-8C72-F489E4373F65}" type="presParOf" srcId="{0DD24F3C-3493-4257-B10F-7AA52908B2C7}" destId="{D618F6D7-0ED2-49CC-8641-148C63525A9C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59B7AD-EDE0-4D4F-9B4E-372ECE61B8A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20E8224-0B01-40E1-96F8-4CF0D19AF9D6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Styringsgruppe</a:t>
          </a:r>
        </a:p>
      </dgm:t>
    </dgm:pt>
    <dgm:pt modelId="{01867934-E1DD-4176-963A-8ADE38E9324F}" type="parTrans" cxnId="{2DB43487-F654-4A8E-9809-6B72888F0CCE}">
      <dgm:prSet/>
      <dgm:spPr/>
      <dgm:t>
        <a:bodyPr/>
        <a:lstStyle/>
        <a:p>
          <a:endParaRPr lang="nb-NO"/>
        </a:p>
      </dgm:t>
    </dgm:pt>
    <dgm:pt modelId="{095FD3B8-EF68-42AF-9EF3-EB9EC083F307}" type="sibTrans" cxnId="{2DB43487-F654-4A8E-9809-6B72888F0CCE}">
      <dgm:prSet/>
      <dgm:spPr/>
      <dgm:t>
        <a:bodyPr/>
        <a:lstStyle/>
        <a:p>
          <a:endParaRPr lang="nb-NO"/>
        </a:p>
      </dgm:t>
    </dgm:pt>
    <dgm:pt modelId="{F9CC4471-3AB7-4806-B582-45EDA113D0F1}" type="asst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Prosjektleder</a:t>
          </a:r>
        </a:p>
      </dgm:t>
    </dgm:pt>
    <dgm:pt modelId="{41212C52-1D06-44DD-8EB8-3F37868445EC}" type="parTrans" cxnId="{D4E2D206-207B-44E4-B888-982D6E449912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nb-NO"/>
        </a:p>
      </dgm:t>
    </dgm:pt>
    <dgm:pt modelId="{926464A0-A87B-4145-9F79-ABA8912DD54F}" type="sibTrans" cxnId="{D4E2D206-207B-44E4-B888-982D6E449912}">
      <dgm:prSet/>
      <dgm:spPr/>
      <dgm:t>
        <a:bodyPr/>
        <a:lstStyle/>
        <a:p>
          <a:endParaRPr lang="nb-NO"/>
        </a:p>
      </dgm:t>
    </dgm:pt>
    <dgm:pt modelId="{B3C6ED78-9CF2-4796-8467-19ED4A6F348B}">
      <dgm:prSet phldrT="[Tekst]">
        <dgm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Arbeidsgruppe</a:t>
          </a:r>
        </a:p>
      </dgm:t>
    </dgm:pt>
    <dgm:pt modelId="{1F6BA6B9-7F2A-42DB-8F8B-097940633A2A}" type="parTrans" cxnId="{42A4E9E8-8721-4468-B289-99FE98FCC27F}">
      <dgm:prSet>
        <dgm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nb-NO"/>
        </a:p>
      </dgm:t>
    </dgm:pt>
    <dgm:pt modelId="{7658A67B-534D-4970-972C-B0AA7DE9D8E6}" type="sibTrans" cxnId="{42A4E9E8-8721-4468-B289-99FE98FCC27F}">
      <dgm:prSet/>
      <dgm:spPr/>
      <dgm:t>
        <a:bodyPr/>
        <a:lstStyle/>
        <a:p>
          <a:endParaRPr lang="nb-NO"/>
        </a:p>
      </dgm:t>
    </dgm:pt>
    <dgm:pt modelId="{341F5E5A-5478-4ED6-80D1-067F608AA954}" type="pres">
      <dgm:prSet presAssocID="{3359B7AD-EDE0-4D4F-9B4E-372ECE61B8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D892BC6-56C7-45BB-AB04-E02E722A8EE7}" type="pres">
      <dgm:prSet presAssocID="{E20E8224-0B01-40E1-96F8-4CF0D19AF9D6}" presName="hierRoot1" presStyleCnt="0">
        <dgm:presLayoutVars>
          <dgm:hierBranch val="init"/>
        </dgm:presLayoutVars>
      </dgm:prSet>
      <dgm:spPr/>
    </dgm:pt>
    <dgm:pt modelId="{DDB3C485-CCBB-49B5-BC1A-F41B14251533}" type="pres">
      <dgm:prSet presAssocID="{E20E8224-0B01-40E1-96F8-4CF0D19AF9D6}" presName="rootComposite1" presStyleCnt="0"/>
      <dgm:spPr/>
    </dgm:pt>
    <dgm:pt modelId="{2E912E63-0C26-430A-84C0-500C4C95C83B}" type="pres">
      <dgm:prSet presAssocID="{E20E8224-0B01-40E1-96F8-4CF0D19AF9D6}" presName="rootText1" presStyleLbl="node0" presStyleIdx="0" presStyleCnt="1">
        <dgm:presLayoutVars>
          <dgm:chPref val="3"/>
        </dgm:presLayoutVars>
      </dgm:prSet>
      <dgm:spPr/>
    </dgm:pt>
    <dgm:pt modelId="{41285F66-1830-4FAC-AC20-1444052797DE}" type="pres">
      <dgm:prSet presAssocID="{E20E8224-0B01-40E1-96F8-4CF0D19AF9D6}" presName="rootConnector1" presStyleLbl="node1" presStyleIdx="0" presStyleCnt="0"/>
      <dgm:spPr/>
    </dgm:pt>
    <dgm:pt modelId="{1BFDFB9A-D4D5-458A-950E-D7B355F0234A}" type="pres">
      <dgm:prSet presAssocID="{E20E8224-0B01-40E1-96F8-4CF0D19AF9D6}" presName="hierChild2" presStyleCnt="0"/>
      <dgm:spPr/>
    </dgm:pt>
    <dgm:pt modelId="{28FA25CB-6910-42F2-A7E8-158D722C110E}" type="pres">
      <dgm:prSet presAssocID="{1F6BA6B9-7F2A-42DB-8F8B-097940633A2A}" presName="Name37" presStyleLbl="parChTrans1D2" presStyleIdx="0" presStyleCnt="2"/>
      <dgm:spPr/>
    </dgm:pt>
    <dgm:pt modelId="{51FA55CB-70B8-4DE8-BDCF-BBA95042B92D}" type="pres">
      <dgm:prSet presAssocID="{B3C6ED78-9CF2-4796-8467-19ED4A6F348B}" presName="hierRoot2" presStyleCnt="0">
        <dgm:presLayoutVars>
          <dgm:hierBranch val="init"/>
        </dgm:presLayoutVars>
      </dgm:prSet>
      <dgm:spPr/>
    </dgm:pt>
    <dgm:pt modelId="{9F783462-F360-447D-9098-460BFB5C6C99}" type="pres">
      <dgm:prSet presAssocID="{B3C6ED78-9CF2-4796-8467-19ED4A6F348B}" presName="rootComposite" presStyleCnt="0"/>
      <dgm:spPr/>
    </dgm:pt>
    <dgm:pt modelId="{4E4B11F6-4975-4F9B-827F-10D0CF2800A8}" type="pres">
      <dgm:prSet presAssocID="{B3C6ED78-9CF2-4796-8467-19ED4A6F348B}" presName="rootText" presStyleLbl="node2" presStyleIdx="0" presStyleCnt="1">
        <dgm:presLayoutVars>
          <dgm:chPref val="3"/>
        </dgm:presLayoutVars>
      </dgm:prSet>
      <dgm:spPr/>
    </dgm:pt>
    <dgm:pt modelId="{71247ED5-7A6B-4787-923B-F8A1BF968AFF}" type="pres">
      <dgm:prSet presAssocID="{B3C6ED78-9CF2-4796-8467-19ED4A6F348B}" presName="rootConnector" presStyleLbl="node2" presStyleIdx="0" presStyleCnt="1"/>
      <dgm:spPr/>
    </dgm:pt>
    <dgm:pt modelId="{9A234A5A-CC81-49AA-A5A6-49508C880E0E}" type="pres">
      <dgm:prSet presAssocID="{B3C6ED78-9CF2-4796-8467-19ED4A6F348B}" presName="hierChild4" presStyleCnt="0"/>
      <dgm:spPr/>
    </dgm:pt>
    <dgm:pt modelId="{F884D7DB-DC8E-4A8E-BAF2-F5B306A857B4}" type="pres">
      <dgm:prSet presAssocID="{B3C6ED78-9CF2-4796-8467-19ED4A6F348B}" presName="hierChild5" presStyleCnt="0"/>
      <dgm:spPr/>
    </dgm:pt>
    <dgm:pt modelId="{D3A069EA-4685-4217-BC8E-9E8371AF7202}" type="pres">
      <dgm:prSet presAssocID="{E20E8224-0B01-40E1-96F8-4CF0D19AF9D6}" presName="hierChild3" presStyleCnt="0"/>
      <dgm:spPr/>
    </dgm:pt>
    <dgm:pt modelId="{04F5FF78-2F8E-4A32-8334-6589ED0D8ABA}" type="pres">
      <dgm:prSet presAssocID="{41212C52-1D06-44DD-8EB8-3F37868445EC}" presName="Name111" presStyleLbl="parChTrans1D2" presStyleIdx="1" presStyleCnt="2"/>
      <dgm:spPr/>
    </dgm:pt>
    <dgm:pt modelId="{CC7675B7-1F17-4ABC-97BB-5D9CA6ABEE98}" type="pres">
      <dgm:prSet presAssocID="{F9CC4471-3AB7-4806-B582-45EDA113D0F1}" presName="hierRoot3" presStyleCnt="0">
        <dgm:presLayoutVars>
          <dgm:hierBranch val="init"/>
        </dgm:presLayoutVars>
      </dgm:prSet>
      <dgm:spPr/>
    </dgm:pt>
    <dgm:pt modelId="{BDFC400A-94B6-486C-8E20-0A5B1F6AA9B2}" type="pres">
      <dgm:prSet presAssocID="{F9CC4471-3AB7-4806-B582-45EDA113D0F1}" presName="rootComposite3" presStyleCnt="0"/>
      <dgm:spPr/>
    </dgm:pt>
    <dgm:pt modelId="{A9BC0FE7-7252-43AB-894A-CABD093E8BAC}" type="pres">
      <dgm:prSet presAssocID="{F9CC4471-3AB7-4806-B582-45EDA113D0F1}" presName="rootText3" presStyleLbl="asst1" presStyleIdx="0" presStyleCnt="1">
        <dgm:presLayoutVars>
          <dgm:chPref val="3"/>
        </dgm:presLayoutVars>
      </dgm:prSet>
      <dgm:spPr/>
    </dgm:pt>
    <dgm:pt modelId="{052EC0BD-CCBC-4CA7-9D32-53FA2AA0C0E6}" type="pres">
      <dgm:prSet presAssocID="{F9CC4471-3AB7-4806-B582-45EDA113D0F1}" presName="rootConnector3" presStyleLbl="asst1" presStyleIdx="0" presStyleCnt="1"/>
      <dgm:spPr/>
    </dgm:pt>
    <dgm:pt modelId="{8529C763-D8BD-464D-999F-B9107FD40BBC}" type="pres">
      <dgm:prSet presAssocID="{F9CC4471-3AB7-4806-B582-45EDA113D0F1}" presName="hierChild6" presStyleCnt="0"/>
      <dgm:spPr/>
    </dgm:pt>
    <dgm:pt modelId="{DE5A57C7-7561-48A2-BC0F-162754E28B42}" type="pres">
      <dgm:prSet presAssocID="{F9CC4471-3AB7-4806-B582-45EDA113D0F1}" presName="hierChild7" presStyleCnt="0"/>
      <dgm:spPr/>
    </dgm:pt>
  </dgm:ptLst>
  <dgm:cxnLst>
    <dgm:cxn modelId="{D4E2D206-207B-44E4-B888-982D6E449912}" srcId="{E20E8224-0B01-40E1-96F8-4CF0D19AF9D6}" destId="{F9CC4471-3AB7-4806-B582-45EDA113D0F1}" srcOrd="0" destOrd="0" parTransId="{41212C52-1D06-44DD-8EB8-3F37868445EC}" sibTransId="{926464A0-A87B-4145-9F79-ABA8912DD54F}"/>
    <dgm:cxn modelId="{1ADE792E-FB40-4ACA-BF77-5F54D3CA64AF}" type="presOf" srcId="{B3C6ED78-9CF2-4796-8467-19ED4A6F348B}" destId="{71247ED5-7A6B-4787-923B-F8A1BF968AFF}" srcOrd="1" destOrd="0" presId="urn:microsoft.com/office/officeart/2005/8/layout/orgChart1"/>
    <dgm:cxn modelId="{5CB25E39-EB36-4B7B-AE2C-58B60C83D98F}" type="presOf" srcId="{F9CC4471-3AB7-4806-B582-45EDA113D0F1}" destId="{052EC0BD-CCBC-4CA7-9D32-53FA2AA0C0E6}" srcOrd="1" destOrd="0" presId="urn:microsoft.com/office/officeart/2005/8/layout/orgChart1"/>
    <dgm:cxn modelId="{91CEE761-5E7C-45E3-A46F-13138539E657}" type="presOf" srcId="{1F6BA6B9-7F2A-42DB-8F8B-097940633A2A}" destId="{28FA25CB-6910-42F2-A7E8-158D722C110E}" srcOrd="0" destOrd="0" presId="urn:microsoft.com/office/officeart/2005/8/layout/orgChart1"/>
    <dgm:cxn modelId="{3E63204C-04B8-42E1-ACAD-2A0CA37E66D3}" type="presOf" srcId="{3359B7AD-EDE0-4D4F-9B4E-372ECE61B8AB}" destId="{341F5E5A-5478-4ED6-80D1-067F608AA954}" srcOrd="0" destOrd="0" presId="urn:microsoft.com/office/officeart/2005/8/layout/orgChart1"/>
    <dgm:cxn modelId="{3D6BD94F-33D3-46F9-97FE-ADCDBFBAA5EB}" type="presOf" srcId="{F9CC4471-3AB7-4806-B582-45EDA113D0F1}" destId="{A9BC0FE7-7252-43AB-894A-CABD093E8BAC}" srcOrd="0" destOrd="0" presId="urn:microsoft.com/office/officeart/2005/8/layout/orgChart1"/>
    <dgm:cxn modelId="{2DB43487-F654-4A8E-9809-6B72888F0CCE}" srcId="{3359B7AD-EDE0-4D4F-9B4E-372ECE61B8AB}" destId="{E20E8224-0B01-40E1-96F8-4CF0D19AF9D6}" srcOrd="0" destOrd="0" parTransId="{01867934-E1DD-4176-963A-8ADE38E9324F}" sibTransId="{095FD3B8-EF68-42AF-9EF3-EB9EC083F307}"/>
    <dgm:cxn modelId="{A8CBCDA5-1C81-4026-9930-86A8FE8CF2DA}" type="presOf" srcId="{E20E8224-0B01-40E1-96F8-4CF0D19AF9D6}" destId="{2E912E63-0C26-430A-84C0-500C4C95C83B}" srcOrd="0" destOrd="0" presId="urn:microsoft.com/office/officeart/2005/8/layout/orgChart1"/>
    <dgm:cxn modelId="{1B429BC2-D355-471E-BEF8-CEF602A8329E}" type="presOf" srcId="{E20E8224-0B01-40E1-96F8-4CF0D19AF9D6}" destId="{41285F66-1830-4FAC-AC20-1444052797DE}" srcOrd="1" destOrd="0" presId="urn:microsoft.com/office/officeart/2005/8/layout/orgChart1"/>
    <dgm:cxn modelId="{05C4F5E6-5C6C-45BA-8095-854BF2906012}" type="presOf" srcId="{B3C6ED78-9CF2-4796-8467-19ED4A6F348B}" destId="{4E4B11F6-4975-4F9B-827F-10D0CF2800A8}" srcOrd="0" destOrd="0" presId="urn:microsoft.com/office/officeart/2005/8/layout/orgChart1"/>
    <dgm:cxn modelId="{42A4E9E8-8721-4468-B289-99FE98FCC27F}" srcId="{E20E8224-0B01-40E1-96F8-4CF0D19AF9D6}" destId="{B3C6ED78-9CF2-4796-8467-19ED4A6F348B}" srcOrd="1" destOrd="0" parTransId="{1F6BA6B9-7F2A-42DB-8F8B-097940633A2A}" sibTransId="{7658A67B-534D-4970-972C-B0AA7DE9D8E6}"/>
    <dgm:cxn modelId="{B5158FED-5D49-4A97-BC52-19F8A4D8ACA7}" type="presOf" srcId="{41212C52-1D06-44DD-8EB8-3F37868445EC}" destId="{04F5FF78-2F8E-4A32-8334-6589ED0D8ABA}" srcOrd="0" destOrd="0" presId="urn:microsoft.com/office/officeart/2005/8/layout/orgChart1"/>
    <dgm:cxn modelId="{1FEC58E5-884A-4521-8C17-1F419E393637}" type="presParOf" srcId="{341F5E5A-5478-4ED6-80D1-067F608AA954}" destId="{8D892BC6-56C7-45BB-AB04-E02E722A8EE7}" srcOrd="0" destOrd="0" presId="urn:microsoft.com/office/officeart/2005/8/layout/orgChart1"/>
    <dgm:cxn modelId="{61487EF8-C875-416A-B235-F658C19B6C2F}" type="presParOf" srcId="{8D892BC6-56C7-45BB-AB04-E02E722A8EE7}" destId="{DDB3C485-CCBB-49B5-BC1A-F41B14251533}" srcOrd="0" destOrd="0" presId="urn:microsoft.com/office/officeart/2005/8/layout/orgChart1"/>
    <dgm:cxn modelId="{9959314B-7203-45FE-BF1F-6E0260363446}" type="presParOf" srcId="{DDB3C485-CCBB-49B5-BC1A-F41B14251533}" destId="{2E912E63-0C26-430A-84C0-500C4C95C83B}" srcOrd="0" destOrd="0" presId="urn:microsoft.com/office/officeart/2005/8/layout/orgChart1"/>
    <dgm:cxn modelId="{080B3233-A82E-423D-898D-756393B17E41}" type="presParOf" srcId="{DDB3C485-CCBB-49B5-BC1A-F41B14251533}" destId="{41285F66-1830-4FAC-AC20-1444052797DE}" srcOrd="1" destOrd="0" presId="urn:microsoft.com/office/officeart/2005/8/layout/orgChart1"/>
    <dgm:cxn modelId="{DB8C95CC-6839-46A8-86DD-82A9815829E1}" type="presParOf" srcId="{8D892BC6-56C7-45BB-AB04-E02E722A8EE7}" destId="{1BFDFB9A-D4D5-458A-950E-D7B355F0234A}" srcOrd="1" destOrd="0" presId="urn:microsoft.com/office/officeart/2005/8/layout/orgChart1"/>
    <dgm:cxn modelId="{36AB7DEA-7081-4FD9-ADA9-EDEE4C2B69B8}" type="presParOf" srcId="{1BFDFB9A-D4D5-458A-950E-D7B355F0234A}" destId="{28FA25CB-6910-42F2-A7E8-158D722C110E}" srcOrd="0" destOrd="0" presId="urn:microsoft.com/office/officeart/2005/8/layout/orgChart1"/>
    <dgm:cxn modelId="{93F61ADC-4CD4-4384-A4D3-A2018EE37769}" type="presParOf" srcId="{1BFDFB9A-D4D5-458A-950E-D7B355F0234A}" destId="{51FA55CB-70B8-4DE8-BDCF-BBA95042B92D}" srcOrd="1" destOrd="0" presId="urn:microsoft.com/office/officeart/2005/8/layout/orgChart1"/>
    <dgm:cxn modelId="{2587729F-B5AE-4A30-9F43-0445A394CBFB}" type="presParOf" srcId="{51FA55CB-70B8-4DE8-BDCF-BBA95042B92D}" destId="{9F783462-F360-447D-9098-460BFB5C6C99}" srcOrd="0" destOrd="0" presId="urn:microsoft.com/office/officeart/2005/8/layout/orgChart1"/>
    <dgm:cxn modelId="{DE1F0B7B-76A6-41BE-A7F0-EDE263C79DB0}" type="presParOf" srcId="{9F783462-F360-447D-9098-460BFB5C6C99}" destId="{4E4B11F6-4975-4F9B-827F-10D0CF2800A8}" srcOrd="0" destOrd="0" presId="urn:microsoft.com/office/officeart/2005/8/layout/orgChart1"/>
    <dgm:cxn modelId="{2DDF08BF-363B-448F-8E14-F1BB85376C02}" type="presParOf" srcId="{9F783462-F360-447D-9098-460BFB5C6C99}" destId="{71247ED5-7A6B-4787-923B-F8A1BF968AFF}" srcOrd="1" destOrd="0" presId="urn:microsoft.com/office/officeart/2005/8/layout/orgChart1"/>
    <dgm:cxn modelId="{D7491D53-CD26-4425-93F6-DC3921D44CD4}" type="presParOf" srcId="{51FA55CB-70B8-4DE8-BDCF-BBA95042B92D}" destId="{9A234A5A-CC81-49AA-A5A6-49508C880E0E}" srcOrd="1" destOrd="0" presId="urn:microsoft.com/office/officeart/2005/8/layout/orgChart1"/>
    <dgm:cxn modelId="{BE747C9E-0F55-4016-B02E-640A95EB4AA4}" type="presParOf" srcId="{51FA55CB-70B8-4DE8-BDCF-BBA95042B92D}" destId="{F884D7DB-DC8E-4A8E-BAF2-F5B306A857B4}" srcOrd="2" destOrd="0" presId="urn:microsoft.com/office/officeart/2005/8/layout/orgChart1"/>
    <dgm:cxn modelId="{F8E1A1F6-E7FC-4B08-A19A-EF57A7D57975}" type="presParOf" srcId="{8D892BC6-56C7-45BB-AB04-E02E722A8EE7}" destId="{D3A069EA-4685-4217-BC8E-9E8371AF7202}" srcOrd="2" destOrd="0" presId="urn:microsoft.com/office/officeart/2005/8/layout/orgChart1"/>
    <dgm:cxn modelId="{ADADA273-E47A-41E5-B505-EE1BA3AB2B45}" type="presParOf" srcId="{D3A069EA-4685-4217-BC8E-9E8371AF7202}" destId="{04F5FF78-2F8E-4A32-8334-6589ED0D8ABA}" srcOrd="0" destOrd="0" presId="urn:microsoft.com/office/officeart/2005/8/layout/orgChart1"/>
    <dgm:cxn modelId="{2F4D379C-15A9-4AB5-A370-04CAC90DC5F7}" type="presParOf" srcId="{D3A069EA-4685-4217-BC8E-9E8371AF7202}" destId="{CC7675B7-1F17-4ABC-97BB-5D9CA6ABEE98}" srcOrd="1" destOrd="0" presId="urn:microsoft.com/office/officeart/2005/8/layout/orgChart1"/>
    <dgm:cxn modelId="{5CE17E92-7A9E-4C1A-8272-8AA703DFA088}" type="presParOf" srcId="{CC7675B7-1F17-4ABC-97BB-5D9CA6ABEE98}" destId="{BDFC400A-94B6-486C-8E20-0A5B1F6AA9B2}" srcOrd="0" destOrd="0" presId="urn:microsoft.com/office/officeart/2005/8/layout/orgChart1"/>
    <dgm:cxn modelId="{5D441576-F95F-4D23-9397-8E044DF6CD40}" type="presParOf" srcId="{BDFC400A-94B6-486C-8E20-0A5B1F6AA9B2}" destId="{A9BC0FE7-7252-43AB-894A-CABD093E8BAC}" srcOrd="0" destOrd="0" presId="urn:microsoft.com/office/officeart/2005/8/layout/orgChart1"/>
    <dgm:cxn modelId="{8856F7B6-AA8F-4BAF-BA73-71373ABF6D9E}" type="presParOf" srcId="{BDFC400A-94B6-486C-8E20-0A5B1F6AA9B2}" destId="{052EC0BD-CCBC-4CA7-9D32-53FA2AA0C0E6}" srcOrd="1" destOrd="0" presId="urn:microsoft.com/office/officeart/2005/8/layout/orgChart1"/>
    <dgm:cxn modelId="{B8D4EC24-8BEF-4C75-BF58-87F8C3E9244E}" type="presParOf" srcId="{CC7675B7-1F17-4ABC-97BB-5D9CA6ABEE98}" destId="{8529C763-D8BD-464D-999F-B9107FD40BBC}" srcOrd="1" destOrd="0" presId="urn:microsoft.com/office/officeart/2005/8/layout/orgChart1"/>
    <dgm:cxn modelId="{E02AFEF2-92AA-4E3B-99CF-0AF2C33AB09E}" type="presParOf" srcId="{CC7675B7-1F17-4ABC-97BB-5D9CA6ABEE98}" destId="{DE5A57C7-7561-48A2-BC0F-162754E28B4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2024F6-677C-4F68-B280-A33849312847}">
      <dsp:nvSpPr>
        <dsp:cNvPr id="0" name=""/>
        <dsp:cNvSpPr/>
      </dsp:nvSpPr>
      <dsp:spPr>
        <a:xfrm>
          <a:off x="1400" y="0"/>
          <a:ext cx="3640785" cy="4818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800" kern="1200" dirty="0"/>
            <a:t>Tildeling </a:t>
          </a:r>
        </a:p>
      </dsp:txBody>
      <dsp:txXfrm>
        <a:off x="1400" y="0"/>
        <a:ext cx="3640785" cy="1445418"/>
      </dsp:txXfrm>
    </dsp:sp>
    <dsp:sp modelId="{1CEB70C5-5D5B-446B-9419-69C1648C34B2}">
      <dsp:nvSpPr>
        <dsp:cNvPr id="0" name=""/>
        <dsp:cNvSpPr/>
      </dsp:nvSpPr>
      <dsp:spPr>
        <a:xfrm>
          <a:off x="365478" y="1446830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Historikken strykes – tildelingen slås sammen til en linje</a:t>
          </a:r>
        </a:p>
      </dsp:txBody>
      <dsp:txXfrm>
        <a:off x="408026" y="1489378"/>
        <a:ext cx="2827532" cy="1367615"/>
      </dsp:txXfrm>
    </dsp:sp>
    <dsp:sp modelId="{551CDE95-131F-42C9-BE45-0ED539DAB194}">
      <dsp:nvSpPr>
        <dsp:cNvPr id="0" name=""/>
        <dsp:cNvSpPr/>
      </dsp:nvSpPr>
      <dsp:spPr>
        <a:xfrm>
          <a:off x="365478" y="3123036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Kun endringer vil påvirke tildeling fremover</a:t>
          </a:r>
        </a:p>
      </dsp:txBody>
      <dsp:txXfrm>
        <a:off x="408026" y="3165584"/>
        <a:ext cx="2827532" cy="1367615"/>
      </dsp:txXfrm>
    </dsp:sp>
    <dsp:sp modelId="{0D2738A3-3491-4ABF-8F69-B13FDCD40015}">
      <dsp:nvSpPr>
        <dsp:cNvPr id="0" name=""/>
        <dsp:cNvSpPr/>
      </dsp:nvSpPr>
      <dsp:spPr>
        <a:xfrm>
          <a:off x="3915244" y="0"/>
          <a:ext cx="3640785" cy="4818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800" kern="1200" dirty="0"/>
            <a:t>Studier</a:t>
          </a:r>
        </a:p>
      </dsp:txBody>
      <dsp:txXfrm>
        <a:off x="3915244" y="0"/>
        <a:ext cx="3640785" cy="1445418"/>
      </dsp:txXfrm>
    </dsp:sp>
    <dsp:sp modelId="{6C04ED69-FA47-4B8D-BFCD-97752DE79606}">
      <dsp:nvSpPr>
        <dsp:cNvPr id="0" name=""/>
        <dsp:cNvSpPr/>
      </dsp:nvSpPr>
      <dsp:spPr>
        <a:xfrm>
          <a:off x="4279323" y="1446830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Studieplasser med to satser</a:t>
          </a:r>
        </a:p>
      </dsp:txBody>
      <dsp:txXfrm>
        <a:off x="4321871" y="1489378"/>
        <a:ext cx="2827532" cy="1367615"/>
      </dsp:txXfrm>
    </dsp:sp>
    <dsp:sp modelId="{DD1EAA72-9210-4D0E-87D2-2D7765B43A19}">
      <dsp:nvSpPr>
        <dsp:cNvPr id="0" name=""/>
        <dsp:cNvSpPr/>
      </dsp:nvSpPr>
      <dsp:spPr>
        <a:xfrm>
          <a:off x="4279323" y="3123036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Studiepoeng økt betydning – tre kategorier</a:t>
          </a:r>
        </a:p>
      </dsp:txBody>
      <dsp:txXfrm>
        <a:off x="4321871" y="3165584"/>
        <a:ext cx="2827532" cy="1367615"/>
      </dsp:txXfrm>
    </dsp:sp>
    <dsp:sp modelId="{F4D0CF87-73C4-4A07-973C-9D7E4F8B5636}">
      <dsp:nvSpPr>
        <dsp:cNvPr id="0" name=""/>
        <dsp:cNvSpPr/>
      </dsp:nvSpPr>
      <dsp:spPr>
        <a:xfrm>
          <a:off x="7829089" y="0"/>
          <a:ext cx="3640785" cy="48180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800" kern="1200" dirty="0"/>
            <a:t>Forskning</a:t>
          </a:r>
        </a:p>
      </dsp:txBody>
      <dsp:txXfrm>
        <a:off x="7829089" y="0"/>
        <a:ext cx="3640785" cy="1445418"/>
      </dsp:txXfrm>
    </dsp:sp>
    <dsp:sp modelId="{BADCBCE6-031D-40F9-A4DE-9433590A64CB}">
      <dsp:nvSpPr>
        <dsp:cNvPr id="0" name=""/>
        <dsp:cNvSpPr/>
      </dsp:nvSpPr>
      <dsp:spPr>
        <a:xfrm>
          <a:off x="8193167" y="1446830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Opprettholder doktorgrader og rekrutteringsstillinger</a:t>
          </a:r>
        </a:p>
      </dsp:txBody>
      <dsp:txXfrm>
        <a:off x="8235715" y="1489378"/>
        <a:ext cx="2827532" cy="1367615"/>
      </dsp:txXfrm>
    </dsp:sp>
    <dsp:sp modelId="{D618F6D7-0ED2-49CC-8641-148C63525A9C}">
      <dsp:nvSpPr>
        <dsp:cNvPr id="0" name=""/>
        <dsp:cNvSpPr/>
      </dsp:nvSpPr>
      <dsp:spPr>
        <a:xfrm>
          <a:off x="8193167" y="3123036"/>
          <a:ext cx="2912628" cy="14527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43815" rIns="5842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Beholder EU som incentiv med lavere sats</a:t>
          </a:r>
        </a:p>
      </dsp:txBody>
      <dsp:txXfrm>
        <a:off x="8235715" y="3165584"/>
        <a:ext cx="2827532" cy="1367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F5FF78-2F8E-4A32-8334-6589ED0D8ABA}">
      <dsp:nvSpPr>
        <dsp:cNvPr id="0" name=""/>
        <dsp:cNvSpPr/>
      </dsp:nvSpPr>
      <dsp:spPr>
        <a:xfrm>
          <a:off x="2549672" y="1255447"/>
          <a:ext cx="263318" cy="1153584"/>
        </a:xfrm>
        <a:custGeom>
          <a:avLst/>
          <a:gdLst/>
          <a:ahLst/>
          <a:cxnLst/>
          <a:rect l="0" t="0" r="0" b="0"/>
          <a:pathLst>
            <a:path>
              <a:moveTo>
                <a:pt x="263318" y="0"/>
              </a:moveTo>
              <a:lnTo>
                <a:pt x="263318" y="1153584"/>
              </a:lnTo>
              <a:lnTo>
                <a:pt x="0" y="1153584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</dsp:sp>
    <dsp:sp modelId="{28FA25CB-6910-42F2-A7E8-158D722C110E}">
      <dsp:nvSpPr>
        <dsp:cNvPr id="0" name=""/>
        <dsp:cNvSpPr/>
      </dsp:nvSpPr>
      <dsp:spPr>
        <a:xfrm>
          <a:off x="2767270" y="1255447"/>
          <a:ext cx="91440" cy="23071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7168"/>
              </a:lnTo>
            </a:path>
          </a:pathLst>
        </a:custGeom>
        <a:noFill/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0">
          <a:schemeClr val="accent3"/>
        </a:fillRef>
        <a:effectRef idx="1">
          <a:schemeClr val="accent3"/>
        </a:effectRef>
        <a:fontRef idx="minor">
          <a:schemeClr val="tx1"/>
        </a:fontRef>
      </dsp:style>
    </dsp:sp>
    <dsp:sp modelId="{2E912E63-0C26-430A-84C0-500C4C95C83B}">
      <dsp:nvSpPr>
        <dsp:cNvPr id="0" name=""/>
        <dsp:cNvSpPr/>
      </dsp:nvSpPr>
      <dsp:spPr>
        <a:xfrm>
          <a:off x="1559094" y="1550"/>
          <a:ext cx="2507792" cy="1253896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Styringsgruppe</a:t>
          </a:r>
        </a:p>
      </dsp:txBody>
      <dsp:txXfrm>
        <a:off x="1559094" y="1550"/>
        <a:ext cx="2507792" cy="1253896"/>
      </dsp:txXfrm>
    </dsp:sp>
    <dsp:sp modelId="{4E4B11F6-4975-4F9B-827F-10D0CF2800A8}">
      <dsp:nvSpPr>
        <dsp:cNvPr id="0" name=""/>
        <dsp:cNvSpPr/>
      </dsp:nvSpPr>
      <dsp:spPr>
        <a:xfrm>
          <a:off x="1559094" y="3562615"/>
          <a:ext cx="2507792" cy="1253896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Arbeidsgruppe</a:t>
          </a:r>
        </a:p>
      </dsp:txBody>
      <dsp:txXfrm>
        <a:off x="1559094" y="3562615"/>
        <a:ext cx="2507792" cy="1253896"/>
      </dsp:txXfrm>
    </dsp:sp>
    <dsp:sp modelId="{A9BC0FE7-7252-43AB-894A-CABD093E8BAC}">
      <dsp:nvSpPr>
        <dsp:cNvPr id="0" name=""/>
        <dsp:cNvSpPr/>
      </dsp:nvSpPr>
      <dsp:spPr>
        <a:xfrm>
          <a:off x="41880" y="1782083"/>
          <a:ext cx="2507792" cy="1253896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15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15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Prosjektleder</a:t>
          </a:r>
        </a:p>
      </dsp:txBody>
      <dsp:txXfrm>
        <a:off x="41880" y="1782083"/>
        <a:ext cx="2507792" cy="1253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77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fontAlgn="base"/>
            <a:r>
              <a:rPr lang="nb-NO" b="0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Fakultetenes økonomiske rammer er påvirket av</a:t>
            </a:r>
          </a:p>
          <a:p>
            <a:pPr marL="216000" indent="-540000" algn="l" fontAlgn="base"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nb-NO">
                <a:solidFill>
                  <a:schemeClr val="tx1"/>
                </a:solidFill>
                <a:latin typeface="Arial" panose="020B0604020202020204" pitchFamily="34" charset="0"/>
              </a:rPr>
              <a:t>R</a:t>
            </a:r>
            <a:r>
              <a:rPr lang="nb-NO" b="0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ammekutt</a:t>
            </a:r>
          </a:p>
          <a:p>
            <a:pPr marL="216000" indent="-540000" algn="l" fontAlgn="base"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nb-NO">
                <a:solidFill>
                  <a:schemeClr val="tx1"/>
                </a:solidFill>
                <a:latin typeface="Arial" panose="020B0604020202020204" pitchFamily="34" charset="0"/>
              </a:rPr>
              <a:t>Ø</a:t>
            </a:r>
            <a:r>
              <a:rPr lang="nb-NO" b="0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kt husleie</a:t>
            </a:r>
          </a:p>
          <a:p>
            <a:pPr marL="216000" indent="-540000" algn="l" fontAlgn="base"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nb-NO">
                <a:solidFill>
                  <a:schemeClr val="tx1"/>
                </a:solidFill>
                <a:latin typeface="Arial" panose="020B0604020202020204" pitchFamily="34" charset="0"/>
              </a:rPr>
              <a:t>P</a:t>
            </a:r>
            <a:r>
              <a:rPr lang="nb-NO" b="0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ris- og lønnsøkninger</a:t>
            </a:r>
          </a:p>
          <a:p>
            <a:pPr marL="216000" indent="-540000" algn="l" fontAlgn="base"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nb-NO">
                <a:solidFill>
                  <a:schemeClr val="tx1"/>
                </a:solidFill>
                <a:latin typeface="Arial" panose="020B0604020202020204" pitchFamily="34" charset="0"/>
              </a:rPr>
              <a:t>Press på å sette i gang aktivitet historisk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2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spc="2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Økning i 60 nye studieplasser i medisin ved Universitetet i Oslo, Universitetet i Bergen og NTNU innebærer at flere skal ha veiledet praksis under utdanning i spesialisthelsetjenesten. Dette vil ikke medføre økte kostnader for sykehusene i året 2025, men kostnadene vil øke fra 2026 til 2028 og bli om lag 60–70 mill. kroner per år</a:t>
            </a:r>
          </a:p>
          <a:p>
            <a:endParaRPr lang="nb-NO" sz="1800" spc="2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nb-NO" sz="1200" dirty="0"/>
              <a:t>På nivå med anslag fra juni 2024 (6,4 </a:t>
            </a:r>
            <a:r>
              <a:rPr lang="nb-NO" sz="1200" dirty="0" err="1"/>
              <a:t>mrd</a:t>
            </a:r>
            <a:r>
              <a:rPr lang="nb-NO" sz="1200" dirty="0"/>
              <a:t> i 2024).</a:t>
            </a:r>
          </a:p>
          <a:p>
            <a:r>
              <a:rPr lang="nb-NO" dirty="0"/>
              <a:t>Studieplasser Medisin og IKT. </a:t>
            </a:r>
          </a:p>
          <a:p>
            <a:r>
              <a:rPr lang="nb-NO" dirty="0"/>
              <a:t>Fullt opptrappet i 2031</a:t>
            </a:r>
          </a:p>
          <a:p>
            <a:r>
              <a:rPr lang="nn-NO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 meldinga varslar regjeringa at ho vil greie ut om finansieringa av praksis i profesjonsutdanningane bør endrast.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45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72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effectLst/>
                <a:latin typeface="Calibri" panose="020F0502020204030204" pitchFamily="34" charset="0"/>
              </a:rPr>
              <a:t>Søkning på midler gått ned. Bekymret for tendensen. Mindre motivasjon til å søke </a:t>
            </a:r>
            <a:r>
              <a:rPr lang="nb-NO" sz="1200" dirty="0" err="1">
                <a:effectLst/>
                <a:latin typeface="Calibri" panose="020F0502020204030204" pitchFamily="34" charset="0"/>
              </a:rPr>
              <a:t>ift</a:t>
            </a:r>
            <a:r>
              <a:rPr lang="nb-NO" sz="1200" dirty="0">
                <a:effectLst/>
                <a:latin typeface="Calibri" panose="020F0502020204030204" pitchFamily="34" charset="0"/>
              </a:rPr>
              <a:t> tidsfrister. Bedre uttelling per prosjekt? Det var målet. Karenstid?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65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1194 til 1264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Kjøp av tjenester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Kurs, konferanser og reiser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Forsknings og </a:t>
            </a:r>
            <a:r>
              <a:rPr lang="nb-NO" err="1"/>
              <a:t>labtjenester</a:t>
            </a:r>
            <a:endParaRPr lang="nb-NO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Forbruks og driftsmateriell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IT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Gass og kjemikaler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Organisk materiale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err="1"/>
              <a:t>Kontigenter</a:t>
            </a:r>
            <a:endParaRPr lang="nb-NO"/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Reparasjon, service, vedlikehold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85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01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Dagens ramme blir gjort om til en basis bevilgning – «en-linje» – stryker all historikk</a:t>
            </a:r>
          </a:p>
          <a:p>
            <a:r>
              <a:rPr lang="nb-NO" dirty="0"/>
              <a:t>Kun endringer som vil påvirke rammen fremover</a:t>
            </a:r>
          </a:p>
          <a:p>
            <a:r>
              <a:rPr lang="nb-NO" dirty="0"/>
              <a:t>Studieplasser gis med to satser</a:t>
            </a:r>
          </a:p>
          <a:p>
            <a:r>
              <a:rPr lang="nb-NO" dirty="0"/>
              <a:t>Resultatrammen vil ha størst endring</a:t>
            </a:r>
          </a:p>
          <a:p>
            <a:r>
              <a:rPr lang="nb-NO" dirty="0"/>
              <a:t>	Studiepoeng i tre kategorier – økt finansiell betydning – kun endringer</a:t>
            </a:r>
          </a:p>
          <a:p>
            <a:r>
              <a:rPr lang="nb-NO" dirty="0"/>
              <a:t>	Doktorgrader som tidligere - endringer</a:t>
            </a:r>
          </a:p>
          <a:p>
            <a:r>
              <a:rPr lang="nb-NO" dirty="0">
                <a:solidFill>
                  <a:schemeClr val="tx1"/>
                </a:solidFill>
              </a:rPr>
              <a:t>Opprettholder rekrutteringsstillinger – slutter å telle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chemeClr val="tx1"/>
                </a:solidFill>
              </a:rPr>
              <a:t>Forsvinner:</a:t>
            </a:r>
          </a:p>
          <a:p>
            <a:pPr marL="601223" lvl="2" indent="-457200"/>
            <a:r>
              <a:rPr lang="nb-NO" sz="1600" dirty="0"/>
              <a:t>Alle forskningsinsentiver i lukket ramme </a:t>
            </a:r>
          </a:p>
          <a:p>
            <a:pPr marL="601223" lvl="2" indent="-457200"/>
            <a:r>
              <a:rPr lang="nb-NO" sz="1600" dirty="0">
                <a:solidFill>
                  <a:schemeClr val="tx1"/>
                </a:solidFill>
              </a:rPr>
              <a:t>Kandidat- og studentutvekslingsinsentivet i åpen ramme</a:t>
            </a:r>
          </a:p>
          <a:p>
            <a:pPr marL="601223" lvl="2" indent="-457200"/>
            <a:r>
              <a:rPr lang="nb-NO" sz="1600" dirty="0"/>
              <a:t>Beholder EU som incentiv</a:t>
            </a:r>
            <a:endParaRPr lang="nb-NO" dirty="0">
              <a:solidFill>
                <a:schemeClr val="tx1"/>
              </a:solidFill>
            </a:endParaRPr>
          </a:p>
          <a:p>
            <a:r>
              <a:rPr lang="nb-NO" sz="2400" dirty="0">
                <a:solidFill>
                  <a:schemeClr val="tx1"/>
                </a:solidFill>
              </a:rPr>
              <a:t>Varige tiltak med øremerkinger – kan bli endret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826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10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B2EB-C1C3-7ED6-D101-BCBB90722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19AEF-D0FB-120F-4467-B80DA29D3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EA88D-0544-91B2-A88A-E9659A662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6120-D9B4-419E-9E6E-83C0680397F2}" type="datetimeFigureOut">
              <a:rPr lang="nb-NO" smtClean="0"/>
              <a:t>04.12.2024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D4943-9327-037D-9AD8-00EFDC2FA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143EF-1133-7553-9FAE-07CFE8818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75B1E-D816-47E1-9FFB-6A9265FBD2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2631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EE1F9CD6-445B-D5BB-31D4-55274FEF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54" y="16934"/>
            <a:ext cx="5900432" cy="686827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E6DD04-729E-2952-6D6F-9C60FA49F567}"/>
              </a:ext>
            </a:extLst>
          </p:cNvPr>
          <p:cNvSpPr txBox="1"/>
          <p:nvPr/>
        </p:nvSpPr>
        <p:spPr>
          <a:xfrm>
            <a:off x="379038" y="3685735"/>
            <a:ext cx="38272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Allmøte</a:t>
            </a:r>
          </a:p>
          <a:p>
            <a:r>
              <a:rPr lang="nb-NO" sz="2800" dirty="0"/>
              <a:t>Økonomi</a:t>
            </a:r>
          </a:p>
          <a:p>
            <a:endParaRPr lang="nb-NO" sz="2800" dirty="0"/>
          </a:p>
          <a:p>
            <a:r>
              <a:rPr lang="nb-NO" sz="2800" dirty="0"/>
              <a:t>Fredag 1.november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5D99A-633A-70BD-4E16-0C9B4CF3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38" y="295385"/>
            <a:ext cx="5502629" cy="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42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D24B305A-10E9-5E0F-52DD-C0952207637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Det medisinske fakultet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4149B84-C2F8-D0B2-A1E5-F147157EF640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F4BA890A-9DBB-ED18-E3C7-F023951A9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Tema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F606264-EDB3-5868-1B95-8810966A3CEA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737397" y="1440180"/>
            <a:ext cx="9703356" cy="3262449"/>
          </a:xfrm>
          <a:solidFill>
            <a:srgbClr val="E6ECFF"/>
          </a:solidFill>
        </p:spPr>
        <p:txBody>
          <a:bodyPr/>
          <a:lstStyle/>
          <a:p>
            <a:pPr marL="740734" lvl="1" indent="-342900" fontAlgn="ctr">
              <a:spcBef>
                <a:spcPts val="0"/>
              </a:spcBef>
              <a:buClr>
                <a:srgbClr val="000000"/>
              </a:buClr>
            </a:pPr>
            <a:r>
              <a:rPr lang="nb-NO" sz="3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Finansiering av MED </a:t>
            </a:r>
          </a:p>
          <a:p>
            <a:pPr marL="740734" lvl="1" indent="-342900" fontAlgn="ctr">
              <a:spcBef>
                <a:spcPts val="0"/>
              </a:spcBef>
              <a:buClr>
                <a:srgbClr val="000000"/>
              </a:buClr>
            </a:pPr>
            <a:r>
              <a:rPr lang="nb-NO" sz="3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Ny økonomisk virkelighet</a:t>
            </a:r>
          </a:p>
          <a:p>
            <a:pPr marL="740734" lvl="1" indent="-342900" fontAlgn="ctr">
              <a:spcBef>
                <a:spcPts val="0"/>
              </a:spcBef>
              <a:buClr>
                <a:srgbClr val="000000"/>
              </a:buClr>
            </a:pPr>
            <a:r>
              <a:rPr lang="nb-NO" sz="3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Hva står Medisinsk fakultet overfor?</a:t>
            </a:r>
          </a:p>
          <a:p>
            <a:pPr marL="740734" lvl="1" indent="-342900" fontAlgn="ctr">
              <a:spcBef>
                <a:spcPts val="0"/>
              </a:spcBef>
              <a:buClr>
                <a:srgbClr val="000000"/>
              </a:buClr>
            </a:pPr>
            <a:r>
              <a:rPr lang="nb-NO" sz="3200" dirty="0">
                <a:solidFill>
                  <a:srgbClr val="000000"/>
                </a:solidFill>
                <a:latin typeface="Calibri" panose="020F0502020204030204" pitchFamily="34" charset="0"/>
              </a:rPr>
              <a:t>Økonomiske tall fakultetet</a:t>
            </a:r>
            <a:endParaRPr lang="nb-NO" sz="320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740734" lvl="1" indent="-342900" fontAlgn="ctr">
              <a:spcBef>
                <a:spcPts val="0"/>
              </a:spcBef>
              <a:buClr>
                <a:srgbClr val="000000"/>
              </a:buClr>
            </a:pPr>
            <a:r>
              <a:rPr lang="nb-NO" sz="3200" dirty="0">
                <a:solidFill>
                  <a:srgbClr val="000000"/>
                </a:solidFill>
                <a:latin typeface="Calibri" panose="020F0502020204030204" pitchFamily="34" charset="0"/>
              </a:rPr>
              <a:t>Ny fordelingsmodell</a:t>
            </a:r>
          </a:p>
          <a:p>
            <a:pPr marL="740734" lvl="1" indent="-342900" fontAlgn="ctr">
              <a:spcBef>
                <a:spcPts val="0"/>
              </a:spcBef>
              <a:buClr>
                <a:srgbClr val="000000"/>
              </a:buClr>
            </a:pPr>
            <a:r>
              <a:rPr lang="nb-NO" sz="3200" dirty="0">
                <a:solidFill>
                  <a:srgbClr val="000000"/>
                </a:solidFill>
                <a:latin typeface="Calibri" panose="020F0502020204030204" pitchFamily="34" charset="0"/>
              </a:rPr>
              <a:t>Arbeids- og styringsgruppe ny fordelingsmodell</a:t>
            </a: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910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A3FFA6B-69D3-CC0E-E82A-6701FCE6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59" y="217850"/>
            <a:ext cx="10303389" cy="542658"/>
          </a:xfrm>
        </p:spPr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Finansiering av MED – intern og ekstern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A6E1256C-454F-F3BC-FF3C-E2CBBDAC1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60" y="942772"/>
            <a:ext cx="2949715" cy="1386206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F4F8889-307D-5640-E7E7-F30BF6C4D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9F4CA8-63AC-781E-276B-525ACA86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25F5D9-D21E-3098-C11A-93EFBD07A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7" t="30188" r="15073" b="31621"/>
          <a:stretch/>
        </p:blipFill>
        <p:spPr bwMode="auto">
          <a:xfrm>
            <a:off x="668170" y="3613042"/>
            <a:ext cx="3094967" cy="88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ky 30">
            <a:extLst>
              <a:ext uri="{FF2B5EF4-FFF2-40B4-BE49-F238E27FC236}">
                <a16:creationId xmlns:a16="http://schemas.microsoft.com/office/drawing/2014/main" id="{43926287-834B-BB14-DC7D-C649E3820FBF}"/>
              </a:ext>
            </a:extLst>
          </p:cNvPr>
          <p:cNvSpPr/>
          <p:nvPr/>
        </p:nvSpPr>
        <p:spPr>
          <a:xfrm>
            <a:off x="2825973" y="2511242"/>
            <a:ext cx="1637881" cy="867321"/>
          </a:xfrm>
          <a:prstGeom prst="cloud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/>
              <a:t>6,6 </a:t>
            </a:r>
            <a:r>
              <a:rPr lang="nb-NO" sz="1600" err="1"/>
              <a:t>mrd</a:t>
            </a:r>
            <a:endParaRPr lang="nb-NO" sz="1600"/>
          </a:p>
        </p:txBody>
      </p:sp>
      <p:sp>
        <p:nvSpPr>
          <p:cNvPr id="32" name="Sky 31">
            <a:extLst>
              <a:ext uri="{FF2B5EF4-FFF2-40B4-BE49-F238E27FC236}">
                <a16:creationId xmlns:a16="http://schemas.microsoft.com/office/drawing/2014/main" id="{94CED370-59F4-1C23-E086-0CB129660E60}"/>
              </a:ext>
            </a:extLst>
          </p:cNvPr>
          <p:cNvSpPr/>
          <p:nvPr/>
        </p:nvSpPr>
        <p:spPr>
          <a:xfrm>
            <a:off x="4463854" y="4171842"/>
            <a:ext cx="1637881" cy="867321"/>
          </a:xfrm>
          <a:prstGeom prst="cloud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/>
              <a:t>+895 mill.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9D13A2F8-3EC9-55F2-99F4-23FF6200C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1479" y="2528063"/>
            <a:ext cx="2534004" cy="666843"/>
          </a:xfrm>
          <a:prstGeom prst="rect">
            <a:avLst/>
          </a:prstGeom>
        </p:spPr>
      </p:pic>
      <p:pic>
        <p:nvPicPr>
          <p:cNvPr id="16" name="Picture 2" descr="upload.wikimedia.org/wikipedia/commons/thumb/b/b7/...">
            <a:extLst>
              <a:ext uri="{FF2B5EF4-FFF2-40B4-BE49-F238E27FC236}">
                <a16:creationId xmlns:a16="http://schemas.microsoft.com/office/drawing/2014/main" id="{CD6B15BF-B27F-EF4A-1626-86DA81D77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4545" y="2498378"/>
            <a:ext cx="1033122" cy="6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ky 17">
            <a:extLst>
              <a:ext uri="{FF2B5EF4-FFF2-40B4-BE49-F238E27FC236}">
                <a16:creationId xmlns:a16="http://schemas.microsoft.com/office/drawing/2014/main" id="{78CD74B0-5B42-8064-AC87-8EB35FFCE282}"/>
              </a:ext>
            </a:extLst>
          </p:cNvPr>
          <p:cNvSpPr/>
          <p:nvPr/>
        </p:nvSpPr>
        <p:spPr>
          <a:xfrm>
            <a:off x="6788767" y="4171842"/>
            <a:ext cx="1637881" cy="867321"/>
          </a:xfrm>
          <a:prstGeom prst="cloud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600"/>
              <a:t>+650 mill.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2807C05F-DCF1-A3BB-754B-FE44BBE923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542" y="5303546"/>
            <a:ext cx="5163939" cy="456481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5A459475-95F0-DE4C-4656-7BF7E70C67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8837" y="3256125"/>
            <a:ext cx="2863163" cy="425882"/>
          </a:xfrm>
          <a:prstGeom prst="rect">
            <a:avLst/>
          </a:prstGeom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72F5810-E38E-8189-F285-9CDB9EECFE25}"/>
              </a:ext>
            </a:extLst>
          </p:cNvPr>
          <p:cNvSpPr txBox="1"/>
          <p:nvPr/>
        </p:nvSpPr>
        <p:spPr>
          <a:xfrm>
            <a:off x="3301181" y="5878027"/>
            <a:ext cx="2550979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600"/>
              <a:t>Intern fordelingsmodell</a:t>
            </a:r>
          </a:p>
        </p:txBody>
      </p:sp>
      <p:cxnSp>
        <p:nvCxnSpPr>
          <p:cNvPr id="34" name="Rett pilkobling 33">
            <a:extLst>
              <a:ext uri="{FF2B5EF4-FFF2-40B4-BE49-F238E27FC236}">
                <a16:creationId xmlns:a16="http://schemas.microsoft.com/office/drawing/2014/main" id="{DB264C21-37E4-B047-A938-8CC2CBF2C2B8}"/>
              </a:ext>
            </a:extLst>
          </p:cNvPr>
          <p:cNvCxnSpPr>
            <a:cxnSpLocks/>
          </p:cNvCxnSpPr>
          <p:nvPr/>
        </p:nvCxnSpPr>
        <p:spPr>
          <a:xfrm>
            <a:off x="574527" y="2412547"/>
            <a:ext cx="3384230" cy="28909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98DC3FE7-8577-B321-3ECA-3DF8AEDE2361}"/>
              </a:ext>
            </a:extLst>
          </p:cNvPr>
          <p:cNvCxnSpPr/>
          <p:nvPr/>
        </p:nvCxnSpPr>
        <p:spPr>
          <a:xfrm flipH="1">
            <a:off x="8150942" y="3378563"/>
            <a:ext cx="1215085" cy="1741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C7CADD1-3B09-9EE4-7874-DE97017BE487}"/>
              </a:ext>
            </a:extLst>
          </p:cNvPr>
          <p:cNvSpPr txBox="1"/>
          <p:nvPr/>
        </p:nvSpPr>
        <p:spPr>
          <a:xfrm>
            <a:off x="6442536" y="5878027"/>
            <a:ext cx="4135558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600"/>
              <a:t>Eksterne midler bidrar til å dekke kostnader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BBC7D58-DFB1-B0AE-58FA-91BEA1AEBB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6387" y="3743104"/>
            <a:ext cx="2357522" cy="351214"/>
          </a:xfrm>
          <a:prstGeom prst="rect">
            <a:avLst/>
          </a:prstGeom>
        </p:spPr>
      </p:pic>
      <p:pic>
        <p:nvPicPr>
          <p:cNvPr id="9" name="Picture 4" descr="Helse- og omsorgsdepartementet (HOD) – design.dep.no">
            <a:extLst>
              <a:ext uri="{FF2B5EF4-FFF2-40B4-BE49-F238E27FC236}">
                <a16:creationId xmlns:a16="http://schemas.microsoft.com/office/drawing/2014/main" id="{D3792104-265A-2A5C-FD54-BC88D2FD4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245" y="1599748"/>
            <a:ext cx="2541300" cy="83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149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A9C1DE46-60A2-01C5-649B-CD7440ACAA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Det medisinske fakultet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7EEADB5-6A64-2D5C-9950-7866884E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815F557-E5A8-5788-0422-B6E3A060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Ny økonomisk virkelighet – overskrifter i media</a:t>
            </a:r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1B4FAE41-560F-B88F-2F52-AE4D29D37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68" y="2107434"/>
            <a:ext cx="6246864" cy="364001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9939F53-12CD-CA75-A769-0245EFB7B81B}"/>
              </a:ext>
            </a:extLst>
          </p:cNvPr>
          <p:cNvSpPr txBox="1"/>
          <p:nvPr/>
        </p:nvSpPr>
        <p:spPr>
          <a:xfrm>
            <a:off x="268604" y="1044494"/>
            <a:ext cx="10482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«Universiteter og høgskoler står ikke på lista over prioriterte vekstområder»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«For første gang i historien legges det ikke opp til vekst i sektoren»</a:t>
            </a:r>
          </a:p>
        </p:txBody>
      </p:sp>
      <p:sp>
        <p:nvSpPr>
          <p:cNvPr id="11" name="Snakkeboble: rektangel med avrundede hjørner 10">
            <a:extLst>
              <a:ext uri="{FF2B5EF4-FFF2-40B4-BE49-F238E27FC236}">
                <a16:creationId xmlns:a16="http://schemas.microsoft.com/office/drawing/2014/main" id="{47506B85-EA08-127F-3E3B-7CD44F77FE6E}"/>
              </a:ext>
            </a:extLst>
          </p:cNvPr>
          <p:cNvSpPr/>
          <p:nvPr/>
        </p:nvSpPr>
        <p:spPr>
          <a:xfrm>
            <a:off x="7059659" y="2107434"/>
            <a:ext cx="3291772" cy="1135463"/>
          </a:xfrm>
          <a:prstGeom prst="wedgeRoundRectCallout">
            <a:avLst>
              <a:gd name="adj1" fmla="val -50443"/>
              <a:gd name="adj2" fmla="val 108518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000" dirty="0"/>
              <a:t>UH-sektoren må bli flinkere til å skaffe seg inntekter på andre måter</a:t>
            </a:r>
          </a:p>
        </p:txBody>
      </p:sp>
    </p:spTree>
    <p:extLst>
      <p:ext uri="{BB962C8B-B14F-4D97-AF65-F5344CB8AC3E}">
        <p14:creationId xmlns:p14="http://schemas.microsoft.com/office/powerpoint/2010/main" val="3482044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ooter Placeholder 1">
            <a:extLst>
              <a:ext uri="{FF2B5EF4-FFF2-40B4-BE49-F238E27FC236}">
                <a16:creationId xmlns:a16="http://schemas.microsoft.com/office/drawing/2014/main" id="{4BC07E51-3965-C44F-6FB0-08D055927744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1033" name="Slide Number Placeholder 2">
            <a:extLst>
              <a:ext uri="{FF2B5EF4-FFF2-40B4-BE49-F238E27FC236}">
                <a16:creationId xmlns:a16="http://schemas.microsoft.com/office/drawing/2014/main" id="{E0DBED66-3247-B3BF-2E8C-AA2D513C0C9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081EC6B-A2F0-A9BD-9966-6222312A4D8F}"/>
              </a:ext>
            </a:extLst>
          </p:cNvPr>
          <p:cNvSpPr txBox="1"/>
          <p:nvPr/>
        </p:nvSpPr>
        <p:spPr>
          <a:xfrm>
            <a:off x="343105" y="3254829"/>
            <a:ext cx="11505790" cy="289895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/>
          <a:p>
            <a:pPr marL="288000" indent="-288000" defTabSz="914446">
              <a:spcBef>
                <a:spcPts val="1150"/>
              </a:spcBef>
              <a:buFont typeface="Wingdings" panose="05000000000000000000" pitchFamily="2" charset="2"/>
              <a:buChar char="§"/>
            </a:pPr>
            <a:r>
              <a:rPr lang="nb-NO" sz="1800" dirty="0"/>
              <a:t>UiO får tildelt en ramme på 6,6 mrd. Realnedgang på 0,7%. </a:t>
            </a:r>
          </a:p>
          <a:p>
            <a:pPr marL="288000" indent="-288000" defTabSz="914446">
              <a:spcBef>
                <a:spcPts val="1150"/>
              </a:spcBef>
              <a:buFont typeface="Wingdings" panose="05000000000000000000" pitchFamily="2" charset="2"/>
              <a:buChar char="§"/>
            </a:pPr>
            <a:r>
              <a:rPr lang="nb-NO" sz="1800" dirty="0"/>
              <a:t>Vi får 15 plasser til Medisin Innlandet. </a:t>
            </a:r>
          </a:p>
          <a:p>
            <a:pPr marL="288000" indent="-288000" defTabSz="914446">
              <a:spcBef>
                <a:spcPts val="1150"/>
              </a:spcBef>
              <a:buFont typeface="Wingdings" panose="05000000000000000000" pitchFamily="2" charset="2"/>
              <a:buChar char="§"/>
            </a:pPr>
            <a:r>
              <a:rPr lang="nb-NO" sz="1800" dirty="0">
                <a:effectLst/>
                <a:ea typeface="Times New Roman" panose="02020603050405020304" pitchFamily="18" charset="0"/>
              </a:rPr>
              <a:t>RNB 2020 medfører at studieplasser fortsatt er under utfasing. Studieplasser i medisin er unntatt fra dette, kull som er opptatt i 2020-2022 får fullføre sine løp. </a:t>
            </a:r>
          </a:p>
          <a:p>
            <a:pPr marL="288000" indent="-288000" defTabSz="914446">
              <a:spcBef>
                <a:spcPts val="1150"/>
              </a:spcBef>
              <a:buFont typeface="Wingdings" panose="05000000000000000000" pitchFamily="2" charset="2"/>
              <a:buChar char="§"/>
            </a:pPr>
            <a:r>
              <a:rPr lang="nb-NO" sz="1800" dirty="0"/>
              <a:t>Innfører gebyr for gjentak av beståtte eksamener – mål om å oppnå bedre gjennomstrømming. </a:t>
            </a:r>
          </a:p>
          <a:p>
            <a:pPr marL="288000" indent="-288000" defTabSz="914446">
              <a:spcBef>
                <a:spcPts val="1150"/>
              </a:spcBef>
              <a:buFont typeface="Wingdings" panose="05000000000000000000" pitchFamily="2" charset="2"/>
              <a:buChar char="§"/>
            </a:pPr>
            <a:r>
              <a:rPr lang="nb-NO" sz="1800" dirty="0"/>
              <a:t>Rammekutt – som forventet</a:t>
            </a:r>
          </a:p>
          <a:p>
            <a:pPr marL="288000" indent="-288000" defTabSz="914446">
              <a:spcBef>
                <a:spcPts val="1150"/>
              </a:spcBef>
              <a:buFont typeface="Wingdings" panose="05000000000000000000" pitchFamily="2" charset="2"/>
              <a:buChar char="§"/>
            </a:pPr>
            <a:r>
              <a:rPr lang="nb-NO" sz="1800" dirty="0"/>
              <a:t>Husleiekompensasjon Radiumhospitalet – som forventet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693E6E4C-7F8F-437A-E037-9C3A53EF7D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228"/>
          <a:stretch/>
        </p:blipFill>
        <p:spPr>
          <a:xfrm>
            <a:off x="225230" y="220850"/>
            <a:ext cx="7764884" cy="276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9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E3012B4-4296-55B0-72B3-130A46B63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DB43CAC-EABD-7797-B03C-935B5AB2D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B7877B6-EC26-62EF-58C6-B3DBB03F2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 perspektiv: Redusert overskudd, reserver brukes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744922-C17B-0BA2-1082-17AAFB843381}"/>
              </a:ext>
            </a:extLst>
          </p:cNvPr>
          <p:cNvSpPr txBox="1"/>
          <p:nvPr/>
        </p:nvSpPr>
        <p:spPr>
          <a:xfrm>
            <a:off x="6443331" y="1560576"/>
            <a:ext cx="55356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effectLst/>
              </a:rPr>
              <a:t>Flere </a:t>
            </a:r>
            <a:r>
              <a:rPr lang="nb-NO" sz="2000" dirty="0"/>
              <a:t>enheter ved UiO har underskudd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UiO har 600 flere årsverk siden 2019 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M</a:t>
            </a:r>
            <a:r>
              <a:rPr lang="nb-NO" sz="2000" dirty="0">
                <a:effectLst/>
              </a:rPr>
              <a:t>indre å rutte med</a:t>
            </a:r>
          </a:p>
          <a:p>
            <a:pPr marL="514350" lvl="1" indent="-285750">
              <a:buFont typeface="Arial" panose="020B0604020202020204" pitchFamily="34" charset="0"/>
              <a:buChar char="•"/>
            </a:pPr>
            <a:r>
              <a:rPr lang="nb-NO" sz="2000" dirty="0"/>
              <a:t>H</a:t>
            </a:r>
            <a:r>
              <a:rPr lang="nb-NO" sz="2000" dirty="0">
                <a:effectLst/>
              </a:rPr>
              <a:t>øy lønnsvekst ikke fullt kompensert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effectLst/>
              </a:rPr>
              <a:t>Overskuddet fra tidligere brukes opp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Må ha g</a:t>
            </a:r>
            <a:r>
              <a:rPr lang="nb-NO" sz="2000" dirty="0">
                <a:effectLst/>
              </a:rPr>
              <a:t>od kontroll på årsverksutvikling fremover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nb-NO" sz="2000" dirty="0"/>
              <a:t>S</a:t>
            </a:r>
            <a:r>
              <a:rPr lang="nb-NO" sz="2000" dirty="0">
                <a:effectLst/>
              </a:rPr>
              <a:t>amsvar mellom kostnadsutvikling og rammebevilgning</a:t>
            </a:r>
          </a:p>
          <a:p>
            <a:endParaRPr lang="nb-NO" sz="1600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572FC9F5-080C-CA56-A1E7-46C2D805E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51" y="1417437"/>
            <a:ext cx="5535648" cy="3853006"/>
          </a:xfrm>
          <a:prstGeom prst="rect">
            <a:avLst/>
          </a:prstGeom>
        </p:spPr>
      </p:pic>
      <p:sp>
        <p:nvSpPr>
          <p:cNvPr id="5" name="Pil: ned 4">
            <a:extLst>
              <a:ext uri="{FF2B5EF4-FFF2-40B4-BE49-F238E27FC236}">
                <a16:creationId xmlns:a16="http://schemas.microsoft.com/office/drawing/2014/main" id="{7A69D090-7EA3-8D14-5878-E8BE2791E8BA}"/>
              </a:ext>
            </a:extLst>
          </p:cNvPr>
          <p:cNvSpPr/>
          <p:nvPr/>
        </p:nvSpPr>
        <p:spPr>
          <a:xfrm rot="1845201">
            <a:off x="5646765" y="2795054"/>
            <a:ext cx="271792" cy="63465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6608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4EE0D7F-92C9-F15B-FF0A-27B7B52E2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6937A31-FE1C-C719-3F6C-1B8986D1D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FAAA1B8-7411-ADF1-F7E2-A2CA8449EE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0725" y="397665"/>
            <a:ext cx="11471275" cy="542925"/>
          </a:xfrm>
        </p:spPr>
        <p:txBody>
          <a:bodyPr anchor="t">
            <a:normAutofit/>
          </a:bodyPr>
          <a:lstStyle/>
          <a:p>
            <a:r>
              <a:rPr lang="nb-NO" dirty="0"/>
              <a:t>MED perspektiv: Redusert overskudd, reserver brukes</a:t>
            </a:r>
          </a:p>
        </p:txBody>
      </p:sp>
      <p:sp>
        <p:nvSpPr>
          <p:cNvPr id="69" name="TekstSylinder 68">
            <a:extLst>
              <a:ext uri="{FF2B5EF4-FFF2-40B4-BE49-F238E27FC236}">
                <a16:creationId xmlns:a16="http://schemas.microsoft.com/office/drawing/2014/main" id="{6CC9E20B-0294-639A-2B21-BCE40415BDCC}"/>
              </a:ext>
            </a:extLst>
          </p:cNvPr>
          <p:cNvSpPr txBox="1"/>
          <p:nvPr/>
        </p:nvSpPr>
        <p:spPr>
          <a:xfrm>
            <a:off x="8124037" y="1568732"/>
            <a:ext cx="32323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Kurven peker nedover –vi bruker opp tidligere oppspart overskudd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For høy aktivitet, dvs. kostnadene våre overstiger inntektene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/>
              <a:t>Gjelder også for fakultetsadministrasjonen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  <a:p>
            <a:endParaRPr lang="nb-NO" sz="1800" dirty="0"/>
          </a:p>
          <a:p>
            <a:endParaRPr lang="nb-NO" sz="1800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9597BC5-924F-176F-4E98-CC9D35692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63" y="1540923"/>
            <a:ext cx="6898684" cy="340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624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A3FFA6B-69D3-CC0E-E82A-6701FCE69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59" y="217850"/>
            <a:ext cx="9215141" cy="542658"/>
          </a:xfrm>
        </p:spPr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Hva står Medisinsk fakultet overfor?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A6E1256C-454F-F3BC-FF3C-E2CBBDAC1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57" y="715365"/>
            <a:ext cx="2949715" cy="1386206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F4F8889-307D-5640-E7E7-F30BF6C4D6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>
                <a:solidFill>
                  <a:srgbClr val="000000"/>
                </a:solidFill>
              </a:rPr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9F4CA8-63AC-781E-276B-525ACA86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>
                <a:solidFill>
                  <a:srgbClr val="000000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46B4BD8-B3B5-B729-49E7-D8DC7D7CE79F}"/>
              </a:ext>
            </a:extLst>
          </p:cNvPr>
          <p:cNvSpPr txBox="1"/>
          <p:nvPr/>
        </p:nvSpPr>
        <p:spPr>
          <a:xfrm>
            <a:off x="3092824" y="3867040"/>
            <a:ext cx="5404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/>
              <a:t>Økt skatt UiO?  </a:t>
            </a:r>
          </a:p>
          <a:p>
            <a:r>
              <a:rPr lang="nb-NO" sz="1600"/>
              <a:t>Flere rammekutt?</a:t>
            </a:r>
          </a:p>
          <a:p>
            <a:r>
              <a:rPr lang="nb-NO" sz="1600"/>
              <a:t>Ny fordelingsmodell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25F5D9-D21E-3098-C11A-93EFBD07A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7" t="30188" r="15073" b="31621"/>
          <a:stretch/>
        </p:blipFill>
        <p:spPr bwMode="auto">
          <a:xfrm>
            <a:off x="558556" y="3064586"/>
            <a:ext cx="3094967" cy="88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27647E81-8125-8FBD-BE4F-8B9400DB889B}"/>
              </a:ext>
            </a:extLst>
          </p:cNvPr>
          <p:cNvSpPr txBox="1"/>
          <p:nvPr/>
        </p:nvSpPr>
        <p:spPr>
          <a:xfrm>
            <a:off x="3352379" y="1748302"/>
            <a:ext cx="2442477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/>
              <a:t>Press på total tildeling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nb-NO" sz="1600"/>
              <a:t>Realvekstnedgang: 	</a:t>
            </a:r>
            <a:r>
              <a:rPr lang="nb-NO" sz="1400"/>
              <a:t>2018-2023: 8%</a:t>
            </a:r>
          </a:p>
          <a:p>
            <a:r>
              <a:rPr lang="nb-NO" sz="1400"/>
              <a:t>	2024-2025: 0,7%</a:t>
            </a:r>
          </a:p>
          <a:p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34DDE4C-428F-B2AD-8513-3F9DD9A0B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523" y="5701220"/>
            <a:ext cx="5163939" cy="456481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39DA2F9F-D755-A840-F3D2-8EB8B11369B0}"/>
              </a:ext>
            </a:extLst>
          </p:cNvPr>
          <p:cNvSpPr txBox="1"/>
          <p:nvPr/>
        </p:nvSpPr>
        <p:spPr>
          <a:xfrm>
            <a:off x="8471135" y="3064586"/>
            <a:ext cx="30949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/>
              <a:t>Mer å hente på ekstern del?</a:t>
            </a:r>
          </a:p>
        </p:txBody>
      </p:sp>
      <p:cxnSp>
        <p:nvCxnSpPr>
          <p:cNvPr id="5" name="Rett pilkobling 4">
            <a:extLst>
              <a:ext uri="{FF2B5EF4-FFF2-40B4-BE49-F238E27FC236}">
                <a16:creationId xmlns:a16="http://schemas.microsoft.com/office/drawing/2014/main" id="{DC88696A-397F-45E6-4ECE-918DCD729CF3}"/>
              </a:ext>
            </a:extLst>
          </p:cNvPr>
          <p:cNvCxnSpPr>
            <a:cxnSpLocks/>
          </p:cNvCxnSpPr>
          <p:nvPr/>
        </p:nvCxnSpPr>
        <p:spPr>
          <a:xfrm>
            <a:off x="531759" y="2344549"/>
            <a:ext cx="3441957" cy="30504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tt pilkobling 5">
            <a:extLst>
              <a:ext uri="{FF2B5EF4-FFF2-40B4-BE49-F238E27FC236}">
                <a16:creationId xmlns:a16="http://schemas.microsoft.com/office/drawing/2014/main" id="{15E1E669-F3BB-F63C-4825-AD06A5DF80C9}"/>
              </a:ext>
            </a:extLst>
          </p:cNvPr>
          <p:cNvCxnSpPr>
            <a:cxnSpLocks/>
          </p:cNvCxnSpPr>
          <p:nvPr/>
        </p:nvCxnSpPr>
        <p:spPr>
          <a:xfrm flipH="1">
            <a:off x="8031892" y="3378563"/>
            <a:ext cx="1334135" cy="2016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09DC6A6-A743-46CB-B69F-53F9C8CBB13D}"/>
              </a:ext>
            </a:extLst>
          </p:cNvPr>
          <p:cNvSpPr txBox="1"/>
          <p:nvPr/>
        </p:nvSpPr>
        <p:spPr>
          <a:xfrm>
            <a:off x="3360727" y="6263528"/>
            <a:ext cx="2874765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600"/>
              <a:t>Ny intern fordelingsmodell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4819AEDD-2CC5-17A6-CB09-13C1DB390E7F}"/>
              </a:ext>
            </a:extLst>
          </p:cNvPr>
          <p:cNvSpPr txBox="1"/>
          <p:nvPr/>
        </p:nvSpPr>
        <p:spPr>
          <a:xfrm>
            <a:off x="6479252" y="6263528"/>
            <a:ext cx="3526521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600"/>
              <a:t>Økt avhengighet eksterne bidrag</a:t>
            </a: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6A0BB1AC-25A0-EDF6-7EC6-34AD6C3B9160}"/>
              </a:ext>
            </a:extLst>
          </p:cNvPr>
          <p:cNvGrpSpPr/>
          <p:nvPr/>
        </p:nvGrpSpPr>
        <p:grpSpPr>
          <a:xfrm>
            <a:off x="8144971" y="987584"/>
            <a:ext cx="3720865" cy="2016398"/>
            <a:chOff x="7821479" y="1599748"/>
            <a:chExt cx="4370521" cy="2494570"/>
          </a:xfrm>
        </p:grpSpPr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41AACB6F-5CAC-33FD-BE7F-3CE70F04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21479" y="2528063"/>
              <a:ext cx="2534004" cy="666843"/>
            </a:xfrm>
            <a:prstGeom prst="rect">
              <a:avLst/>
            </a:prstGeom>
          </p:spPr>
        </p:pic>
        <p:pic>
          <p:nvPicPr>
            <p:cNvPr id="18" name="Picture 2" descr="upload.wikimedia.org/wikipedia/commons/thumb/b/b7/...">
              <a:extLst>
                <a:ext uri="{FF2B5EF4-FFF2-40B4-BE49-F238E27FC236}">
                  <a16:creationId xmlns:a16="http://schemas.microsoft.com/office/drawing/2014/main" id="{DAC7FB2A-9FA5-E322-3A9B-3555C19CF8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4545" y="2498378"/>
              <a:ext cx="1033122" cy="687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Bilde 18">
              <a:extLst>
                <a:ext uri="{FF2B5EF4-FFF2-40B4-BE49-F238E27FC236}">
                  <a16:creationId xmlns:a16="http://schemas.microsoft.com/office/drawing/2014/main" id="{EAA2FEBF-A3A1-C1C9-21DE-A18AAC618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28837" y="3256125"/>
              <a:ext cx="2863163" cy="425882"/>
            </a:xfrm>
            <a:prstGeom prst="rect">
              <a:avLst/>
            </a:prstGeom>
          </p:spPr>
        </p:pic>
        <p:pic>
          <p:nvPicPr>
            <p:cNvPr id="20" name="Bilde 19">
              <a:extLst>
                <a:ext uri="{FF2B5EF4-FFF2-40B4-BE49-F238E27FC236}">
                  <a16:creationId xmlns:a16="http://schemas.microsoft.com/office/drawing/2014/main" id="{813C9FF4-190A-535C-5583-406C6377E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56387" y="3743104"/>
              <a:ext cx="2357522" cy="351214"/>
            </a:xfrm>
            <a:prstGeom prst="rect">
              <a:avLst/>
            </a:prstGeom>
          </p:spPr>
        </p:pic>
        <p:pic>
          <p:nvPicPr>
            <p:cNvPr id="21" name="Picture 4" descr="Helse- og omsorgsdepartementet (HOD) – design.dep.no">
              <a:extLst>
                <a:ext uri="{FF2B5EF4-FFF2-40B4-BE49-F238E27FC236}">
                  <a16:creationId xmlns:a16="http://schemas.microsoft.com/office/drawing/2014/main" id="{77ACEC09-3B2C-CE6C-232E-F0B75FABF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3245" y="1599748"/>
              <a:ext cx="2541300" cy="837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7210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E6EE3DF-B095-AD8C-36A4-A1E237D840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326D8EB-2A04-3724-0C26-08B89D0F7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F447DDC-43F1-9742-F931-8D675752F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Sterk vekst i forskningsmidler, gir betydelig nettobidrag / overhead*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41258F4-52CD-809A-5D89-9FDAEEBBE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286" y="1317312"/>
            <a:ext cx="7865781" cy="4727837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1E72D07-A8D0-EECD-EE84-594627E4A110}"/>
              </a:ext>
            </a:extLst>
          </p:cNvPr>
          <p:cNvSpPr txBox="1"/>
          <p:nvPr/>
        </p:nvSpPr>
        <p:spPr>
          <a:xfrm>
            <a:off x="3040380" y="6330674"/>
            <a:ext cx="8825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/>
              <a:t>*Nettobidraget er det bidraget vi får fra eksterne inntekter til å dekke lønn i prosjektene og frikjøp av ansatte</a:t>
            </a:r>
          </a:p>
        </p:txBody>
      </p:sp>
    </p:spTree>
    <p:extLst>
      <p:ext uri="{BB962C8B-B14F-4D97-AF65-F5344CB8AC3E}">
        <p14:creationId xmlns:p14="http://schemas.microsoft.com/office/powerpoint/2010/main" val="2582364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29AF079-13CB-AC97-7210-EA43A5DBA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ECCF169-5E5A-3FDC-96C2-4AB977B5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3A53205-9681-F419-F0A7-AC5538EA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Fallende antall søknader – NFR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D3362F95-FB03-532C-7746-93DB095FEE6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/>
          <a:stretch>
            <a:fillRect/>
          </a:stretch>
        </p:blipFill>
        <p:spPr>
          <a:xfrm>
            <a:off x="996738" y="1427200"/>
            <a:ext cx="8790271" cy="400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55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FEBD242-EA59-F1CB-C656-48FAF1622A9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D6C5C1E-885C-FB60-2274-EEFA88DE6AF9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E354B462-E4D5-E988-2919-438992340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/>
              <a:t>Usikkerheter fremover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B4F878C-CD5E-CFF8-1CC1-7094E6BF52BF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1209067"/>
            <a:ext cx="5735955" cy="5054461"/>
          </a:xfrm>
        </p:spPr>
        <p:txBody>
          <a:bodyPr>
            <a:noAutofit/>
          </a:bodyPr>
          <a:lstStyle/>
          <a:p>
            <a:r>
              <a:rPr lang="nb-NO" sz="2000" dirty="0"/>
              <a:t>Realnedgang i bevilgning </a:t>
            </a:r>
          </a:p>
          <a:p>
            <a:pPr lvl="1"/>
            <a:r>
              <a:rPr lang="nb-NO" sz="1600" dirty="0"/>
              <a:t>Høy lønns- og prisvekst uten kompensasjon</a:t>
            </a:r>
          </a:p>
          <a:p>
            <a:pPr lvl="1"/>
            <a:r>
              <a:rPr lang="nb-NO" sz="1600" dirty="0"/>
              <a:t>Høyt aktivitetsnivå ift. interne og eksterne inntekter</a:t>
            </a:r>
          </a:p>
          <a:p>
            <a:r>
              <a:rPr lang="nb-NO" sz="2000" dirty="0">
                <a:ea typeface="Calibri" panose="020F0502020204030204" pitchFamily="34" charset="0"/>
                <a:cs typeface="Calibri" panose="020F0502020204030204" pitchFamily="34" charset="0"/>
              </a:rPr>
              <a:t>Flere generelle rammekutt?</a:t>
            </a:r>
            <a:endParaRPr lang="nb-NO" sz="2000" dirty="0"/>
          </a:p>
          <a:p>
            <a:r>
              <a:rPr lang="nb-NO" sz="2000" dirty="0"/>
              <a:t>Historisk finansiert økt aktivitet av tidligere års overskudd – mangler «bremsevæske»</a:t>
            </a:r>
          </a:p>
          <a:p>
            <a:r>
              <a:rPr lang="nb-NO" sz="2000" dirty="0"/>
              <a:t>Økende avhengighet til bidrag fra eksterne inntekter (overhead / nettobidrag) - usikkerhet knyttet til fremtidig utvikling</a:t>
            </a:r>
          </a:p>
          <a:p>
            <a:r>
              <a:rPr lang="nb-NO" sz="2000" dirty="0"/>
              <a:t>Nye studieplasser uten fullfinansiering</a:t>
            </a:r>
          </a:p>
          <a:p>
            <a:pPr lvl="1"/>
            <a:r>
              <a:rPr lang="nb-NO" sz="1600" dirty="0"/>
              <a:t>Desentralisert undervisning koster mer </a:t>
            </a:r>
          </a:p>
          <a:p>
            <a:r>
              <a:rPr lang="nb-NO" sz="2000" dirty="0"/>
              <a:t>Hvordan skape handlingsrom – sikre en bærekraftig økonomi? </a:t>
            </a:r>
          </a:p>
        </p:txBody>
      </p:sp>
      <p:pic>
        <p:nvPicPr>
          <p:cNvPr id="7" name="Picture 4" descr="Corona-Pandemie: Wie nehmen wir Risiko wahr? – Universität Klagenfurt">
            <a:extLst>
              <a:ext uri="{FF2B5EF4-FFF2-40B4-BE49-F238E27FC236}">
                <a16:creationId xmlns:a16="http://schemas.microsoft.com/office/drawing/2014/main" id="{3490E9D1-0590-6EED-1DAB-9634710A3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8" r="8020" b="2"/>
          <a:stretch/>
        </p:blipFill>
        <p:spPr bwMode="auto">
          <a:xfrm>
            <a:off x="6342741" y="1209067"/>
            <a:ext cx="5489213" cy="43013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62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80919D5-C219-D185-B94F-6FD7FE115DF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1" name="Slide Number Placeholder 2">
            <a:extLst>
              <a:ext uri="{FF2B5EF4-FFF2-40B4-BE49-F238E27FC236}">
                <a16:creationId xmlns:a16="http://schemas.microsoft.com/office/drawing/2014/main" id="{10122708-BC23-5502-53DF-7B9FD010EF0B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096F3368-24BD-132B-A12E-9409C0140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Autofit/>
          </a:bodyPr>
          <a:lstStyle/>
          <a:p>
            <a:pPr marL="0" indent="0" algn="l" fontAlgn="base"/>
            <a:r>
              <a:rPr lang="nb-NO" sz="4000" b="0" i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Fokus fremover er å sikre forutsigbarhet og en bærekraftig økonomi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5A49E68-3D07-EE66-0027-D88511BC7194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735955" cy="2046661"/>
          </a:xfrm>
        </p:spPr>
        <p:txBody>
          <a:bodyPr>
            <a:normAutofit lnSpcReduction="10000"/>
          </a:bodyPr>
          <a:lstStyle/>
          <a:p>
            <a:pPr marL="360000" indent="-342900" fontAlgn="base">
              <a:lnSpc>
                <a:spcPct val="114000"/>
              </a:lnSpc>
              <a:spcBef>
                <a:spcPts val="0"/>
              </a:spcBef>
            </a:pPr>
            <a:r>
              <a:rPr lang="nb-NO" dirty="0"/>
              <a:t>Handlingsrommet ligger i aktivitetsnivået</a:t>
            </a:r>
          </a:p>
          <a:p>
            <a:pPr marL="360000" marR="0" indent="-34290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nb-NO" dirty="0"/>
              <a:t>Stor andel av kosten er bundet i personalkostnad og husleie -&gt; liten frihet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nb-NO" dirty="0">
              <a:effectLst/>
            </a:endParaRP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99AF72F-9023-C55C-F2B8-7B146DC5C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276" y="1757498"/>
            <a:ext cx="6174301" cy="324825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17" name="Plassholder for innhold 4">
            <a:extLst>
              <a:ext uri="{FF2B5EF4-FFF2-40B4-BE49-F238E27FC236}">
                <a16:creationId xmlns:a16="http://schemas.microsoft.com/office/drawing/2014/main" id="{064586B7-B42D-2097-B7F6-4BA9A97930EE}"/>
              </a:ext>
            </a:extLst>
          </p:cNvPr>
          <p:cNvSpPr txBox="1">
            <a:spLocks/>
          </p:cNvSpPr>
          <p:nvPr/>
        </p:nvSpPr>
        <p:spPr>
          <a:xfrm>
            <a:off x="360044" y="4023337"/>
            <a:ext cx="5735955" cy="2525711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rm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indent="-342900">
              <a:lnSpc>
                <a:spcPct val="114000"/>
              </a:lnSpc>
              <a:spcBef>
                <a:spcPts val="0"/>
              </a:spcBef>
            </a:pPr>
            <a:r>
              <a:rPr lang="nb-NO"/>
              <a:t>Gjøre mindre og effektivisere?</a:t>
            </a:r>
          </a:p>
          <a:p>
            <a:pPr marL="360000" indent="-342900">
              <a:lnSpc>
                <a:spcPct val="114000"/>
              </a:lnSpc>
              <a:spcBef>
                <a:spcPts val="0"/>
              </a:spcBef>
            </a:pPr>
            <a:r>
              <a:rPr lang="nb-NO"/>
              <a:t>Organisering og arbeidsflyt?</a:t>
            </a:r>
          </a:p>
          <a:p>
            <a:pPr marL="360000" indent="-342900">
              <a:lnSpc>
                <a:spcPct val="114000"/>
              </a:lnSpc>
              <a:spcBef>
                <a:spcPts val="0"/>
              </a:spcBef>
            </a:pPr>
            <a:r>
              <a:rPr lang="nb-NO"/>
              <a:t>Andre muligheter?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endParaRPr lang="nb-NO"/>
          </a:p>
          <a:p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3708634-7DEF-892E-C9EB-58DD8089E87C}"/>
              </a:ext>
            </a:extLst>
          </p:cNvPr>
          <p:cNvSpPr txBox="1"/>
          <p:nvPr/>
        </p:nvSpPr>
        <p:spPr>
          <a:xfrm>
            <a:off x="5727276" y="5055360"/>
            <a:ext cx="41573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Totale kostnader fordelt på ulike kategorier, i prosent</a:t>
            </a:r>
          </a:p>
        </p:txBody>
      </p:sp>
    </p:spTree>
    <p:extLst>
      <p:ext uri="{BB962C8B-B14F-4D97-AF65-F5344CB8AC3E}">
        <p14:creationId xmlns:p14="http://schemas.microsoft.com/office/powerpoint/2010/main" val="2644707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pørsmåls tegn i en linje og ett spørsmåls tegn lyser">
            <a:extLst>
              <a:ext uri="{FF2B5EF4-FFF2-40B4-BE49-F238E27FC236}">
                <a16:creationId xmlns:a16="http://schemas.microsoft.com/office/drawing/2014/main" id="{D010401E-C862-9560-BA79-24820406AA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56" b="13674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20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EE1F9CD6-445B-D5BB-31D4-55274FEF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54" y="16934"/>
            <a:ext cx="5900432" cy="686827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E6DD04-729E-2952-6D6F-9C60FA49F567}"/>
              </a:ext>
            </a:extLst>
          </p:cNvPr>
          <p:cNvSpPr txBox="1"/>
          <p:nvPr/>
        </p:nvSpPr>
        <p:spPr>
          <a:xfrm>
            <a:off x="275898" y="4268665"/>
            <a:ext cx="4970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effectLst/>
                <a:ea typeface="Calibri" panose="020F0502020204030204" pitchFamily="34" charset="0"/>
              </a:rPr>
              <a:t>Ny fordelingsmodell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5D99A-633A-70BD-4E16-0C9B4CF3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38" y="295385"/>
            <a:ext cx="5502629" cy="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49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A2D03BF-7070-11A6-94B5-65BA7460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 medisinske fakultet</a:t>
            </a: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FFE61BE-EA37-DEF5-44F7-19DE96C86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3AB7A61B-DACC-4B67-D1BB-F63BEE0EF5C1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3049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EE1F9CD6-445B-D5BB-31D4-55274FEF4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754" y="16934"/>
            <a:ext cx="5900432" cy="6868272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75E6DD04-729E-2952-6D6F-9C60FA49F567}"/>
              </a:ext>
            </a:extLst>
          </p:cNvPr>
          <p:cNvSpPr txBox="1"/>
          <p:nvPr/>
        </p:nvSpPr>
        <p:spPr>
          <a:xfrm>
            <a:off x="379038" y="3571435"/>
            <a:ext cx="4970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>
                <a:effectLst/>
                <a:ea typeface="Calibri" panose="020F0502020204030204" pitchFamily="34" charset="0"/>
              </a:rPr>
              <a:t>Styringsgruppe og arbeidsgruppe ny fordelingsmodell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105D99A-633A-70BD-4E16-0C9B4CF3C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38" y="295385"/>
            <a:ext cx="5502629" cy="48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67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72A7DFA7-AE8E-EBC4-5D18-80782EB83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fordelingsmodell MED – forslag til organisering</a:t>
            </a:r>
          </a:p>
        </p:txBody>
      </p:sp>
      <p:graphicFrame>
        <p:nvGraphicFramePr>
          <p:cNvPr id="12" name="Plassholder for innhold 11">
            <a:extLst>
              <a:ext uri="{FF2B5EF4-FFF2-40B4-BE49-F238E27FC236}">
                <a16:creationId xmlns:a16="http://schemas.microsoft.com/office/drawing/2014/main" id="{E445FF11-551C-C25E-66D9-11685369F144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794405070"/>
              </p:ext>
            </p:extLst>
          </p:nvPr>
        </p:nvGraphicFramePr>
        <p:xfrm>
          <a:off x="360363" y="1082675"/>
          <a:ext cx="4108767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Plassholder for bunntekst 1">
            <a:extLst>
              <a:ext uri="{FF2B5EF4-FFF2-40B4-BE49-F238E27FC236}">
                <a16:creationId xmlns:a16="http://schemas.microsoft.com/office/drawing/2014/main" id="{79C44A49-9F0C-E129-296E-6987FA808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medisinske fakultet</a:t>
            </a:r>
            <a:endParaRPr lang="nb-NO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E2D7CE0-A419-791C-696F-5B7C91CCC3BA}"/>
              </a:ext>
            </a:extLst>
          </p:cNvPr>
          <p:cNvSpPr txBox="1"/>
          <p:nvPr/>
        </p:nvSpPr>
        <p:spPr>
          <a:xfrm>
            <a:off x="4469130" y="1197695"/>
            <a:ext cx="72466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dirty="0"/>
              <a:t>Dekanatet: Prodekan forskning og innovasjon og Prodekan studier</a:t>
            </a:r>
            <a:br>
              <a:rPr lang="nb-NO" sz="1800" dirty="0"/>
            </a:br>
            <a:r>
              <a:rPr lang="nb-NO" sz="1800" dirty="0"/>
              <a:t>Instituttledere: </a:t>
            </a:r>
            <a:r>
              <a:rPr lang="nb-NO" sz="1800" dirty="0" err="1"/>
              <a:t>KlinMed</a:t>
            </a:r>
            <a:r>
              <a:rPr lang="nb-NO" sz="1800" dirty="0"/>
              <a:t>, IMB og </a:t>
            </a:r>
            <a:r>
              <a:rPr lang="nb-NO" sz="1800" dirty="0" err="1"/>
              <a:t>Helsam</a:t>
            </a:r>
            <a:r>
              <a:rPr lang="nb-NO" sz="1800" dirty="0"/>
              <a:t> </a:t>
            </a:r>
          </a:p>
          <a:p>
            <a:r>
              <a:rPr lang="nb-NO" sz="1800" dirty="0"/>
              <a:t>Kontorsjefer </a:t>
            </a:r>
            <a:r>
              <a:rPr lang="nb-NO" sz="1800" dirty="0" err="1"/>
              <a:t>KlinMed</a:t>
            </a:r>
            <a:r>
              <a:rPr lang="nb-NO" sz="1800" dirty="0"/>
              <a:t> og IMB </a:t>
            </a:r>
          </a:p>
          <a:p>
            <a:r>
              <a:rPr lang="nb-NO" sz="1800" dirty="0"/>
              <a:t>Fakultetsdirektør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D253F733-3201-5F72-B234-02956A8B57FB}"/>
              </a:ext>
            </a:extLst>
          </p:cNvPr>
          <p:cNvSpPr txBox="1"/>
          <p:nvPr/>
        </p:nvSpPr>
        <p:spPr>
          <a:xfrm>
            <a:off x="3489960" y="3244334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dirty="0"/>
              <a:t>Økonomileder fakultetet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1AD2B3A-03C8-EAEE-9856-3448F5630CE6}"/>
              </a:ext>
            </a:extLst>
          </p:cNvPr>
          <p:cNvSpPr txBox="1"/>
          <p:nvPr/>
        </p:nvSpPr>
        <p:spPr>
          <a:xfrm>
            <a:off x="4673920" y="4736975"/>
            <a:ext cx="6097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dirty="0"/>
              <a:t>Kontorsjefer: </a:t>
            </a:r>
            <a:r>
              <a:rPr lang="nb-NO" sz="1800" dirty="0" err="1"/>
              <a:t>Helsam</a:t>
            </a:r>
            <a:r>
              <a:rPr lang="nb-NO" sz="1800" dirty="0"/>
              <a:t> </a:t>
            </a:r>
          </a:p>
          <a:p>
            <a:r>
              <a:rPr lang="nb-NO" sz="1800" dirty="0"/>
              <a:t>Økonomiledere: </a:t>
            </a:r>
            <a:r>
              <a:rPr lang="nb-NO" sz="1800" dirty="0" err="1"/>
              <a:t>KlinMed</a:t>
            </a:r>
            <a:r>
              <a:rPr lang="nb-NO" sz="1800" dirty="0"/>
              <a:t>, IMB og </a:t>
            </a:r>
            <a:r>
              <a:rPr lang="nb-NO" sz="1800" dirty="0" err="1"/>
              <a:t>Helsam</a:t>
            </a:r>
            <a:r>
              <a:rPr lang="nb-NO" sz="1800" dirty="0"/>
              <a:t> </a:t>
            </a:r>
            <a:br>
              <a:rPr lang="nb-NO" sz="1800" dirty="0"/>
            </a:br>
            <a:r>
              <a:rPr lang="nb-NO" sz="1800" dirty="0"/>
              <a:t>Fakultetet: Seniorrådgiver og seniorkonsulent Økonomi</a:t>
            </a:r>
          </a:p>
        </p:txBody>
      </p:sp>
    </p:spTree>
    <p:extLst>
      <p:ext uri="{BB962C8B-B14F-4D97-AF65-F5344CB8AC3E}">
        <p14:creationId xmlns:p14="http://schemas.microsoft.com/office/powerpoint/2010/main" val="37714170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3B322D6380F2647AA100C1EEC5DAFE9" ma:contentTypeVersion="6" ma:contentTypeDescription="Opprett et nytt dokument." ma:contentTypeScope="" ma:versionID="33d1d4f41eab2ab60f069b5a13162fea">
  <xsd:schema xmlns:xsd="http://www.w3.org/2001/XMLSchema" xmlns:xs="http://www.w3.org/2001/XMLSchema" xmlns:p="http://schemas.microsoft.com/office/2006/metadata/properties" xmlns:ns2="de529ac4-1dc8-4eb1-82d9-5d15a244d27a" xmlns:ns3="a0c3423c-cd0a-404f-abc6-2282af7c7fd0" targetNamespace="http://schemas.microsoft.com/office/2006/metadata/properties" ma:root="true" ma:fieldsID="cd4da08f5105ee3d5ebab39bb8656907" ns2:_="" ns3:_="">
    <xsd:import namespace="de529ac4-1dc8-4eb1-82d9-5d15a244d27a"/>
    <xsd:import namespace="a0c3423c-cd0a-404f-abc6-2282af7c7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9ac4-1dc8-4eb1-82d9-5d15a244d2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3423c-cd0a-404f-abc6-2282af7c7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B9C49E9-FFBA-4933-B1E6-419B479822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529ac4-1dc8-4eb1-82d9-5d15a244d27a"/>
    <ds:schemaRef ds:uri="a0c3423c-cd0a-404f-abc6-2282af7c7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purl.org/dc/dcmitype/"/>
    <ds:schemaRef ds:uri="45a9c032-1c21-4297-bc4a-1b0e359a6c15"/>
    <ds:schemaRef ds:uri="http://purl.org/dc/elements/1.1/"/>
    <ds:schemaRef ds:uri="http://schemas.microsoft.com/office/infopath/2007/PartnerControls"/>
    <ds:schemaRef ds:uri="e5e35b8c-bb2a-40e7-acd7-beed1d1f14b8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22878</TotalTime>
  <Words>884</Words>
  <Application>Microsoft Office PowerPoint</Application>
  <PresentationFormat>Widescreen</PresentationFormat>
  <Paragraphs>163</Paragraphs>
  <Slides>17</Slides>
  <Notes>10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17</vt:i4>
      </vt:variant>
    </vt:vector>
  </HeadingPairs>
  <TitlesOfParts>
    <vt:vector size="25" baseType="lpstr">
      <vt:lpstr>Arial</vt:lpstr>
      <vt:lpstr>Arial, sans-serif</vt:lpstr>
      <vt:lpstr>Calibri</vt:lpstr>
      <vt:lpstr>Open Sans</vt:lpstr>
      <vt:lpstr>Times New Roman</vt:lpstr>
      <vt:lpstr>Wingdings</vt:lpstr>
      <vt:lpstr>Office-tema</vt:lpstr>
      <vt:lpstr>think-cell Slide</vt:lpstr>
      <vt:lpstr>PowerPoint-presentasjon</vt:lpstr>
      <vt:lpstr>Tema</vt:lpstr>
      <vt:lpstr>Finansiering av MED – intern og ekstern</vt:lpstr>
      <vt:lpstr>Ny økonomisk virkelighet – overskrifter i media</vt:lpstr>
      <vt:lpstr>PowerPoint-presentasjon</vt:lpstr>
      <vt:lpstr>UiO perspektiv: Redusert overskudd, reserver brukes</vt:lpstr>
      <vt:lpstr>MED perspektiv: Redusert overskudd, reserver brukes</vt:lpstr>
      <vt:lpstr>Hva står Medisinsk fakultet overfor?</vt:lpstr>
      <vt:lpstr>Sterk vekst i forskningsmidler, gir betydelig nettobidrag / overhead*</vt:lpstr>
      <vt:lpstr>Fallende antall søknader – NFR</vt:lpstr>
      <vt:lpstr>Usikkerheter fremover</vt:lpstr>
      <vt:lpstr>Fokus fremover er å sikre forutsigbarhet og en bærekraftig økonomi</vt:lpstr>
      <vt:lpstr>PowerPoint-presentasjon</vt:lpstr>
      <vt:lpstr>PowerPoint-presentasjon</vt:lpstr>
      <vt:lpstr>PowerPoint-presentasjon</vt:lpstr>
      <vt:lpstr>PowerPoint-presentasjon</vt:lpstr>
      <vt:lpstr>Ny fordelingsmodell MED – forslag til organisering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medisinske fakultet</dc:title>
  <dc:creator>Helena Müller</dc:creator>
  <cp:lastModifiedBy>Inger Helen Eidsaa</cp:lastModifiedBy>
  <cp:revision>8</cp:revision>
  <dcterms:created xsi:type="dcterms:W3CDTF">2024-09-05T08:35:13Z</dcterms:created>
  <dcterms:modified xsi:type="dcterms:W3CDTF">2024-12-04T12:49:20Z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0x010100D3B322D6380F2647AA100C1EEC5DAFE9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