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7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8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91" r:id="rId2"/>
    <p:sldId id="257" r:id="rId3"/>
    <p:sldId id="258" r:id="rId4"/>
    <p:sldId id="287" r:id="rId5"/>
    <p:sldId id="290" r:id="rId6"/>
    <p:sldId id="277" r:id="rId7"/>
    <p:sldId id="305" r:id="rId8"/>
    <p:sldId id="302" r:id="rId9"/>
    <p:sldId id="273" r:id="rId10"/>
    <p:sldId id="304" r:id="rId11"/>
    <p:sldId id="303" r:id="rId12"/>
    <p:sldId id="298" r:id="rId13"/>
    <p:sldId id="299" r:id="rId14"/>
    <p:sldId id="301" r:id="rId15"/>
    <p:sldId id="293" r:id="rId16"/>
    <p:sldId id="294" r:id="rId17"/>
    <p:sldId id="279" r:id="rId18"/>
    <p:sldId id="278" r:id="rId19"/>
    <p:sldId id="288" r:id="rId20"/>
    <p:sldId id="275" r:id="rId21"/>
    <p:sldId id="289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63" autoAdjust="0"/>
    <p:restoredTop sz="86364" autoAdjust="0"/>
  </p:normalViewPr>
  <p:slideViewPr>
    <p:cSldViewPr snapToGrid="0" snapToObjects="1">
      <p:cViewPr varScale="1">
        <p:scale>
          <a:sx n="95" d="100"/>
          <a:sy n="95" d="100"/>
        </p:scale>
        <p:origin x="210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5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ngerhei\Downloads\pivottabell_avvik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ngerhei\Downloads\pivottabell_avvik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uio-my.sharepoint.com/personal/ingerhei_uio_no/Documents/Dokumenter/Lister%20tabeller%20og%20diagrammer%20(003)/Kursfiler/1%20Stolpediagrammer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uio-my.sharepoint.com/personal/ingerhei_uio_no/Documents/Dokumenter/Lister%20tabeller%20og%20diagrammer%20(003)/Kursfiler/1%20Stolpediagrammer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b="1"/>
              <a:t>Sykefravær</a:t>
            </a:r>
            <a:r>
              <a:rPr lang="nb-NO" b="1" baseline="0"/>
              <a:t> 2025 </a:t>
            </a:r>
            <a:r>
              <a:rPr lang="nb-NO" baseline="0"/>
              <a:t>i </a:t>
            </a:r>
            <a:r>
              <a:rPr lang="nb-NO" baseline="0">
                <a:solidFill>
                  <a:schemeClr val="accent1"/>
                </a:solidFill>
              </a:rPr>
              <a:t>blått</a:t>
            </a:r>
            <a:r>
              <a:rPr lang="nb-NO" baseline="0"/>
              <a:t> og </a:t>
            </a:r>
            <a:r>
              <a:rPr lang="nb-NO" b="1" baseline="0"/>
              <a:t>2024</a:t>
            </a:r>
            <a:r>
              <a:rPr lang="nb-NO" baseline="0"/>
              <a:t> i </a:t>
            </a:r>
            <a:r>
              <a:rPr lang="nb-NO" baseline="0">
                <a:solidFill>
                  <a:srgbClr val="FF0000"/>
                </a:solidFill>
              </a:rPr>
              <a:t>rødt</a:t>
            </a:r>
            <a:endParaRPr lang="nb-NO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'Ark1'!$A$1:$A$5</c:f>
              <c:strCache>
                <c:ptCount val="5"/>
                <c:pt idx="0">
                  <c:v>NCMBM</c:v>
                </c:pt>
                <c:pt idx="1">
                  <c:v>KLINMED</c:v>
                </c:pt>
                <c:pt idx="2">
                  <c:v>MED.FAK</c:v>
                </c:pt>
                <c:pt idx="3">
                  <c:v>IMB</c:v>
                </c:pt>
                <c:pt idx="4">
                  <c:v>Helsam</c:v>
                </c:pt>
              </c:strCache>
            </c:strRef>
          </c:cat>
          <c:val>
            <c:numRef>
              <c:f>'Ark1'!$B$1:$B$5</c:f>
              <c:numCache>
                <c:formatCode>0.00%</c:formatCode>
                <c:ptCount val="5"/>
                <c:pt idx="0">
                  <c:v>2.7300000000000001E-2</c:v>
                </c:pt>
                <c:pt idx="1">
                  <c:v>2.98E-2</c:v>
                </c:pt>
                <c:pt idx="2">
                  <c:v>4.4600000000000001E-2</c:v>
                </c:pt>
                <c:pt idx="3">
                  <c:v>3.49E-2</c:v>
                </c:pt>
                <c:pt idx="4">
                  <c:v>3.6299999999999999E-2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77-49A9-A5FF-3613B87189D7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'Ark1'!$A$1:$A$5</c:f>
              <c:strCache>
                <c:ptCount val="5"/>
                <c:pt idx="0">
                  <c:v>NCMBM</c:v>
                </c:pt>
                <c:pt idx="1">
                  <c:v>KLINMED</c:v>
                </c:pt>
                <c:pt idx="2">
                  <c:v>MED.FAK</c:v>
                </c:pt>
                <c:pt idx="3">
                  <c:v>IMB</c:v>
                </c:pt>
                <c:pt idx="4">
                  <c:v>Helsam</c:v>
                </c:pt>
              </c:strCache>
            </c:strRef>
          </c:cat>
          <c:val>
            <c:numRef>
              <c:f>'Ark1'!$C$1:$C$5</c:f>
              <c:numCache>
                <c:formatCode>0.00%</c:formatCode>
                <c:ptCount val="5"/>
                <c:pt idx="0">
                  <c:v>3.5099999999999999E-2</c:v>
                </c:pt>
                <c:pt idx="1">
                  <c:v>3.2300000000000002E-2</c:v>
                </c:pt>
                <c:pt idx="2">
                  <c:v>6.4500000000000002E-2</c:v>
                </c:pt>
                <c:pt idx="3">
                  <c:v>2.8899999999999999E-2</c:v>
                </c:pt>
                <c:pt idx="4">
                  <c:v>4.1500000000000002E-2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77-49A9-A5FF-3613B87189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18274463"/>
        <c:axId val="1518275423"/>
      </c:barChart>
      <c:catAx>
        <c:axId val="1518274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18275423"/>
        <c:crosses val="autoZero"/>
        <c:auto val="1"/>
        <c:lblAlgn val="ctr"/>
        <c:lblOffset val="100"/>
        <c:noMultiLvlLbl val="0"/>
      </c:catAx>
      <c:valAx>
        <c:axId val="15182754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182744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/>
              <a:t>Antall avvik totalt 74</a:t>
            </a:r>
            <a:r>
              <a:rPr lang="nb-NO" baseline="0" dirty="0"/>
              <a:t> </a:t>
            </a:r>
            <a:endParaRPr lang="nb-NO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Data!$B$1</c:f>
              <c:strCache>
                <c:ptCount val="1"/>
                <c:pt idx="0">
                  <c:v>Antall avvik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Data!$A$2:$A$5</c:f>
              <c:strCache>
                <c:ptCount val="4"/>
                <c:pt idx="0">
                  <c:v>NCMBM</c:v>
                </c:pt>
                <c:pt idx="1">
                  <c:v>Klinmed</c:v>
                </c:pt>
                <c:pt idx="2">
                  <c:v>MED.FAK</c:v>
                </c:pt>
                <c:pt idx="3">
                  <c:v>IMB</c:v>
                </c:pt>
              </c:strCache>
            </c:strRef>
          </c:cat>
          <c:val>
            <c:numRef>
              <c:f>Data!$B$2:$B$5</c:f>
              <c:numCache>
                <c:formatCode>General</c:formatCode>
                <c:ptCount val="4"/>
                <c:pt idx="0">
                  <c:v>29</c:v>
                </c:pt>
                <c:pt idx="1">
                  <c:v>17</c:v>
                </c:pt>
                <c:pt idx="2">
                  <c:v>1</c:v>
                </c:pt>
                <c:pt idx="3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78-41B9-8E0A-CADC3AED2B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0000655"/>
        <c:axId val="179984335"/>
      </c:barChart>
      <c:catAx>
        <c:axId val="180000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79984335"/>
        <c:crosses val="autoZero"/>
        <c:auto val="1"/>
        <c:lblAlgn val="ctr"/>
        <c:lblOffset val="100"/>
        <c:noMultiLvlLbl val="0"/>
      </c:catAx>
      <c:valAx>
        <c:axId val="179984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800006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solidFill>
          <a:schemeClr val="bg2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Kombinasjon!$B$21</c:f>
              <c:strCache>
                <c:ptCount val="1"/>
                <c:pt idx="0">
                  <c:v>Antall Avvik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Kombinasjon!$A$22:$A$28</c:f>
              <c:strCache>
                <c:ptCount val="7"/>
                <c:pt idx="0">
                  <c:v>MED.FAK</c:v>
                </c:pt>
                <c:pt idx="1">
                  <c:v>REK</c:v>
                </c:pt>
                <c:pt idx="2">
                  <c:v>Helsam</c:v>
                </c:pt>
                <c:pt idx="3">
                  <c:v>REK</c:v>
                </c:pt>
                <c:pt idx="4">
                  <c:v>Veksthuset</c:v>
                </c:pt>
                <c:pt idx="5">
                  <c:v>NCMM</c:v>
                </c:pt>
                <c:pt idx="6">
                  <c:v>IMB</c:v>
                </c:pt>
              </c:strCache>
            </c:strRef>
          </c:cat>
          <c:val>
            <c:numRef>
              <c:f>Kombinasjon!$B$22:$B$28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24</c:v>
                </c:pt>
                <c:pt idx="6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A0-4B78-A267-766A9D907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36014544"/>
        <c:axId val="1636015984"/>
        <c:axId val="0"/>
      </c:bar3DChart>
      <c:catAx>
        <c:axId val="163601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36015984"/>
        <c:crosses val="autoZero"/>
        <c:auto val="1"/>
        <c:lblAlgn val="ctr"/>
        <c:lblOffset val="100"/>
        <c:noMultiLvlLbl val="0"/>
      </c:catAx>
      <c:valAx>
        <c:axId val="163601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36014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Antall </a:t>
            </a:r>
            <a:r>
              <a:rPr lang="en-US" dirty="0" err="1"/>
              <a:t>Avvik</a:t>
            </a:r>
            <a:r>
              <a:rPr lang="en-US" dirty="0"/>
              <a:t> </a:t>
            </a:r>
            <a:r>
              <a:rPr lang="en-US" dirty="0" err="1"/>
              <a:t>totalt</a:t>
            </a:r>
            <a:r>
              <a:rPr lang="en-US" dirty="0"/>
              <a:t> 54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Kombinasjon!$B$21</c:f>
              <c:strCache>
                <c:ptCount val="1"/>
                <c:pt idx="0">
                  <c:v>Antall Avvik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Kombinasjon!$A$22:$A$28</c:f>
              <c:strCache>
                <c:ptCount val="7"/>
                <c:pt idx="0">
                  <c:v>MED.FAK</c:v>
                </c:pt>
                <c:pt idx="1">
                  <c:v>KLINMED</c:v>
                </c:pt>
                <c:pt idx="2">
                  <c:v>Helsam</c:v>
                </c:pt>
                <c:pt idx="3">
                  <c:v>REK</c:v>
                </c:pt>
                <c:pt idx="4">
                  <c:v>Veksthuset</c:v>
                </c:pt>
                <c:pt idx="5">
                  <c:v>NCMM</c:v>
                </c:pt>
                <c:pt idx="6">
                  <c:v>IMB</c:v>
                </c:pt>
              </c:strCache>
            </c:strRef>
          </c:cat>
          <c:val>
            <c:numRef>
              <c:f>Kombinasjon!$B$22:$B$28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24</c:v>
                </c:pt>
                <c:pt idx="6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87-4D18-9D30-F6EB9873AA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36014544"/>
        <c:axId val="1636015984"/>
        <c:axId val="0"/>
      </c:bar3DChart>
      <c:catAx>
        <c:axId val="163601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36015984"/>
        <c:crosses val="autoZero"/>
        <c:auto val="1"/>
        <c:lblAlgn val="ctr"/>
        <c:lblOffset val="100"/>
        <c:noMultiLvlLbl val="0"/>
      </c:catAx>
      <c:valAx>
        <c:axId val="163601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36014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78B165-BEFE-45A8-A6FC-2B36C4ADA2CF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CE78809-554B-499F-A1EF-3F0DFAD37FC1}">
      <dgm:prSet/>
      <dgm:spPr/>
      <dgm:t>
        <a:bodyPr/>
        <a:lstStyle/>
        <a:p>
          <a:r>
            <a:rPr lang="en-US" dirty="0"/>
            <a:t>1. </a:t>
          </a:r>
          <a:r>
            <a:rPr lang="en-US" dirty="0" err="1"/>
            <a:t>Hvorfor</a:t>
          </a:r>
          <a:r>
            <a:rPr lang="en-US" dirty="0"/>
            <a:t> HMS er </a:t>
          </a:r>
          <a:r>
            <a:rPr lang="en-US" dirty="0" err="1"/>
            <a:t>viktig</a:t>
          </a:r>
          <a:endParaRPr lang="en-US" dirty="0"/>
        </a:p>
      </dgm:t>
    </dgm:pt>
    <dgm:pt modelId="{FDA29275-A282-4E63-A00A-5F2440B542DC}" type="parTrans" cxnId="{8F42A461-A4C1-4BDA-AAFF-DDC4750C16BA}">
      <dgm:prSet/>
      <dgm:spPr/>
      <dgm:t>
        <a:bodyPr/>
        <a:lstStyle/>
        <a:p>
          <a:endParaRPr lang="en-US"/>
        </a:p>
      </dgm:t>
    </dgm:pt>
    <dgm:pt modelId="{11EE4B0A-5D87-476B-8DBB-F0191830074E}" type="sibTrans" cxnId="{8F42A461-A4C1-4BDA-AAFF-DDC4750C16BA}">
      <dgm:prSet/>
      <dgm:spPr/>
      <dgm:t>
        <a:bodyPr/>
        <a:lstStyle/>
        <a:p>
          <a:endParaRPr lang="en-US"/>
        </a:p>
      </dgm:t>
    </dgm:pt>
    <dgm:pt modelId="{3D2AF06B-7B45-4A35-93D4-C2DB0CD93125}">
      <dgm:prSet/>
      <dgm:spPr/>
      <dgm:t>
        <a:bodyPr/>
        <a:lstStyle/>
        <a:p>
          <a:r>
            <a:rPr lang="en-US" dirty="0"/>
            <a:t>2. </a:t>
          </a:r>
          <a:r>
            <a:rPr lang="en-US" dirty="0" err="1"/>
            <a:t>Overordnet</a:t>
          </a:r>
          <a:r>
            <a:rPr lang="en-US" dirty="0"/>
            <a:t> HMS-status</a:t>
          </a:r>
        </a:p>
      </dgm:t>
    </dgm:pt>
    <dgm:pt modelId="{57102EA3-E63E-40FA-81E4-A9A9273C4882}" type="parTrans" cxnId="{89956DB3-F765-4979-B89E-1E691D76021D}">
      <dgm:prSet/>
      <dgm:spPr/>
      <dgm:t>
        <a:bodyPr/>
        <a:lstStyle/>
        <a:p>
          <a:endParaRPr lang="en-US"/>
        </a:p>
      </dgm:t>
    </dgm:pt>
    <dgm:pt modelId="{29F5BAD9-3CAA-4535-8A26-CCCE4738D9AD}" type="sibTrans" cxnId="{89956DB3-F765-4979-B89E-1E691D76021D}">
      <dgm:prSet/>
      <dgm:spPr/>
      <dgm:t>
        <a:bodyPr/>
        <a:lstStyle/>
        <a:p>
          <a:endParaRPr lang="en-US"/>
        </a:p>
      </dgm:t>
    </dgm:pt>
    <dgm:pt modelId="{E5BACF20-B1B8-4CB7-807F-60327694BC01}">
      <dgm:prSet/>
      <dgm:spPr/>
      <dgm:t>
        <a:bodyPr/>
        <a:lstStyle/>
        <a:p>
          <a:r>
            <a:rPr lang="en-US" dirty="0"/>
            <a:t>3. </a:t>
          </a:r>
          <a:r>
            <a:rPr lang="en-US" dirty="0" err="1"/>
            <a:t>Læring</a:t>
          </a:r>
          <a:r>
            <a:rPr lang="en-US" dirty="0"/>
            <a:t> </a:t>
          </a:r>
          <a:r>
            <a:rPr lang="en-US" dirty="0" err="1"/>
            <a:t>fra</a:t>
          </a:r>
          <a:r>
            <a:rPr lang="en-US" dirty="0"/>
            <a:t> </a:t>
          </a:r>
          <a:r>
            <a:rPr lang="en-US" dirty="0" err="1"/>
            <a:t>året</a:t>
          </a:r>
          <a:endParaRPr lang="en-US" dirty="0"/>
        </a:p>
      </dgm:t>
    </dgm:pt>
    <dgm:pt modelId="{411C6D06-6769-40E3-ADA9-45B42A00809A}" type="parTrans" cxnId="{BD60F40D-E234-4367-AEA7-357DB52A82FF}">
      <dgm:prSet/>
      <dgm:spPr/>
      <dgm:t>
        <a:bodyPr/>
        <a:lstStyle/>
        <a:p>
          <a:endParaRPr lang="en-US"/>
        </a:p>
      </dgm:t>
    </dgm:pt>
    <dgm:pt modelId="{E0EEF1C3-2EDE-4883-ACE4-CA84B47FFB7A}" type="sibTrans" cxnId="{BD60F40D-E234-4367-AEA7-357DB52A82FF}">
      <dgm:prSet/>
      <dgm:spPr/>
      <dgm:t>
        <a:bodyPr/>
        <a:lstStyle/>
        <a:p>
          <a:endParaRPr lang="en-US"/>
        </a:p>
      </dgm:t>
    </dgm:pt>
    <dgm:pt modelId="{941CDE64-921F-47F6-A0D3-72FF121B26EE}">
      <dgm:prSet/>
      <dgm:spPr/>
      <dgm:t>
        <a:bodyPr/>
        <a:lstStyle/>
        <a:p>
          <a:r>
            <a:rPr lang="en-US" dirty="0"/>
            <a:t>5. </a:t>
          </a:r>
          <a:r>
            <a:rPr lang="en-US" dirty="0" err="1"/>
            <a:t>Prioriteringer</a:t>
          </a:r>
          <a:r>
            <a:rPr lang="en-US" dirty="0"/>
            <a:t> </a:t>
          </a:r>
          <a:r>
            <a:rPr lang="en-US" dirty="0" err="1"/>
            <a:t>fremover</a:t>
          </a:r>
          <a:endParaRPr lang="en-US" dirty="0"/>
        </a:p>
      </dgm:t>
    </dgm:pt>
    <dgm:pt modelId="{5B2BEBF6-F138-404E-BF77-69D743A5F5F4}" type="parTrans" cxnId="{AD750273-9006-4E8A-B4E3-683FD624DF09}">
      <dgm:prSet/>
      <dgm:spPr/>
      <dgm:t>
        <a:bodyPr/>
        <a:lstStyle/>
        <a:p>
          <a:endParaRPr lang="en-US"/>
        </a:p>
      </dgm:t>
    </dgm:pt>
    <dgm:pt modelId="{123F2893-BD8E-4153-B2AF-564D3CCA8B3E}" type="sibTrans" cxnId="{AD750273-9006-4E8A-B4E3-683FD624DF09}">
      <dgm:prSet/>
      <dgm:spPr/>
      <dgm:t>
        <a:bodyPr/>
        <a:lstStyle/>
        <a:p>
          <a:endParaRPr lang="en-US"/>
        </a:p>
      </dgm:t>
    </dgm:pt>
    <dgm:pt modelId="{8B8759C0-9A46-4BC3-A88E-60EBC7BDC3CE}" type="pres">
      <dgm:prSet presAssocID="{3D78B165-BEFE-45A8-A6FC-2B36C4ADA2CF}" presName="matrix" presStyleCnt="0">
        <dgm:presLayoutVars>
          <dgm:chMax val="1"/>
          <dgm:dir/>
          <dgm:resizeHandles val="exact"/>
        </dgm:presLayoutVars>
      </dgm:prSet>
      <dgm:spPr/>
    </dgm:pt>
    <dgm:pt modelId="{A098A79A-D2C6-469A-B2B8-F0DB3E837C10}" type="pres">
      <dgm:prSet presAssocID="{3D78B165-BEFE-45A8-A6FC-2B36C4ADA2CF}" presName="diamond" presStyleLbl="bgShp" presStyleIdx="0" presStyleCnt="1"/>
      <dgm:spPr/>
    </dgm:pt>
    <dgm:pt modelId="{6238D458-32B3-468C-AE58-9313C35AA54D}" type="pres">
      <dgm:prSet presAssocID="{3D78B165-BEFE-45A8-A6FC-2B36C4ADA2CF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2511872-61E4-4B09-92E0-911352682910}" type="pres">
      <dgm:prSet presAssocID="{3D78B165-BEFE-45A8-A6FC-2B36C4ADA2CF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ACCBEA5-14AA-4580-AEC9-267D9A793ED0}" type="pres">
      <dgm:prSet presAssocID="{3D78B165-BEFE-45A8-A6FC-2B36C4ADA2CF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10431C8-B8A2-4AE5-A4DD-ABE36C5AC791}" type="pres">
      <dgm:prSet presAssocID="{3D78B165-BEFE-45A8-A6FC-2B36C4ADA2CF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D60F40D-E234-4367-AEA7-357DB52A82FF}" srcId="{3D78B165-BEFE-45A8-A6FC-2B36C4ADA2CF}" destId="{E5BACF20-B1B8-4CB7-807F-60327694BC01}" srcOrd="2" destOrd="0" parTransId="{411C6D06-6769-40E3-ADA9-45B42A00809A}" sibTransId="{E0EEF1C3-2EDE-4883-ACE4-CA84B47FFB7A}"/>
    <dgm:cxn modelId="{8F42A461-A4C1-4BDA-AAFF-DDC4750C16BA}" srcId="{3D78B165-BEFE-45A8-A6FC-2B36C4ADA2CF}" destId="{8CE78809-554B-499F-A1EF-3F0DFAD37FC1}" srcOrd="0" destOrd="0" parTransId="{FDA29275-A282-4E63-A00A-5F2440B542DC}" sibTransId="{11EE4B0A-5D87-476B-8DBB-F0191830074E}"/>
    <dgm:cxn modelId="{AD750273-9006-4E8A-B4E3-683FD624DF09}" srcId="{3D78B165-BEFE-45A8-A6FC-2B36C4ADA2CF}" destId="{941CDE64-921F-47F6-A0D3-72FF121B26EE}" srcOrd="3" destOrd="0" parTransId="{5B2BEBF6-F138-404E-BF77-69D743A5F5F4}" sibTransId="{123F2893-BD8E-4153-B2AF-564D3CCA8B3E}"/>
    <dgm:cxn modelId="{85C26758-A654-43DC-AA62-C44EB3CE605F}" type="presOf" srcId="{8CE78809-554B-499F-A1EF-3F0DFAD37FC1}" destId="{6238D458-32B3-468C-AE58-9313C35AA54D}" srcOrd="0" destOrd="0" presId="urn:microsoft.com/office/officeart/2005/8/layout/matrix3"/>
    <dgm:cxn modelId="{89956DB3-F765-4979-B89E-1E691D76021D}" srcId="{3D78B165-BEFE-45A8-A6FC-2B36C4ADA2CF}" destId="{3D2AF06B-7B45-4A35-93D4-C2DB0CD93125}" srcOrd="1" destOrd="0" parTransId="{57102EA3-E63E-40FA-81E4-A9A9273C4882}" sibTransId="{29F5BAD9-3CAA-4535-8A26-CCCE4738D9AD}"/>
    <dgm:cxn modelId="{8945CAC8-61D5-4D04-9787-D843CBF0CC5B}" type="presOf" srcId="{E5BACF20-B1B8-4CB7-807F-60327694BC01}" destId="{DACCBEA5-14AA-4580-AEC9-267D9A793ED0}" srcOrd="0" destOrd="0" presId="urn:microsoft.com/office/officeart/2005/8/layout/matrix3"/>
    <dgm:cxn modelId="{7DF960CA-DE3D-46AD-B449-A9371065CDC9}" type="presOf" srcId="{3D78B165-BEFE-45A8-A6FC-2B36C4ADA2CF}" destId="{8B8759C0-9A46-4BC3-A88E-60EBC7BDC3CE}" srcOrd="0" destOrd="0" presId="urn:microsoft.com/office/officeart/2005/8/layout/matrix3"/>
    <dgm:cxn modelId="{6753B4F4-E07B-4A92-A436-B7CE50ACD48A}" type="presOf" srcId="{3D2AF06B-7B45-4A35-93D4-C2DB0CD93125}" destId="{32511872-61E4-4B09-92E0-911352682910}" srcOrd="0" destOrd="0" presId="urn:microsoft.com/office/officeart/2005/8/layout/matrix3"/>
    <dgm:cxn modelId="{8E6DEEF8-39A1-4A43-ABE4-BBC295EA473F}" type="presOf" srcId="{941CDE64-921F-47F6-A0D3-72FF121B26EE}" destId="{110431C8-B8A2-4AE5-A4DD-ABE36C5AC791}" srcOrd="0" destOrd="0" presId="urn:microsoft.com/office/officeart/2005/8/layout/matrix3"/>
    <dgm:cxn modelId="{D04AA662-3A01-43DF-8C81-DB045F9540EF}" type="presParOf" srcId="{8B8759C0-9A46-4BC3-A88E-60EBC7BDC3CE}" destId="{A098A79A-D2C6-469A-B2B8-F0DB3E837C10}" srcOrd="0" destOrd="0" presId="urn:microsoft.com/office/officeart/2005/8/layout/matrix3"/>
    <dgm:cxn modelId="{9B2B670A-6144-44EA-AAAF-35ABA599CC06}" type="presParOf" srcId="{8B8759C0-9A46-4BC3-A88E-60EBC7BDC3CE}" destId="{6238D458-32B3-468C-AE58-9313C35AA54D}" srcOrd="1" destOrd="0" presId="urn:microsoft.com/office/officeart/2005/8/layout/matrix3"/>
    <dgm:cxn modelId="{15EDAD5B-2C8D-4205-8B78-444A1F41582A}" type="presParOf" srcId="{8B8759C0-9A46-4BC3-A88E-60EBC7BDC3CE}" destId="{32511872-61E4-4B09-92E0-911352682910}" srcOrd="2" destOrd="0" presId="urn:microsoft.com/office/officeart/2005/8/layout/matrix3"/>
    <dgm:cxn modelId="{84135BAD-2420-41AD-B2E8-8148872B5E67}" type="presParOf" srcId="{8B8759C0-9A46-4BC3-A88E-60EBC7BDC3CE}" destId="{DACCBEA5-14AA-4580-AEC9-267D9A793ED0}" srcOrd="3" destOrd="0" presId="urn:microsoft.com/office/officeart/2005/8/layout/matrix3"/>
    <dgm:cxn modelId="{4C0D759D-F938-47CB-B32D-6CC8C7198EAA}" type="presParOf" srcId="{8B8759C0-9A46-4BC3-A88E-60EBC7BDC3CE}" destId="{110431C8-B8A2-4AE5-A4DD-ABE36C5AC79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9176CA-CB0C-4E59-B742-35E08809FA2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7695976-6DFF-45F8-BF63-CE624FAEC218}">
      <dgm:prSet/>
      <dgm:spPr/>
      <dgm:t>
        <a:bodyPr/>
        <a:lstStyle/>
        <a:p>
          <a:r>
            <a:rPr lang="nb-NO" dirty="0"/>
            <a:t>Sikre trygge arbeidsforhold, forebygge skader og skape en bærekraftig organisasjon for ansatte og studenter</a:t>
          </a:r>
          <a:endParaRPr lang="en-US" dirty="0"/>
        </a:p>
      </dgm:t>
    </dgm:pt>
    <dgm:pt modelId="{15D18374-E091-4022-8B3E-F0FA12849DBF}" type="parTrans" cxnId="{0C89F7F7-53B5-414F-B03F-8A4890A2CAB1}">
      <dgm:prSet/>
      <dgm:spPr/>
      <dgm:t>
        <a:bodyPr/>
        <a:lstStyle/>
        <a:p>
          <a:endParaRPr lang="en-US"/>
        </a:p>
      </dgm:t>
    </dgm:pt>
    <dgm:pt modelId="{F5702F5A-9DE6-45F7-96AB-78B570906ADD}" type="sibTrans" cxnId="{0C89F7F7-53B5-414F-B03F-8A4890A2CAB1}">
      <dgm:prSet/>
      <dgm:spPr/>
      <dgm:t>
        <a:bodyPr/>
        <a:lstStyle/>
        <a:p>
          <a:endParaRPr lang="en-US"/>
        </a:p>
      </dgm:t>
    </dgm:pt>
    <dgm:pt modelId="{13613328-4AE1-4AAF-9216-643FE77A81FE}">
      <dgm:prSet/>
      <dgm:spPr/>
      <dgm:t>
        <a:bodyPr/>
        <a:lstStyle/>
        <a:p>
          <a:r>
            <a:rPr lang="nb-NO"/>
            <a:t>Oppfylle lovkrav </a:t>
          </a:r>
          <a:endParaRPr lang="en-US"/>
        </a:p>
      </dgm:t>
    </dgm:pt>
    <dgm:pt modelId="{10D88564-D2DE-4924-8F59-574BDC4C3F14}" type="parTrans" cxnId="{08D27C3D-2486-41E8-B8D7-C2E62FBB2E0A}">
      <dgm:prSet/>
      <dgm:spPr/>
      <dgm:t>
        <a:bodyPr/>
        <a:lstStyle/>
        <a:p>
          <a:endParaRPr lang="en-US"/>
        </a:p>
      </dgm:t>
    </dgm:pt>
    <dgm:pt modelId="{28978032-7CBF-42E8-A4DB-96819DA9A6E8}" type="sibTrans" cxnId="{08D27C3D-2486-41E8-B8D7-C2E62FBB2E0A}">
      <dgm:prSet/>
      <dgm:spPr/>
      <dgm:t>
        <a:bodyPr/>
        <a:lstStyle/>
        <a:p>
          <a:endParaRPr lang="en-US"/>
        </a:p>
      </dgm:t>
    </dgm:pt>
    <dgm:pt modelId="{E717901C-CE55-419B-ADAA-76CD5F1E1C5D}">
      <dgm:prSet/>
      <dgm:spPr/>
      <dgm:t>
        <a:bodyPr/>
        <a:lstStyle/>
        <a:p>
          <a:r>
            <a:rPr lang="en-US"/>
            <a:t>Forebygge </a:t>
          </a:r>
          <a:r>
            <a:rPr lang="nb-NO"/>
            <a:t>risiko</a:t>
          </a:r>
          <a:endParaRPr lang="en-US"/>
        </a:p>
      </dgm:t>
    </dgm:pt>
    <dgm:pt modelId="{75C971B3-C51A-40A2-975C-2986F03DEE05}" type="parTrans" cxnId="{112835F2-79F5-4268-A29E-356FFC6E6EDE}">
      <dgm:prSet/>
      <dgm:spPr/>
      <dgm:t>
        <a:bodyPr/>
        <a:lstStyle/>
        <a:p>
          <a:endParaRPr lang="en-US"/>
        </a:p>
      </dgm:t>
    </dgm:pt>
    <dgm:pt modelId="{C677D61F-832A-4CA6-AD92-B12C7C19C8E2}" type="sibTrans" cxnId="{112835F2-79F5-4268-A29E-356FFC6E6EDE}">
      <dgm:prSet/>
      <dgm:spPr/>
      <dgm:t>
        <a:bodyPr/>
        <a:lstStyle/>
        <a:p>
          <a:endParaRPr lang="en-US"/>
        </a:p>
      </dgm:t>
    </dgm:pt>
    <dgm:pt modelId="{3313917C-9E89-45E9-8280-70F723047FA0}">
      <dgm:prSet/>
      <dgm:spPr/>
      <dgm:t>
        <a:bodyPr/>
        <a:lstStyle/>
        <a:p>
          <a:r>
            <a:rPr lang="en-US"/>
            <a:t>Styrke HMS-kultur</a:t>
          </a:r>
          <a:r>
            <a:rPr lang="nb-NO"/>
            <a:t> – skape gode arbeidsmiljø</a:t>
          </a:r>
          <a:endParaRPr lang="en-US"/>
        </a:p>
      </dgm:t>
    </dgm:pt>
    <dgm:pt modelId="{41DB8EAD-8577-491A-B30D-C996D9C09DDF}" type="parTrans" cxnId="{02CD4671-AE84-4892-907E-D742BEF33AFD}">
      <dgm:prSet/>
      <dgm:spPr/>
      <dgm:t>
        <a:bodyPr/>
        <a:lstStyle/>
        <a:p>
          <a:endParaRPr lang="en-US"/>
        </a:p>
      </dgm:t>
    </dgm:pt>
    <dgm:pt modelId="{E837747B-87EF-4728-9788-A10D9DCFDEF1}" type="sibTrans" cxnId="{02CD4671-AE84-4892-907E-D742BEF33AFD}">
      <dgm:prSet/>
      <dgm:spPr/>
      <dgm:t>
        <a:bodyPr/>
        <a:lstStyle/>
        <a:p>
          <a:endParaRPr lang="en-US"/>
        </a:p>
      </dgm:t>
    </dgm:pt>
    <dgm:pt modelId="{3167ED99-0041-4DDF-BF54-6136AA09CA22}" type="pres">
      <dgm:prSet presAssocID="{979176CA-CB0C-4E59-B742-35E08809FA2A}" presName="linear" presStyleCnt="0">
        <dgm:presLayoutVars>
          <dgm:animLvl val="lvl"/>
          <dgm:resizeHandles val="exact"/>
        </dgm:presLayoutVars>
      </dgm:prSet>
      <dgm:spPr/>
    </dgm:pt>
    <dgm:pt modelId="{AA751666-5E13-4077-9A33-E301A352B5FC}" type="pres">
      <dgm:prSet presAssocID="{57695976-6DFF-45F8-BF63-CE624FAEC21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D0E0753-74D6-492B-AC90-61CF7925409C}" type="pres">
      <dgm:prSet presAssocID="{F5702F5A-9DE6-45F7-96AB-78B570906ADD}" presName="spacer" presStyleCnt="0"/>
      <dgm:spPr/>
    </dgm:pt>
    <dgm:pt modelId="{FCEFF307-168D-4AF0-A31B-2A22EA42A9CA}" type="pres">
      <dgm:prSet presAssocID="{13613328-4AE1-4AAF-9216-643FE77A81F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E05BAAD-E5BC-4743-8071-2631A9311892}" type="pres">
      <dgm:prSet presAssocID="{28978032-7CBF-42E8-A4DB-96819DA9A6E8}" presName="spacer" presStyleCnt="0"/>
      <dgm:spPr/>
    </dgm:pt>
    <dgm:pt modelId="{CB2AEC4A-70EB-4124-87B1-66EE1B64393A}" type="pres">
      <dgm:prSet presAssocID="{E717901C-CE55-419B-ADAA-76CD5F1E1C5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97DB7EC-6716-408F-A146-A572AE5B4146}" type="pres">
      <dgm:prSet presAssocID="{C677D61F-832A-4CA6-AD92-B12C7C19C8E2}" presName="spacer" presStyleCnt="0"/>
      <dgm:spPr/>
    </dgm:pt>
    <dgm:pt modelId="{01CAD583-5932-439F-9D60-34746B5B1802}" type="pres">
      <dgm:prSet presAssocID="{3313917C-9E89-45E9-8280-70F723047FA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89E8E33-1937-4C2C-9575-C5FE98141E8F}" type="presOf" srcId="{57695976-6DFF-45F8-BF63-CE624FAEC218}" destId="{AA751666-5E13-4077-9A33-E301A352B5FC}" srcOrd="0" destOrd="0" presId="urn:microsoft.com/office/officeart/2005/8/layout/vList2"/>
    <dgm:cxn modelId="{08D27C3D-2486-41E8-B8D7-C2E62FBB2E0A}" srcId="{979176CA-CB0C-4E59-B742-35E08809FA2A}" destId="{13613328-4AE1-4AAF-9216-643FE77A81FE}" srcOrd="1" destOrd="0" parTransId="{10D88564-D2DE-4924-8F59-574BDC4C3F14}" sibTransId="{28978032-7CBF-42E8-A4DB-96819DA9A6E8}"/>
    <dgm:cxn modelId="{666E9B5D-216E-43C6-8189-B30EACC4A158}" type="presOf" srcId="{E717901C-CE55-419B-ADAA-76CD5F1E1C5D}" destId="{CB2AEC4A-70EB-4124-87B1-66EE1B64393A}" srcOrd="0" destOrd="0" presId="urn:microsoft.com/office/officeart/2005/8/layout/vList2"/>
    <dgm:cxn modelId="{3294A065-5497-4F3B-B577-C89F72EA84E4}" type="presOf" srcId="{3313917C-9E89-45E9-8280-70F723047FA0}" destId="{01CAD583-5932-439F-9D60-34746B5B1802}" srcOrd="0" destOrd="0" presId="urn:microsoft.com/office/officeart/2005/8/layout/vList2"/>
    <dgm:cxn modelId="{02CD4671-AE84-4892-907E-D742BEF33AFD}" srcId="{979176CA-CB0C-4E59-B742-35E08809FA2A}" destId="{3313917C-9E89-45E9-8280-70F723047FA0}" srcOrd="3" destOrd="0" parTransId="{41DB8EAD-8577-491A-B30D-C996D9C09DDF}" sibTransId="{E837747B-87EF-4728-9788-A10D9DCFDEF1}"/>
    <dgm:cxn modelId="{6EDEB2A4-F99F-4055-82DE-D55748774ADA}" type="presOf" srcId="{13613328-4AE1-4AAF-9216-643FE77A81FE}" destId="{FCEFF307-168D-4AF0-A31B-2A22EA42A9CA}" srcOrd="0" destOrd="0" presId="urn:microsoft.com/office/officeart/2005/8/layout/vList2"/>
    <dgm:cxn modelId="{196A2CD9-BC30-44E0-87C3-A1F0EB92D839}" type="presOf" srcId="{979176CA-CB0C-4E59-B742-35E08809FA2A}" destId="{3167ED99-0041-4DDF-BF54-6136AA09CA22}" srcOrd="0" destOrd="0" presId="urn:microsoft.com/office/officeart/2005/8/layout/vList2"/>
    <dgm:cxn modelId="{112835F2-79F5-4268-A29E-356FFC6E6EDE}" srcId="{979176CA-CB0C-4E59-B742-35E08809FA2A}" destId="{E717901C-CE55-419B-ADAA-76CD5F1E1C5D}" srcOrd="2" destOrd="0" parTransId="{75C971B3-C51A-40A2-975C-2986F03DEE05}" sibTransId="{C677D61F-832A-4CA6-AD92-B12C7C19C8E2}"/>
    <dgm:cxn modelId="{0C89F7F7-53B5-414F-B03F-8A4890A2CAB1}" srcId="{979176CA-CB0C-4E59-B742-35E08809FA2A}" destId="{57695976-6DFF-45F8-BF63-CE624FAEC218}" srcOrd="0" destOrd="0" parTransId="{15D18374-E091-4022-8B3E-F0FA12849DBF}" sibTransId="{F5702F5A-9DE6-45F7-96AB-78B570906ADD}"/>
    <dgm:cxn modelId="{D4779304-525F-4F93-9741-6D490DE4754C}" type="presParOf" srcId="{3167ED99-0041-4DDF-BF54-6136AA09CA22}" destId="{AA751666-5E13-4077-9A33-E301A352B5FC}" srcOrd="0" destOrd="0" presId="urn:microsoft.com/office/officeart/2005/8/layout/vList2"/>
    <dgm:cxn modelId="{247513F0-24B3-49EB-B710-0AD1571D28DF}" type="presParOf" srcId="{3167ED99-0041-4DDF-BF54-6136AA09CA22}" destId="{ED0E0753-74D6-492B-AC90-61CF7925409C}" srcOrd="1" destOrd="0" presId="urn:microsoft.com/office/officeart/2005/8/layout/vList2"/>
    <dgm:cxn modelId="{FE3BFB44-5B66-4CDA-82D5-A53B5F432EF0}" type="presParOf" srcId="{3167ED99-0041-4DDF-BF54-6136AA09CA22}" destId="{FCEFF307-168D-4AF0-A31B-2A22EA42A9CA}" srcOrd="2" destOrd="0" presId="urn:microsoft.com/office/officeart/2005/8/layout/vList2"/>
    <dgm:cxn modelId="{BA4FC9D1-697F-4502-B75E-02225C06B000}" type="presParOf" srcId="{3167ED99-0041-4DDF-BF54-6136AA09CA22}" destId="{4E05BAAD-E5BC-4743-8071-2631A9311892}" srcOrd="3" destOrd="0" presId="urn:microsoft.com/office/officeart/2005/8/layout/vList2"/>
    <dgm:cxn modelId="{7CCB1984-6A91-4499-8B1B-4259DF14D1FB}" type="presParOf" srcId="{3167ED99-0041-4DDF-BF54-6136AA09CA22}" destId="{CB2AEC4A-70EB-4124-87B1-66EE1B64393A}" srcOrd="4" destOrd="0" presId="urn:microsoft.com/office/officeart/2005/8/layout/vList2"/>
    <dgm:cxn modelId="{8580E90D-6E2A-4A69-AC82-F215DAF9E249}" type="presParOf" srcId="{3167ED99-0041-4DDF-BF54-6136AA09CA22}" destId="{697DB7EC-6716-408F-A146-A572AE5B4146}" srcOrd="5" destOrd="0" presId="urn:microsoft.com/office/officeart/2005/8/layout/vList2"/>
    <dgm:cxn modelId="{FE38F656-624E-46E1-ABEF-E1B7E95ED8B1}" type="presParOf" srcId="{3167ED99-0041-4DDF-BF54-6136AA09CA22}" destId="{01CAD583-5932-439F-9D60-34746B5B180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A6116A-C181-4ECC-81C9-0D7B94BAED7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B89AD05-2B65-4392-A974-F58E36620EA3}">
      <dgm:prSet/>
      <dgm:spPr/>
      <dgm:t>
        <a:bodyPr/>
        <a:lstStyle/>
        <a:p>
          <a:r>
            <a:rPr lang="nb-NO" dirty="0"/>
            <a:t>Brannvern og rutiner – Kurs og innføring, </a:t>
          </a:r>
          <a:r>
            <a:rPr lang="nb-NO" dirty="0" err="1"/>
            <a:t>onboarding</a:t>
          </a:r>
          <a:r>
            <a:rPr lang="nb-NO" dirty="0"/>
            <a:t>, nyansatte, </a:t>
          </a:r>
          <a:r>
            <a:rPr lang="nb-NO" dirty="0" err="1"/>
            <a:t>malverk</a:t>
          </a:r>
          <a:endParaRPr lang="en-US" dirty="0"/>
        </a:p>
      </dgm:t>
    </dgm:pt>
    <dgm:pt modelId="{EAFE3F38-5E20-4521-A2E6-E01BF6B4E178}" type="parTrans" cxnId="{F2D0FDCA-7C77-45D1-9AD0-F4FAC0735822}">
      <dgm:prSet/>
      <dgm:spPr/>
      <dgm:t>
        <a:bodyPr/>
        <a:lstStyle/>
        <a:p>
          <a:endParaRPr lang="en-US"/>
        </a:p>
      </dgm:t>
    </dgm:pt>
    <dgm:pt modelId="{E99B6EC4-CEEF-4957-97D6-BF2617A27BFD}" type="sibTrans" cxnId="{F2D0FDCA-7C77-45D1-9AD0-F4FAC0735822}">
      <dgm:prSet/>
      <dgm:spPr/>
      <dgm:t>
        <a:bodyPr/>
        <a:lstStyle/>
        <a:p>
          <a:endParaRPr lang="en-US"/>
        </a:p>
      </dgm:t>
    </dgm:pt>
    <dgm:pt modelId="{CE60A285-A2DD-4923-8494-5AF6A870D82D}">
      <dgm:prSet/>
      <dgm:spPr/>
      <dgm:t>
        <a:bodyPr/>
        <a:lstStyle/>
        <a:p>
          <a:r>
            <a:rPr lang="en-US" dirty="0"/>
            <a:t>L AMU hos alle; Ark, </a:t>
          </a:r>
          <a:r>
            <a:rPr lang="en-US" dirty="0" err="1"/>
            <a:t>Lederutvikling</a:t>
          </a:r>
          <a:r>
            <a:rPr lang="en-US" dirty="0"/>
            <a:t>. </a:t>
          </a:r>
          <a:r>
            <a:rPr lang="en-US" dirty="0" err="1"/>
            <a:t>Sykefravær</a:t>
          </a:r>
          <a:r>
            <a:rPr lang="en-US" dirty="0"/>
            <a:t>, </a:t>
          </a:r>
          <a:r>
            <a:rPr lang="en-US" dirty="0" err="1"/>
            <a:t>internkommunikasjon</a:t>
          </a:r>
          <a:r>
            <a:rPr lang="en-US" dirty="0"/>
            <a:t>, </a:t>
          </a:r>
          <a:r>
            <a:rPr lang="en-US" dirty="0" err="1"/>
            <a:t>bygge</a:t>
          </a:r>
          <a:r>
            <a:rPr lang="en-US" dirty="0"/>
            <a:t>/</a:t>
          </a:r>
          <a:r>
            <a:rPr lang="en-US" dirty="0" err="1"/>
            <a:t>flyttesaker</a:t>
          </a:r>
          <a:r>
            <a:rPr lang="en-US" dirty="0"/>
            <a:t>, </a:t>
          </a:r>
          <a:r>
            <a:rPr lang="en-US" dirty="0" err="1"/>
            <a:t>verneombudets</a:t>
          </a:r>
          <a:r>
            <a:rPr lang="en-US" dirty="0"/>
            <a:t> </a:t>
          </a:r>
          <a:r>
            <a:rPr lang="en-US" dirty="0" err="1"/>
            <a:t>funksjon</a:t>
          </a:r>
          <a:r>
            <a:rPr lang="en-US" dirty="0"/>
            <a:t>, nye </a:t>
          </a:r>
          <a:r>
            <a:rPr lang="en-US" dirty="0" err="1"/>
            <a:t>systemer</a:t>
          </a:r>
          <a:r>
            <a:rPr lang="en-US" dirty="0"/>
            <a:t> for </a:t>
          </a:r>
          <a:r>
            <a:rPr lang="en-US" dirty="0" err="1"/>
            <a:t>avvik</a:t>
          </a:r>
          <a:r>
            <a:rPr lang="en-US" dirty="0"/>
            <a:t>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stoffkartotek</a:t>
          </a:r>
          <a:r>
            <a:rPr lang="en-US" dirty="0"/>
            <a:t>, </a:t>
          </a:r>
          <a:r>
            <a:rPr lang="en-US" dirty="0" err="1"/>
            <a:t>flytting</a:t>
          </a:r>
          <a:r>
            <a:rPr lang="en-US" dirty="0"/>
            <a:t> LVB, </a:t>
          </a:r>
        </a:p>
      </dgm:t>
    </dgm:pt>
    <dgm:pt modelId="{E5B01AE3-9982-460A-9837-2C79A31A9440}" type="parTrans" cxnId="{518D54C8-C23F-4EE8-8885-10B7F98EA74B}">
      <dgm:prSet/>
      <dgm:spPr/>
      <dgm:t>
        <a:bodyPr/>
        <a:lstStyle/>
        <a:p>
          <a:endParaRPr lang="en-US"/>
        </a:p>
      </dgm:t>
    </dgm:pt>
    <dgm:pt modelId="{B5085054-913A-4291-9D0B-585F19384003}" type="sibTrans" cxnId="{518D54C8-C23F-4EE8-8885-10B7F98EA74B}">
      <dgm:prSet/>
      <dgm:spPr/>
      <dgm:t>
        <a:bodyPr/>
        <a:lstStyle/>
        <a:p>
          <a:endParaRPr lang="en-US"/>
        </a:p>
      </dgm:t>
    </dgm:pt>
    <dgm:pt modelId="{72C74EBB-351C-4DFF-9E26-46FB72BAD31C}">
      <dgm:prSet/>
      <dgm:spPr/>
      <dgm:t>
        <a:bodyPr/>
        <a:lstStyle/>
        <a:p>
          <a:r>
            <a:rPr lang="nb-NO" dirty="0"/>
            <a:t>Vernerunder – 5/6  oppfølging i etterkant * </a:t>
          </a:r>
          <a:endParaRPr lang="en-US" dirty="0"/>
        </a:p>
      </dgm:t>
    </dgm:pt>
    <dgm:pt modelId="{13090D25-04F4-47E9-8DB9-4014A2D45EAC}" type="parTrans" cxnId="{58CEE425-2588-4CD4-AF38-6FD4EA70A6D7}">
      <dgm:prSet/>
      <dgm:spPr/>
      <dgm:t>
        <a:bodyPr/>
        <a:lstStyle/>
        <a:p>
          <a:endParaRPr lang="en-US"/>
        </a:p>
      </dgm:t>
    </dgm:pt>
    <dgm:pt modelId="{52AE8BED-1C41-48F1-9273-5A014D22AE95}" type="sibTrans" cxnId="{58CEE425-2588-4CD4-AF38-6FD4EA70A6D7}">
      <dgm:prSet/>
      <dgm:spPr/>
      <dgm:t>
        <a:bodyPr/>
        <a:lstStyle/>
        <a:p>
          <a:endParaRPr lang="en-US"/>
        </a:p>
      </dgm:t>
    </dgm:pt>
    <dgm:pt modelId="{E32D2D66-1A10-4C7F-8E74-C2C0A24BC416}">
      <dgm:prSet/>
      <dgm:spPr/>
      <dgm:t>
        <a:bodyPr/>
        <a:lstStyle/>
        <a:p>
          <a:r>
            <a:rPr lang="nb-NO" dirty="0"/>
            <a:t>Verneombud: 4/4 rapporterer om regelmessige møter mellom verneombud og ledelsen. </a:t>
          </a:r>
          <a:endParaRPr lang="en-US" dirty="0"/>
        </a:p>
      </dgm:t>
    </dgm:pt>
    <dgm:pt modelId="{9E6DE8DA-BB2B-4E1B-B571-173B0C3B7140}" type="parTrans" cxnId="{4405EA7D-EAD3-4D13-BE13-B319C0BBE623}">
      <dgm:prSet/>
      <dgm:spPr/>
      <dgm:t>
        <a:bodyPr/>
        <a:lstStyle/>
        <a:p>
          <a:endParaRPr lang="en-US"/>
        </a:p>
      </dgm:t>
    </dgm:pt>
    <dgm:pt modelId="{782DF050-1A91-4132-8BCA-E9FE497AB1FC}" type="sibTrans" cxnId="{4405EA7D-EAD3-4D13-BE13-B319C0BBE623}">
      <dgm:prSet/>
      <dgm:spPr/>
      <dgm:t>
        <a:bodyPr/>
        <a:lstStyle/>
        <a:p>
          <a:endParaRPr lang="en-US"/>
        </a:p>
      </dgm:t>
    </dgm:pt>
    <dgm:pt modelId="{19BC93FC-DBB1-423E-A6AE-BF4CB8DAE197}">
      <dgm:prSet/>
      <dgm:spPr/>
      <dgm:t>
        <a:bodyPr/>
        <a:lstStyle/>
        <a:p>
          <a:r>
            <a:rPr lang="nb-NO" dirty="0"/>
            <a:t>4 av 5 rapporterer om at avvik blir rapportert i tråd med UIO retningslinjer</a:t>
          </a:r>
        </a:p>
        <a:p>
          <a:r>
            <a:rPr lang="en-US" dirty="0"/>
            <a:t>4/5 </a:t>
          </a:r>
          <a:r>
            <a:rPr lang="en-US" dirty="0" err="1"/>
            <a:t>rapporterer</a:t>
          </a:r>
          <a:r>
            <a:rPr lang="en-US" dirty="0"/>
            <a:t> at HMS </a:t>
          </a:r>
          <a:r>
            <a:rPr lang="en-US" dirty="0" err="1"/>
            <a:t>avvik</a:t>
          </a:r>
          <a:r>
            <a:rPr lang="en-US" dirty="0"/>
            <a:t> er </a:t>
          </a:r>
          <a:r>
            <a:rPr lang="en-US" dirty="0" err="1"/>
            <a:t>fulgt</a:t>
          </a:r>
          <a:r>
            <a:rPr lang="en-US" dirty="0"/>
            <a:t> </a:t>
          </a:r>
          <a:r>
            <a:rPr lang="en-US" dirty="0" err="1"/>
            <a:t>opp</a:t>
          </a:r>
          <a:r>
            <a:rPr lang="en-US" dirty="0"/>
            <a:t>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lukket</a:t>
          </a:r>
          <a:r>
            <a:rPr lang="en-US" dirty="0"/>
            <a:t> *</a:t>
          </a:r>
        </a:p>
      </dgm:t>
    </dgm:pt>
    <dgm:pt modelId="{82FADADF-B465-40F9-B658-8241F2B3754C}" type="parTrans" cxnId="{80B56F86-D833-49EB-B2F3-FA31ACCA8CDA}">
      <dgm:prSet/>
      <dgm:spPr/>
      <dgm:t>
        <a:bodyPr/>
        <a:lstStyle/>
        <a:p>
          <a:endParaRPr lang="en-US"/>
        </a:p>
      </dgm:t>
    </dgm:pt>
    <dgm:pt modelId="{1EB9BB46-9A7B-4229-BB45-2FB1DF845991}" type="sibTrans" cxnId="{80B56F86-D833-49EB-B2F3-FA31ACCA8CDA}">
      <dgm:prSet/>
      <dgm:spPr/>
      <dgm:t>
        <a:bodyPr/>
        <a:lstStyle/>
        <a:p>
          <a:endParaRPr lang="en-US"/>
        </a:p>
      </dgm:t>
    </dgm:pt>
    <dgm:pt modelId="{E1B209E6-9304-4FE7-8715-A25B025C4CD7}">
      <dgm:prSet/>
      <dgm:spPr/>
      <dgm:t>
        <a:bodyPr/>
        <a:lstStyle/>
        <a:p>
          <a:r>
            <a:rPr lang="nb-NO" dirty="0"/>
            <a:t>I de fleste flytte og ombyggingssaker kobles verneombud på</a:t>
          </a:r>
        </a:p>
        <a:p>
          <a:endParaRPr lang="en-US" dirty="0"/>
        </a:p>
      </dgm:t>
    </dgm:pt>
    <dgm:pt modelId="{765B8AA4-0CA1-487E-8E61-3A98FC111FEB}" type="parTrans" cxnId="{61AB6A01-B84C-42BF-8792-8A69277DC2EE}">
      <dgm:prSet/>
      <dgm:spPr/>
      <dgm:t>
        <a:bodyPr/>
        <a:lstStyle/>
        <a:p>
          <a:endParaRPr lang="en-US"/>
        </a:p>
      </dgm:t>
    </dgm:pt>
    <dgm:pt modelId="{942875F3-6639-4FC5-AA57-907DA5B2E33E}" type="sibTrans" cxnId="{61AB6A01-B84C-42BF-8792-8A69277DC2EE}">
      <dgm:prSet/>
      <dgm:spPr/>
      <dgm:t>
        <a:bodyPr/>
        <a:lstStyle/>
        <a:p>
          <a:endParaRPr lang="en-US"/>
        </a:p>
      </dgm:t>
    </dgm:pt>
    <dgm:pt modelId="{61FDA197-ECE1-46BC-A19D-D76F63031809}">
      <dgm:prSet/>
      <dgm:spPr/>
      <dgm:t>
        <a:bodyPr/>
        <a:lstStyle/>
        <a:p>
          <a:r>
            <a:rPr lang="nb-NO" dirty="0"/>
            <a:t>Ansvaret er tydelig mellom leietaker og utleier i forhold til brannvern, brannvernutstyr og brannøvelser for de aller fleste</a:t>
          </a:r>
          <a:endParaRPr lang="en-US" dirty="0"/>
        </a:p>
      </dgm:t>
    </dgm:pt>
    <dgm:pt modelId="{F6DF56F6-7DD4-459A-B0B5-92EF6CD3C8BB}" type="parTrans" cxnId="{388FBD7C-F0BC-48C7-AA0F-B6BF9B686093}">
      <dgm:prSet/>
      <dgm:spPr/>
      <dgm:t>
        <a:bodyPr/>
        <a:lstStyle/>
        <a:p>
          <a:endParaRPr lang="en-US"/>
        </a:p>
      </dgm:t>
    </dgm:pt>
    <dgm:pt modelId="{2C8DB781-931A-47D2-9BF0-ED63CD2CD56F}" type="sibTrans" cxnId="{388FBD7C-F0BC-48C7-AA0F-B6BF9B686093}">
      <dgm:prSet/>
      <dgm:spPr/>
      <dgm:t>
        <a:bodyPr/>
        <a:lstStyle/>
        <a:p>
          <a:endParaRPr lang="en-US"/>
        </a:p>
      </dgm:t>
    </dgm:pt>
    <dgm:pt modelId="{16CD0EF8-701F-4EA2-829E-F8FFDAA2E948}">
      <dgm:prSet/>
      <dgm:spPr/>
      <dgm:t>
        <a:bodyPr/>
        <a:lstStyle/>
        <a:p>
          <a:r>
            <a:rPr lang="en-US" dirty="0" err="1"/>
            <a:t>Sykefravær</a:t>
          </a:r>
          <a:r>
            <a:rPr lang="en-US" dirty="0"/>
            <a:t>: 5/5 </a:t>
          </a:r>
          <a:r>
            <a:rPr lang="en-US" dirty="0" err="1"/>
            <a:t>enheter</a:t>
          </a:r>
          <a:r>
            <a:rPr lang="en-US" dirty="0"/>
            <a:t> </a:t>
          </a:r>
          <a:r>
            <a:rPr lang="en-US" dirty="0" err="1"/>
            <a:t>svarer</a:t>
          </a:r>
          <a:r>
            <a:rPr lang="en-US" dirty="0"/>
            <a:t> ja </a:t>
          </a:r>
          <a:r>
            <a:rPr lang="en-US" dirty="0" err="1"/>
            <a:t>på</a:t>
          </a:r>
          <a:r>
            <a:rPr lang="en-US" dirty="0"/>
            <a:t> at </a:t>
          </a:r>
          <a:r>
            <a:rPr lang="en-US" dirty="0" err="1"/>
            <a:t>enhetene</a:t>
          </a:r>
          <a:r>
            <a:rPr lang="en-US" dirty="0"/>
            <a:t> </a:t>
          </a:r>
          <a:r>
            <a:rPr lang="en-US" dirty="0" err="1"/>
            <a:t>følger</a:t>
          </a:r>
          <a:r>
            <a:rPr lang="en-US" dirty="0"/>
            <a:t> </a:t>
          </a:r>
          <a:r>
            <a:rPr lang="en-US" dirty="0" err="1"/>
            <a:t>opp</a:t>
          </a:r>
          <a:r>
            <a:rPr lang="en-US" dirty="0"/>
            <a:t> </a:t>
          </a:r>
          <a:r>
            <a:rPr lang="en-US" dirty="0" err="1"/>
            <a:t>sykefravær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tråd</a:t>
          </a:r>
          <a:r>
            <a:rPr lang="en-US" dirty="0"/>
            <a:t> med UIOs </a:t>
          </a:r>
          <a:r>
            <a:rPr lang="en-US" dirty="0" err="1"/>
            <a:t>retningslinjer</a:t>
          </a:r>
          <a:r>
            <a:rPr lang="en-US" dirty="0"/>
            <a:t> </a:t>
          </a:r>
        </a:p>
        <a:p>
          <a:endParaRPr lang="en-US" dirty="0"/>
        </a:p>
      </dgm:t>
    </dgm:pt>
    <dgm:pt modelId="{1B198E34-EC8E-400C-84D0-E31E2504A95E}" type="parTrans" cxnId="{2BC5C671-91D1-4491-BB00-2CAA239E75D4}">
      <dgm:prSet/>
      <dgm:spPr/>
      <dgm:t>
        <a:bodyPr/>
        <a:lstStyle/>
        <a:p>
          <a:endParaRPr lang="en-US"/>
        </a:p>
      </dgm:t>
    </dgm:pt>
    <dgm:pt modelId="{B5A181D3-5B07-4FF4-A792-AF409DCD9F28}" type="sibTrans" cxnId="{2BC5C671-91D1-4491-BB00-2CAA239E75D4}">
      <dgm:prSet/>
      <dgm:spPr/>
      <dgm:t>
        <a:bodyPr/>
        <a:lstStyle/>
        <a:p>
          <a:endParaRPr lang="en-US"/>
        </a:p>
      </dgm:t>
    </dgm:pt>
    <dgm:pt modelId="{F4FE086C-FAA2-447B-9F30-6D1E7300A476}" type="pres">
      <dgm:prSet presAssocID="{ADA6116A-C181-4ECC-81C9-0D7B94BAED79}" presName="linear" presStyleCnt="0">
        <dgm:presLayoutVars>
          <dgm:animLvl val="lvl"/>
          <dgm:resizeHandles val="exact"/>
        </dgm:presLayoutVars>
      </dgm:prSet>
      <dgm:spPr/>
    </dgm:pt>
    <dgm:pt modelId="{4609ADF3-8186-4EE8-B9F7-E407DA6044EC}" type="pres">
      <dgm:prSet presAssocID="{8B89AD05-2B65-4392-A974-F58E36620EA3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BD89EFC0-52E6-43AB-8DAD-355AA0958418}" type="pres">
      <dgm:prSet presAssocID="{E99B6EC4-CEEF-4957-97D6-BF2617A27BFD}" presName="spacer" presStyleCnt="0"/>
      <dgm:spPr/>
    </dgm:pt>
    <dgm:pt modelId="{663D0B6C-6C18-4908-8C71-2513D103FAE1}" type="pres">
      <dgm:prSet presAssocID="{61FDA197-ECE1-46BC-A19D-D76F63031809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2ED7C9FF-421B-4234-8F28-A63864B8B11B}" type="pres">
      <dgm:prSet presAssocID="{2C8DB781-931A-47D2-9BF0-ED63CD2CD56F}" presName="spacer" presStyleCnt="0"/>
      <dgm:spPr/>
    </dgm:pt>
    <dgm:pt modelId="{CEBB3115-419C-46CC-9A87-D919A9D01330}" type="pres">
      <dgm:prSet presAssocID="{72C74EBB-351C-4DFF-9E26-46FB72BAD31C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397B0F76-76B6-46F9-A5C0-8C16C47D4B65}" type="pres">
      <dgm:prSet presAssocID="{52AE8BED-1C41-48F1-9273-5A014D22AE95}" presName="spacer" presStyleCnt="0"/>
      <dgm:spPr/>
    </dgm:pt>
    <dgm:pt modelId="{65500302-12AB-4A8B-8224-2B3C27161A19}" type="pres">
      <dgm:prSet presAssocID="{E32D2D66-1A10-4C7F-8E74-C2C0A24BC416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EF331806-7F75-4D51-B2DE-FC97450C3F73}" type="pres">
      <dgm:prSet presAssocID="{782DF050-1A91-4132-8BCA-E9FE497AB1FC}" presName="spacer" presStyleCnt="0"/>
      <dgm:spPr/>
    </dgm:pt>
    <dgm:pt modelId="{C06C9EFF-06DB-4F3A-B03A-63495FA77127}" type="pres">
      <dgm:prSet presAssocID="{E1B209E6-9304-4FE7-8715-A25B025C4CD7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35413CBD-F770-457A-87C5-A9C08D756E2F}" type="pres">
      <dgm:prSet presAssocID="{942875F3-6639-4FC5-AA57-907DA5B2E33E}" presName="spacer" presStyleCnt="0"/>
      <dgm:spPr/>
    </dgm:pt>
    <dgm:pt modelId="{1633E8C4-2B70-4688-84F9-FE1D483EB8BD}" type="pres">
      <dgm:prSet presAssocID="{19BC93FC-DBB1-423E-A6AE-BF4CB8DAE197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38279BF0-B4E9-4F9F-91F3-88DE5E3AE809}" type="pres">
      <dgm:prSet presAssocID="{1EB9BB46-9A7B-4229-BB45-2FB1DF845991}" presName="spacer" presStyleCnt="0"/>
      <dgm:spPr/>
    </dgm:pt>
    <dgm:pt modelId="{95B270EA-D14D-43D0-8CCD-258D9CDBAEEC}" type="pres">
      <dgm:prSet presAssocID="{CE60A285-A2DD-4923-8494-5AF6A870D82D}" presName="parentText" presStyleLbl="node1" presStyleIdx="6" presStyleCnt="8" custLinFactY="2390" custLinFactNeighborX="-4389" custLinFactNeighborY="100000">
        <dgm:presLayoutVars>
          <dgm:chMax val="0"/>
          <dgm:bulletEnabled val="1"/>
        </dgm:presLayoutVars>
      </dgm:prSet>
      <dgm:spPr/>
    </dgm:pt>
    <dgm:pt modelId="{E25EC290-BC79-4644-8106-2B3D94BD1DA2}" type="pres">
      <dgm:prSet presAssocID="{B5085054-913A-4291-9D0B-585F19384003}" presName="spacer" presStyleCnt="0"/>
      <dgm:spPr/>
    </dgm:pt>
    <dgm:pt modelId="{A0840A43-A622-4044-80CA-4AAF903C2C8C}" type="pres">
      <dgm:prSet presAssocID="{16CD0EF8-701F-4EA2-829E-F8FFDAA2E948}" presName="parentText" presStyleLbl="node1" presStyleIdx="7" presStyleCnt="8" custLinFactNeighborY="76322">
        <dgm:presLayoutVars>
          <dgm:chMax val="0"/>
          <dgm:bulletEnabled val="1"/>
        </dgm:presLayoutVars>
      </dgm:prSet>
      <dgm:spPr/>
    </dgm:pt>
  </dgm:ptLst>
  <dgm:cxnLst>
    <dgm:cxn modelId="{61AB6A01-B84C-42BF-8792-8A69277DC2EE}" srcId="{ADA6116A-C181-4ECC-81C9-0D7B94BAED79}" destId="{E1B209E6-9304-4FE7-8715-A25B025C4CD7}" srcOrd="4" destOrd="0" parTransId="{765B8AA4-0CA1-487E-8E61-3A98FC111FEB}" sibTransId="{942875F3-6639-4FC5-AA57-907DA5B2E33E}"/>
    <dgm:cxn modelId="{5A874E0C-0DFA-4AB8-B1D2-4EEE9C7F4082}" type="presOf" srcId="{8B89AD05-2B65-4392-A974-F58E36620EA3}" destId="{4609ADF3-8186-4EE8-B9F7-E407DA6044EC}" srcOrd="0" destOrd="0" presId="urn:microsoft.com/office/officeart/2005/8/layout/vList2"/>
    <dgm:cxn modelId="{236ADB1B-394A-406A-872E-F0E0819C2F16}" type="presOf" srcId="{E32D2D66-1A10-4C7F-8E74-C2C0A24BC416}" destId="{65500302-12AB-4A8B-8224-2B3C27161A19}" srcOrd="0" destOrd="0" presId="urn:microsoft.com/office/officeart/2005/8/layout/vList2"/>
    <dgm:cxn modelId="{58CEE425-2588-4CD4-AF38-6FD4EA70A6D7}" srcId="{ADA6116A-C181-4ECC-81C9-0D7B94BAED79}" destId="{72C74EBB-351C-4DFF-9E26-46FB72BAD31C}" srcOrd="2" destOrd="0" parTransId="{13090D25-04F4-47E9-8DB9-4014A2D45EAC}" sibTransId="{52AE8BED-1C41-48F1-9273-5A014D22AE95}"/>
    <dgm:cxn modelId="{E031352C-43FE-448D-AE6D-5DA6948D6B16}" type="presOf" srcId="{CE60A285-A2DD-4923-8494-5AF6A870D82D}" destId="{95B270EA-D14D-43D0-8CCD-258D9CDBAEEC}" srcOrd="0" destOrd="0" presId="urn:microsoft.com/office/officeart/2005/8/layout/vList2"/>
    <dgm:cxn modelId="{2BC5C671-91D1-4491-BB00-2CAA239E75D4}" srcId="{ADA6116A-C181-4ECC-81C9-0D7B94BAED79}" destId="{16CD0EF8-701F-4EA2-829E-F8FFDAA2E948}" srcOrd="7" destOrd="0" parTransId="{1B198E34-EC8E-400C-84D0-E31E2504A95E}" sibTransId="{B5A181D3-5B07-4FF4-A792-AF409DCD9F28}"/>
    <dgm:cxn modelId="{F97F6F7A-6D95-47F2-A736-CE4F17BFCE49}" type="presOf" srcId="{E1B209E6-9304-4FE7-8715-A25B025C4CD7}" destId="{C06C9EFF-06DB-4F3A-B03A-63495FA77127}" srcOrd="0" destOrd="0" presId="urn:microsoft.com/office/officeart/2005/8/layout/vList2"/>
    <dgm:cxn modelId="{388FBD7C-F0BC-48C7-AA0F-B6BF9B686093}" srcId="{ADA6116A-C181-4ECC-81C9-0D7B94BAED79}" destId="{61FDA197-ECE1-46BC-A19D-D76F63031809}" srcOrd="1" destOrd="0" parTransId="{F6DF56F6-7DD4-459A-B0B5-92EF6CD3C8BB}" sibTransId="{2C8DB781-931A-47D2-9BF0-ED63CD2CD56F}"/>
    <dgm:cxn modelId="{4405EA7D-EAD3-4D13-BE13-B319C0BBE623}" srcId="{ADA6116A-C181-4ECC-81C9-0D7B94BAED79}" destId="{E32D2D66-1A10-4C7F-8E74-C2C0A24BC416}" srcOrd="3" destOrd="0" parTransId="{9E6DE8DA-BB2B-4E1B-B571-173B0C3B7140}" sibTransId="{782DF050-1A91-4132-8BCA-E9FE497AB1FC}"/>
    <dgm:cxn modelId="{9295F07E-E818-4FA1-808D-4F92222D7185}" type="presOf" srcId="{16CD0EF8-701F-4EA2-829E-F8FFDAA2E948}" destId="{A0840A43-A622-4044-80CA-4AAF903C2C8C}" srcOrd="0" destOrd="0" presId="urn:microsoft.com/office/officeart/2005/8/layout/vList2"/>
    <dgm:cxn modelId="{80B56F86-D833-49EB-B2F3-FA31ACCA8CDA}" srcId="{ADA6116A-C181-4ECC-81C9-0D7B94BAED79}" destId="{19BC93FC-DBB1-423E-A6AE-BF4CB8DAE197}" srcOrd="5" destOrd="0" parTransId="{82FADADF-B465-40F9-B658-8241F2B3754C}" sibTransId="{1EB9BB46-9A7B-4229-BB45-2FB1DF845991}"/>
    <dgm:cxn modelId="{4BB13A92-17A7-4309-814C-0E1AFAF79133}" type="presOf" srcId="{ADA6116A-C181-4ECC-81C9-0D7B94BAED79}" destId="{F4FE086C-FAA2-447B-9F30-6D1E7300A476}" srcOrd="0" destOrd="0" presId="urn:microsoft.com/office/officeart/2005/8/layout/vList2"/>
    <dgm:cxn modelId="{052807B2-C2AB-41C8-ACFE-8EA7F9719C2C}" type="presOf" srcId="{61FDA197-ECE1-46BC-A19D-D76F63031809}" destId="{663D0B6C-6C18-4908-8C71-2513D103FAE1}" srcOrd="0" destOrd="0" presId="urn:microsoft.com/office/officeart/2005/8/layout/vList2"/>
    <dgm:cxn modelId="{518D54C8-C23F-4EE8-8885-10B7F98EA74B}" srcId="{ADA6116A-C181-4ECC-81C9-0D7B94BAED79}" destId="{CE60A285-A2DD-4923-8494-5AF6A870D82D}" srcOrd="6" destOrd="0" parTransId="{E5B01AE3-9982-460A-9837-2C79A31A9440}" sibTransId="{B5085054-913A-4291-9D0B-585F19384003}"/>
    <dgm:cxn modelId="{F2D0FDCA-7C77-45D1-9AD0-F4FAC0735822}" srcId="{ADA6116A-C181-4ECC-81C9-0D7B94BAED79}" destId="{8B89AD05-2B65-4392-A974-F58E36620EA3}" srcOrd="0" destOrd="0" parTransId="{EAFE3F38-5E20-4521-A2E6-E01BF6B4E178}" sibTransId="{E99B6EC4-CEEF-4957-97D6-BF2617A27BFD}"/>
    <dgm:cxn modelId="{4C58E0CB-03DB-4D72-9007-BFC22DAE3493}" type="presOf" srcId="{72C74EBB-351C-4DFF-9E26-46FB72BAD31C}" destId="{CEBB3115-419C-46CC-9A87-D919A9D01330}" srcOrd="0" destOrd="0" presId="urn:microsoft.com/office/officeart/2005/8/layout/vList2"/>
    <dgm:cxn modelId="{41BFCEDB-F746-47BB-9D6A-0C428C361088}" type="presOf" srcId="{19BC93FC-DBB1-423E-A6AE-BF4CB8DAE197}" destId="{1633E8C4-2B70-4688-84F9-FE1D483EB8BD}" srcOrd="0" destOrd="0" presId="urn:microsoft.com/office/officeart/2005/8/layout/vList2"/>
    <dgm:cxn modelId="{4273E52E-B7C0-47A8-9A7D-50BD3241225E}" type="presParOf" srcId="{F4FE086C-FAA2-447B-9F30-6D1E7300A476}" destId="{4609ADF3-8186-4EE8-B9F7-E407DA6044EC}" srcOrd="0" destOrd="0" presId="urn:microsoft.com/office/officeart/2005/8/layout/vList2"/>
    <dgm:cxn modelId="{031A81AA-CFB0-4CC1-8746-03D64912781B}" type="presParOf" srcId="{F4FE086C-FAA2-447B-9F30-6D1E7300A476}" destId="{BD89EFC0-52E6-43AB-8DAD-355AA0958418}" srcOrd="1" destOrd="0" presId="urn:microsoft.com/office/officeart/2005/8/layout/vList2"/>
    <dgm:cxn modelId="{A8009442-34C6-477D-8FFD-796E0F3AA912}" type="presParOf" srcId="{F4FE086C-FAA2-447B-9F30-6D1E7300A476}" destId="{663D0B6C-6C18-4908-8C71-2513D103FAE1}" srcOrd="2" destOrd="0" presId="urn:microsoft.com/office/officeart/2005/8/layout/vList2"/>
    <dgm:cxn modelId="{3AC6146F-B08B-4B49-85A2-FDE7647403A9}" type="presParOf" srcId="{F4FE086C-FAA2-447B-9F30-6D1E7300A476}" destId="{2ED7C9FF-421B-4234-8F28-A63864B8B11B}" srcOrd="3" destOrd="0" presId="urn:microsoft.com/office/officeart/2005/8/layout/vList2"/>
    <dgm:cxn modelId="{3E0CF848-028A-4CD2-99C1-7BCA72C43507}" type="presParOf" srcId="{F4FE086C-FAA2-447B-9F30-6D1E7300A476}" destId="{CEBB3115-419C-46CC-9A87-D919A9D01330}" srcOrd="4" destOrd="0" presId="urn:microsoft.com/office/officeart/2005/8/layout/vList2"/>
    <dgm:cxn modelId="{9528B307-4C47-4542-BBF7-C6F848106B21}" type="presParOf" srcId="{F4FE086C-FAA2-447B-9F30-6D1E7300A476}" destId="{397B0F76-76B6-46F9-A5C0-8C16C47D4B65}" srcOrd="5" destOrd="0" presId="urn:microsoft.com/office/officeart/2005/8/layout/vList2"/>
    <dgm:cxn modelId="{F05953BF-2924-44D6-B807-C1941C2619A5}" type="presParOf" srcId="{F4FE086C-FAA2-447B-9F30-6D1E7300A476}" destId="{65500302-12AB-4A8B-8224-2B3C27161A19}" srcOrd="6" destOrd="0" presId="urn:microsoft.com/office/officeart/2005/8/layout/vList2"/>
    <dgm:cxn modelId="{AB4A5A30-D9C0-47C4-B16D-34C90EE39009}" type="presParOf" srcId="{F4FE086C-FAA2-447B-9F30-6D1E7300A476}" destId="{EF331806-7F75-4D51-B2DE-FC97450C3F73}" srcOrd="7" destOrd="0" presId="urn:microsoft.com/office/officeart/2005/8/layout/vList2"/>
    <dgm:cxn modelId="{1C970FDF-F6EE-4B8D-9C48-4A0CDC11E10A}" type="presParOf" srcId="{F4FE086C-FAA2-447B-9F30-6D1E7300A476}" destId="{C06C9EFF-06DB-4F3A-B03A-63495FA77127}" srcOrd="8" destOrd="0" presId="urn:microsoft.com/office/officeart/2005/8/layout/vList2"/>
    <dgm:cxn modelId="{F3C4BBE9-32D5-4B4E-8530-5F34F2D1408B}" type="presParOf" srcId="{F4FE086C-FAA2-447B-9F30-6D1E7300A476}" destId="{35413CBD-F770-457A-87C5-A9C08D756E2F}" srcOrd="9" destOrd="0" presId="urn:microsoft.com/office/officeart/2005/8/layout/vList2"/>
    <dgm:cxn modelId="{8F9E9AC9-EFAE-49C3-A120-9587013E5D6E}" type="presParOf" srcId="{F4FE086C-FAA2-447B-9F30-6D1E7300A476}" destId="{1633E8C4-2B70-4688-84F9-FE1D483EB8BD}" srcOrd="10" destOrd="0" presId="urn:microsoft.com/office/officeart/2005/8/layout/vList2"/>
    <dgm:cxn modelId="{437DD200-EF00-4138-ADB6-2676F1507EFC}" type="presParOf" srcId="{F4FE086C-FAA2-447B-9F30-6D1E7300A476}" destId="{38279BF0-B4E9-4F9F-91F3-88DE5E3AE809}" srcOrd="11" destOrd="0" presId="urn:microsoft.com/office/officeart/2005/8/layout/vList2"/>
    <dgm:cxn modelId="{B1C0E178-FAD4-4BEC-A1FE-A1FA32EF826C}" type="presParOf" srcId="{F4FE086C-FAA2-447B-9F30-6D1E7300A476}" destId="{95B270EA-D14D-43D0-8CCD-258D9CDBAEEC}" srcOrd="12" destOrd="0" presId="urn:microsoft.com/office/officeart/2005/8/layout/vList2"/>
    <dgm:cxn modelId="{A614749F-7758-447F-BF80-B326502B5336}" type="presParOf" srcId="{F4FE086C-FAA2-447B-9F30-6D1E7300A476}" destId="{E25EC290-BC79-4644-8106-2B3D94BD1DA2}" srcOrd="13" destOrd="0" presId="urn:microsoft.com/office/officeart/2005/8/layout/vList2"/>
    <dgm:cxn modelId="{750D4692-5C4C-4753-ACCE-BE1DBED49E08}" type="presParOf" srcId="{F4FE086C-FAA2-447B-9F30-6D1E7300A476}" destId="{A0840A43-A622-4044-80CA-4AAF903C2C8C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E7C4B3C-D0B1-4685-B86C-2A82648F25B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5D601A2-0E77-4938-B347-90F58C951545}">
      <dgm:prSet/>
      <dgm:spPr/>
      <dgm:t>
        <a:bodyPr/>
        <a:lstStyle/>
        <a:p>
          <a:r>
            <a:rPr lang="nb-NO"/>
            <a:t>Utarbeiding og oppdatering av prosedyrer for arbeid i laboratorier. Oppdatering av kjemikaliearkivet. </a:t>
          </a:r>
          <a:endParaRPr lang="en-US"/>
        </a:p>
      </dgm:t>
    </dgm:pt>
    <dgm:pt modelId="{198C9AB1-9FA0-4E46-AC2B-FEA8AA1D199B}" type="parTrans" cxnId="{0C00BB54-B525-483C-8AA8-3E65EBB7D3BF}">
      <dgm:prSet/>
      <dgm:spPr/>
      <dgm:t>
        <a:bodyPr/>
        <a:lstStyle/>
        <a:p>
          <a:endParaRPr lang="en-US"/>
        </a:p>
      </dgm:t>
    </dgm:pt>
    <dgm:pt modelId="{A4683202-D97D-41DF-AADB-5DCAD6EBF4F0}" type="sibTrans" cxnId="{0C00BB54-B525-483C-8AA8-3E65EBB7D3BF}">
      <dgm:prSet/>
      <dgm:spPr/>
      <dgm:t>
        <a:bodyPr/>
        <a:lstStyle/>
        <a:p>
          <a:endParaRPr lang="en-US"/>
        </a:p>
      </dgm:t>
    </dgm:pt>
    <dgm:pt modelId="{09AB11C9-9196-4519-9EE4-2ADAE2B37CD7}">
      <dgm:prSet/>
      <dgm:spPr/>
      <dgm:t>
        <a:bodyPr/>
        <a:lstStyle/>
        <a:p>
          <a:r>
            <a:rPr lang="nb-NO"/>
            <a:t>Psykososialt arbeidsmiljø gjennom ARK</a:t>
          </a:r>
          <a:endParaRPr lang="en-US"/>
        </a:p>
      </dgm:t>
    </dgm:pt>
    <dgm:pt modelId="{C244DFE3-0452-487F-9128-25D737AC8EA7}" type="parTrans" cxnId="{6CC7BD82-429D-487C-A480-E305A6884953}">
      <dgm:prSet/>
      <dgm:spPr/>
      <dgm:t>
        <a:bodyPr/>
        <a:lstStyle/>
        <a:p>
          <a:endParaRPr lang="en-US"/>
        </a:p>
      </dgm:t>
    </dgm:pt>
    <dgm:pt modelId="{6B45BD43-9F17-452B-8447-9DB902DF09B7}" type="sibTrans" cxnId="{6CC7BD82-429D-487C-A480-E305A6884953}">
      <dgm:prSet/>
      <dgm:spPr/>
      <dgm:t>
        <a:bodyPr/>
        <a:lstStyle/>
        <a:p>
          <a:endParaRPr lang="en-US"/>
        </a:p>
      </dgm:t>
    </dgm:pt>
    <dgm:pt modelId="{11CA91DB-33D7-42EB-81BD-BFC84928AC06}">
      <dgm:prSet/>
      <dgm:spPr/>
      <dgm:t>
        <a:bodyPr/>
        <a:lstStyle/>
        <a:p>
          <a:r>
            <a:rPr lang="nb-NO"/>
            <a:t>Karriereplan for mellomstillinger </a:t>
          </a:r>
          <a:endParaRPr lang="en-US"/>
        </a:p>
      </dgm:t>
    </dgm:pt>
    <dgm:pt modelId="{39E576F5-6CFB-4430-BB30-4816FD226FA2}" type="parTrans" cxnId="{797C480D-6592-47F7-B75D-1BE1938451DE}">
      <dgm:prSet/>
      <dgm:spPr/>
      <dgm:t>
        <a:bodyPr/>
        <a:lstStyle/>
        <a:p>
          <a:endParaRPr lang="en-US"/>
        </a:p>
      </dgm:t>
    </dgm:pt>
    <dgm:pt modelId="{8C0E96F8-1317-46CB-8674-4077F34699C4}" type="sibTrans" cxnId="{797C480D-6592-47F7-B75D-1BE1938451DE}">
      <dgm:prSet/>
      <dgm:spPr/>
      <dgm:t>
        <a:bodyPr/>
        <a:lstStyle/>
        <a:p>
          <a:endParaRPr lang="en-US"/>
        </a:p>
      </dgm:t>
    </dgm:pt>
    <dgm:pt modelId="{37D166A1-D4EF-48AD-B7B2-DD3743E5E78A}">
      <dgm:prSet/>
      <dgm:spPr/>
      <dgm:t>
        <a:bodyPr/>
        <a:lstStyle/>
        <a:p>
          <a:r>
            <a:rPr lang="nb-NO"/>
            <a:t>Førstehjelpskurs og Akan seminar </a:t>
          </a:r>
          <a:endParaRPr lang="en-US"/>
        </a:p>
      </dgm:t>
    </dgm:pt>
    <dgm:pt modelId="{AE5D0702-BD33-4C2E-9EDD-D901993E6A7F}" type="parTrans" cxnId="{B530DAB5-F2A5-4B12-A5DC-D28AE2D36C65}">
      <dgm:prSet/>
      <dgm:spPr/>
      <dgm:t>
        <a:bodyPr/>
        <a:lstStyle/>
        <a:p>
          <a:endParaRPr lang="en-US"/>
        </a:p>
      </dgm:t>
    </dgm:pt>
    <dgm:pt modelId="{21F9FB20-7381-4B50-A228-C313A29E9E21}" type="sibTrans" cxnId="{B530DAB5-F2A5-4B12-A5DC-D28AE2D36C65}">
      <dgm:prSet/>
      <dgm:spPr/>
      <dgm:t>
        <a:bodyPr/>
        <a:lstStyle/>
        <a:p>
          <a:endParaRPr lang="en-US"/>
        </a:p>
      </dgm:t>
    </dgm:pt>
    <dgm:pt modelId="{9577A500-F05C-4999-BE38-F28E5C3598B2}">
      <dgm:prSet/>
      <dgm:spPr/>
      <dgm:t>
        <a:bodyPr/>
        <a:lstStyle/>
        <a:p>
          <a:r>
            <a:rPr lang="nb-NO"/>
            <a:t>Brannvernrutine for nyansatte ved MED.FAK</a:t>
          </a:r>
          <a:endParaRPr lang="en-US"/>
        </a:p>
      </dgm:t>
    </dgm:pt>
    <dgm:pt modelId="{6B3EF10A-0A0A-4978-9936-6D349BAA7911}" type="parTrans" cxnId="{C4DAF891-517F-4C8B-92BA-A629DE6F957F}">
      <dgm:prSet/>
      <dgm:spPr/>
      <dgm:t>
        <a:bodyPr/>
        <a:lstStyle/>
        <a:p>
          <a:endParaRPr lang="en-US"/>
        </a:p>
      </dgm:t>
    </dgm:pt>
    <dgm:pt modelId="{5FE4DE4F-F481-455A-BC6B-E7A69C32056C}" type="sibTrans" cxnId="{C4DAF891-517F-4C8B-92BA-A629DE6F957F}">
      <dgm:prSet/>
      <dgm:spPr/>
      <dgm:t>
        <a:bodyPr/>
        <a:lstStyle/>
        <a:p>
          <a:endParaRPr lang="en-US"/>
        </a:p>
      </dgm:t>
    </dgm:pt>
    <dgm:pt modelId="{F513DC7D-7DFB-4FE9-9593-F26519DF4624}">
      <dgm:prSet/>
      <dgm:spPr/>
      <dgm:t>
        <a:bodyPr/>
        <a:lstStyle/>
        <a:p>
          <a:r>
            <a:rPr lang="nb-NO"/>
            <a:t>Støy ( byggeplassnabo), inneklima ( fukt og varme), ytremiljø ( miljøavtrykk</a:t>
          </a:r>
          <a:endParaRPr lang="en-US"/>
        </a:p>
      </dgm:t>
    </dgm:pt>
    <dgm:pt modelId="{845B92E2-5421-4956-AA9B-80AEB88E8F7E}" type="parTrans" cxnId="{DB225DBE-2A71-43AD-AED9-C843D9582D6F}">
      <dgm:prSet/>
      <dgm:spPr/>
      <dgm:t>
        <a:bodyPr/>
        <a:lstStyle/>
        <a:p>
          <a:endParaRPr lang="en-US"/>
        </a:p>
      </dgm:t>
    </dgm:pt>
    <dgm:pt modelId="{9016C77C-45F8-471F-B101-6A1E73DEDF4A}" type="sibTrans" cxnId="{DB225DBE-2A71-43AD-AED9-C843D9582D6F}">
      <dgm:prSet/>
      <dgm:spPr/>
      <dgm:t>
        <a:bodyPr/>
        <a:lstStyle/>
        <a:p>
          <a:endParaRPr lang="en-US"/>
        </a:p>
      </dgm:t>
    </dgm:pt>
    <dgm:pt modelId="{55821311-4763-4C6C-AC68-C60E935B3D14}" type="pres">
      <dgm:prSet presAssocID="{4E7C4B3C-D0B1-4685-B86C-2A82648F25B8}" presName="linear" presStyleCnt="0">
        <dgm:presLayoutVars>
          <dgm:animLvl val="lvl"/>
          <dgm:resizeHandles val="exact"/>
        </dgm:presLayoutVars>
      </dgm:prSet>
      <dgm:spPr/>
    </dgm:pt>
    <dgm:pt modelId="{289285FC-2119-4F89-8EBD-1DB274917E0A}" type="pres">
      <dgm:prSet presAssocID="{55D601A2-0E77-4938-B347-90F58C951545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14A45FA9-9468-4331-9EB6-8DA4D813E74B}" type="pres">
      <dgm:prSet presAssocID="{A4683202-D97D-41DF-AADB-5DCAD6EBF4F0}" presName="spacer" presStyleCnt="0"/>
      <dgm:spPr/>
    </dgm:pt>
    <dgm:pt modelId="{791B495A-2BE0-4F06-9222-876CD8D2AF42}" type="pres">
      <dgm:prSet presAssocID="{09AB11C9-9196-4519-9EE4-2ADAE2B37CD7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FAE266C2-C041-41C4-9F0D-32B9CD6C7EAB}" type="pres">
      <dgm:prSet presAssocID="{6B45BD43-9F17-452B-8447-9DB902DF09B7}" presName="spacer" presStyleCnt="0"/>
      <dgm:spPr/>
    </dgm:pt>
    <dgm:pt modelId="{821F3758-4EC1-400F-B2DF-83AB1FCA6C8C}" type="pres">
      <dgm:prSet presAssocID="{11CA91DB-33D7-42EB-81BD-BFC84928AC06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8732E5C4-531E-4791-90F7-1B2FDB60C97A}" type="pres">
      <dgm:prSet presAssocID="{8C0E96F8-1317-46CB-8674-4077F34699C4}" presName="spacer" presStyleCnt="0"/>
      <dgm:spPr/>
    </dgm:pt>
    <dgm:pt modelId="{BA871909-8347-4214-B7FF-9768E4C844E5}" type="pres">
      <dgm:prSet presAssocID="{37D166A1-D4EF-48AD-B7B2-DD3743E5E78A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B9B0F2C6-2F3A-426F-9AB8-6EBEFB564C93}" type="pres">
      <dgm:prSet presAssocID="{21F9FB20-7381-4B50-A228-C313A29E9E21}" presName="spacer" presStyleCnt="0"/>
      <dgm:spPr/>
    </dgm:pt>
    <dgm:pt modelId="{94DA456A-763E-4B2A-9AB4-C1B2AF4F43BE}" type="pres">
      <dgm:prSet presAssocID="{9577A500-F05C-4999-BE38-F28E5C3598B2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E9246CB5-FA01-4B9C-9C09-0D4E6D51838B}" type="pres">
      <dgm:prSet presAssocID="{5FE4DE4F-F481-455A-BC6B-E7A69C32056C}" presName="spacer" presStyleCnt="0"/>
      <dgm:spPr/>
    </dgm:pt>
    <dgm:pt modelId="{18AA31CC-AB93-4B5E-B41D-F001329B4CB6}" type="pres">
      <dgm:prSet presAssocID="{F513DC7D-7DFB-4FE9-9593-F26519DF4624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797C480D-6592-47F7-B75D-1BE1938451DE}" srcId="{4E7C4B3C-D0B1-4685-B86C-2A82648F25B8}" destId="{11CA91DB-33D7-42EB-81BD-BFC84928AC06}" srcOrd="2" destOrd="0" parTransId="{39E576F5-6CFB-4430-BB30-4816FD226FA2}" sibTransId="{8C0E96F8-1317-46CB-8674-4077F34699C4}"/>
    <dgm:cxn modelId="{4836880F-6886-4CCC-B7E5-850E0D43A132}" type="presOf" srcId="{F513DC7D-7DFB-4FE9-9593-F26519DF4624}" destId="{18AA31CC-AB93-4B5E-B41D-F001329B4CB6}" srcOrd="0" destOrd="0" presId="urn:microsoft.com/office/officeart/2005/8/layout/vList2"/>
    <dgm:cxn modelId="{3B081A30-CC41-415A-9746-877BE46423D1}" type="presOf" srcId="{09AB11C9-9196-4519-9EE4-2ADAE2B37CD7}" destId="{791B495A-2BE0-4F06-9222-876CD8D2AF42}" srcOrd="0" destOrd="0" presId="urn:microsoft.com/office/officeart/2005/8/layout/vList2"/>
    <dgm:cxn modelId="{4A64713A-0D54-4419-92B7-94518558FC90}" type="presOf" srcId="{55D601A2-0E77-4938-B347-90F58C951545}" destId="{289285FC-2119-4F89-8EBD-1DB274917E0A}" srcOrd="0" destOrd="0" presId="urn:microsoft.com/office/officeart/2005/8/layout/vList2"/>
    <dgm:cxn modelId="{0C00BB54-B525-483C-8AA8-3E65EBB7D3BF}" srcId="{4E7C4B3C-D0B1-4685-B86C-2A82648F25B8}" destId="{55D601A2-0E77-4938-B347-90F58C951545}" srcOrd="0" destOrd="0" parTransId="{198C9AB1-9FA0-4E46-AC2B-FEA8AA1D199B}" sibTransId="{A4683202-D97D-41DF-AADB-5DCAD6EBF4F0}"/>
    <dgm:cxn modelId="{6CC7BD82-429D-487C-A480-E305A6884953}" srcId="{4E7C4B3C-D0B1-4685-B86C-2A82648F25B8}" destId="{09AB11C9-9196-4519-9EE4-2ADAE2B37CD7}" srcOrd="1" destOrd="0" parTransId="{C244DFE3-0452-487F-9128-25D737AC8EA7}" sibTransId="{6B45BD43-9F17-452B-8447-9DB902DF09B7}"/>
    <dgm:cxn modelId="{5E241286-DD5D-417A-91AC-171375B94B31}" type="presOf" srcId="{4E7C4B3C-D0B1-4685-B86C-2A82648F25B8}" destId="{55821311-4763-4C6C-AC68-C60E935B3D14}" srcOrd="0" destOrd="0" presId="urn:microsoft.com/office/officeart/2005/8/layout/vList2"/>
    <dgm:cxn modelId="{C4DAF891-517F-4C8B-92BA-A629DE6F957F}" srcId="{4E7C4B3C-D0B1-4685-B86C-2A82648F25B8}" destId="{9577A500-F05C-4999-BE38-F28E5C3598B2}" srcOrd="4" destOrd="0" parTransId="{6B3EF10A-0A0A-4978-9936-6D349BAA7911}" sibTransId="{5FE4DE4F-F481-455A-BC6B-E7A69C32056C}"/>
    <dgm:cxn modelId="{B530DAB5-F2A5-4B12-A5DC-D28AE2D36C65}" srcId="{4E7C4B3C-D0B1-4685-B86C-2A82648F25B8}" destId="{37D166A1-D4EF-48AD-B7B2-DD3743E5E78A}" srcOrd="3" destOrd="0" parTransId="{AE5D0702-BD33-4C2E-9EDD-D901993E6A7F}" sibTransId="{21F9FB20-7381-4B50-A228-C313A29E9E21}"/>
    <dgm:cxn modelId="{D6FBB6BA-5D1C-4558-8568-0F5FA54997D1}" type="presOf" srcId="{37D166A1-D4EF-48AD-B7B2-DD3743E5E78A}" destId="{BA871909-8347-4214-B7FF-9768E4C844E5}" srcOrd="0" destOrd="0" presId="urn:microsoft.com/office/officeart/2005/8/layout/vList2"/>
    <dgm:cxn modelId="{DB225DBE-2A71-43AD-AED9-C843D9582D6F}" srcId="{4E7C4B3C-D0B1-4685-B86C-2A82648F25B8}" destId="{F513DC7D-7DFB-4FE9-9593-F26519DF4624}" srcOrd="5" destOrd="0" parTransId="{845B92E2-5421-4956-AA9B-80AEB88E8F7E}" sibTransId="{9016C77C-45F8-471F-B101-6A1E73DEDF4A}"/>
    <dgm:cxn modelId="{67C18BE9-14B6-4A76-9D3F-321E077A0152}" type="presOf" srcId="{9577A500-F05C-4999-BE38-F28E5C3598B2}" destId="{94DA456A-763E-4B2A-9AB4-C1B2AF4F43BE}" srcOrd="0" destOrd="0" presId="urn:microsoft.com/office/officeart/2005/8/layout/vList2"/>
    <dgm:cxn modelId="{27D8E5EE-4EE4-4C12-B2D7-A4279AEBE89D}" type="presOf" srcId="{11CA91DB-33D7-42EB-81BD-BFC84928AC06}" destId="{821F3758-4EC1-400F-B2DF-83AB1FCA6C8C}" srcOrd="0" destOrd="0" presId="urn:microsoft.com/office/officeart/2005/8/layout/vList2"/>
    <dgm:cxn modelId="{9F700262-1B9F-42EF-821D-4436C7EFAC66}" type="presParOf" srcId="{55821311-4763-4C6C-AC68-C60E935B3D14}" destId="{289285FC-2119-4F89-8EBD-1DB274917E0A}" srcOrd="0" destOrd="0" presId="urn:microsoft.com/office/officeart/2005/8/layout/vList2"/>
    <dgm:cxn modelId="{5B8852B8-01BF-4D26-9A80-EBA8D79CBF88}" type="presParOf" srcId="{55821311-4763-4C6C-AC68-C60E935B3D14}" destId="{14A45FA9-9468-4331-9EB6-8DA4D813E74B}" srcOrd="1" destOrd="0" presId="urn:microsoft.com/office/officeart/2005/8/layout/vList2"/>
    <dgm:cxn modelId="{1163CE3E-0E2F-4DB7-8971-8F1B6F9B70AF}" type="presParOf" srcId="{55821311-4763-4C6C-AC68-C60E935B3D14}" destId="{791B495A-2BE0-4F06-9222-876CD8D2AF42}" srcOrd="2" destOrd="0" presId="urn:microsoft.com/office/officeart/2005/8/layout/vList2"/>
    <dgm:cxn modelId="{D68AB5A9-4E30-420A-ABDF-3C3255AE190F}" type="presParOf" srcId="{55821311-4763-4C6C-AC68-C60E935B3D14}" destId="{FAE266C2-C041-41C4-9F0D-32B9CD6C7EAB}" srcOrd="3" destOrd="0" presId="urn:microsoft.com/office/officeart/2005/8/layout/vList2"/>
    <dgm:cxn modelId="{798C9C75-56CB-4286-AE48-A225E2F051E7}" type="presParOf" srcId="{55821311-4763-4C6C-AC68-C60E935B3D14}" destId="{821F3758-4EC1-400F-B2DF-83AB1FCA6C8C}" srcOrd="4" destOrd="0" presId="urn:microsoft.com/office/officeart/2005/8/layout/vList2"/>
    <dgm:cxn modelId="{800D7B09-6098-4ECA-8A99-2873CA9FE83A}" type="presParOf" srcId="{55821311-4763-4C6C-AC68-C60E935B3D14}" destId="{8732E5C4-531E-4791-90F7-1B2FDB60C97A}" srcOrd="5" destOrd="0" presId="urn:microsoft.com/office/officeart/2005/8/layout/vList2"/>
    <dgm:cxn modelId="{DB5ADA90-68ED-468C-83D0-FE56A8C5B93A}" type="presParOf" srcId="{55821311-4763-4C6C-AC68-C60E935B3D14}" destId="{BA871909-8347-4214-B7FF-9768E4C844E5}" srcOrd="6" destOrd="0" presId="urn:microsoft.com/office/officeart/2005/8/layout/vList2"/>
    <dgm:cxn modelId="{A78BC074-8CEB-461E-93D2-E493003F9C81}" type="presParOf" srcId="{55821311-4763-4C6C-AC68-C60E935B3D14}" destId="{B9B0F2C6-2F3A-426F-9AB8-6EBEFB564C93}" srcOrd="7" destOrd="0" presId="urn:microsoft.com/office/officeart/2005/8/layout/vList2"/>
    <dgm:cxn modelId="{A0015F59-04F8-4731-8812-750499CD9333}" type="presParOf" srcId="{55821311-4763-4C6C-AC68-C60E935B3D14}" destId="{94DA456A-763E-4B2A-9AB4-C1B2AF4F43BE}" srcOrd="8" destOrd="0" presId="urn:microsoft.com/office/officeart/2005/8/layout/vList2"/>
    <dgm:cxn modelId="{55562ED8-0333-46BA-85EB-C0336B358AC2}" type="presParOf" srcId="{55821311-4763-4C6C-AC68-C60E935B3D14}" destId="{E9246CB5-FA01-4B9C-9C09-0D4E6D51838B}" srcOrd="9" destOrd="0" presId="urn:microsoft.com/office/officeart/2005/8/layout/vList2"/>
    <dgm:cxn modelId="{9660E468-1C8D-44C7-9915-C3548FC10EB1}" type="presParOf" srcId="{55821311-4763-4C6C-AC68-C60E935B3D14}" destId="{18AA31CC-AB93-4B5E-B41D-F001329B4CB6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E7C4B3C-D0B1-4685-B86C-2A82648F25B8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42A1A39-D604-40B0-9553-D512285D7CB4}" type="pres">
      <dgm:prSet presAssocID="{4E7C4B3C-D0B1-4685-B86C-2A82648F25B8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89CD791A-41C9-41C3-8E6C-A35A221E81D2}" type="presOf" srcId="{4E7C4B3C-D0B1-4685-B86C-2A82648F25B8}" destId="{E42A1A39-D604-40B0-9553-D512285D7C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F8A8654-89A6-440D-A394-7F112ED5592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09B58DA-2C5F-40E5-BD16-1AFA0DD44C78}">
      <dgm:prSet/>
      <dgm:spPr/>
      <dgm:t>
        <a:bodyPr/>
        <a:lstStyle/>
        <a:p>
          <a:r>
            <a:rPr lang="en-US" dirty="0" err="1"/>
            <a:t>Kjent</a:t>
          </a:r>
          <a:r>
            <a:rPr lang="en-US" dirty="0"/>
            <a:t> </a:t>
          </a:r>
          <a:r>
            <a:rPr lang="en-US" dirty="0" err="1"/>
            <a:t>blant</a:t>
          </a:r>
          <a:r>
            <a:rPr lang="en-US" dirty="0"/>
            <a:t> </a:t>
          </a:r>
          <a:r>
            <a:rPr lang="en-US" dirty="0" err="1"/>
            <a:t>noen</a:t>
          </a:r>
          <a:r>
            <a:rPr lang="en-US" dirty="0"/>
            <a:t>, men </a:t>
          </a:r>
          <a:r>
            <a:rPr lang="en-US" dirty="0" err="1"/>
            <a:t>uklart</a:t>
          </a:r>
          <a:r>
            <a:rPr lang="en-US" dirty="0"/>
            <a:t> </a:t>
          </a:r>
          <a:r>
            <a:rPr lang="en-US" dirty="0" err="1"/>
            <a:t>hvor</a:t>
          </a:r>
          <a:r>
            <a:rPr lang="en-US" dirty="0"/>
            <a:t> </a:t>
          </a:r>
          <a:r>
            <a:rPr lang="en-US" dirty="0" err="1"/>
            <a:t>godt</a:t>
          </a:r>
          <a:r>
            <a:rPr lang="en-US" dirty="0"/>
            <a:t> </a:t>
          </a:r>
          <a:r>
            <a:rPr lang="en-US" dirty="0" err="1"/>
            <a:t>kjent</a:t>
          </a:r>
          <a:r>
            <a:rPr lang="en-US" dirty="0"/>
            <a:t> </a:t>
          </a:r>
          <a:r>
            <a:rPr lang="en-US" dirty="0" err="1"/>
            <a:t>systemet</a:t>
          </a:r>
          <a:r>
            <a:rPr lang="en-US" dirty="0"/>
            <a:t> er. </a:t>
          </a:r>
          <a:r>
            <a:rPr lang="en-US" dirty="0" err="1"/>
            <a:t>Tror</a:t>
          </a:r>
          <a:r>
            <a:rPr lang="en-US" dirty="0"/>
            <a:t> mange </a:t>
          </a:r>
          <a:r>
            <a:rPr lang="en-US" dirty="0" err="1"/>
            <a:t>ansatte</a:t>
          </a:r>
          <a:r>
            <a:rPr lang="en-US" dirty="0"/>
            <a:t> </a:t>
          </a:r>
          <a:r>
            <a:rPr lang="en-US" dirty="0" err="1"/>
            <a:t>ikke</a:t>
          </a:r>
          <a:r>
            <a:rPr lang="en-US" dirty="0"/>
            <a:t> </a:t>
          </a:r>
          <a:r>
            <a:rPr lang="en-US" dirty="0" err="1"/>
            <a:t>har</a:t>
          </a:r>
          <a:r>
            <a:rPr lang="en-US" dirty="0"/>
            <a:t> </a:t>
          </a:r>
          <a:r>
            <a:rPr lang="en-US" dirty="0" err="1"/>
            <a:t>noe</a:t>
          </a:r>
          <a:r>
            <a:rPr lang="en-US" dirty="0"/>
            <a:t> forhold </a:t>
          </a:r>
          <a:r>
            <a:rPr lang="en-US" dirty="0" err="1"/>
            <a:t>til</a:t>
          </a:r>
          <a:r>
            <a:rPr lang="en-US" dirty="0"/>
            <a:t> </a:t>
          </a:r>
          <a:r>
            <a:rPr lang="en-US" dirty="0" err="1"/>
            <a:t>hva</a:t>
          </a:r>
          <a:r>
            <a:rPr lang="en-US" dirty="0"/>
            <a:t> </a:t>
          </a:r>
          <a:r>
            <a:rPr lang="en-US" dirty="0" err="1"/>
            <a:t>som</a:t>
          </a:r>
          <a:r>
            <a:rPr lang="en-US" dirty="0"/>
            <a:t> er HMS </a:t>
          </a:r>
          <a:r>
            <a:rPr lang="en-US" dirty="0" err="1"/>
            <a:t>avvik</a:t>
          </a:r>
          <a:r>
            <a:rPr lang="en-US" dirty="0"/>
            <a:t> </a:t>
          </a:r>
          <a:r>
            <a:rPr lang="en-US" dirty="0" err="1"/>
            <a:t>eller</a:t>
          </a:r>
          <a:r>
            <a:rPr lang="en-US" dirty="0"/>
            <a:t> </a:t>
          </a:r>
          <a:r>
            <a:rPr lang="en-US" dirty="0" err="1"/>
            <a:t>systemet</a:t>
          </a:r>
          <a:r>
            <a:rPr lang="en-US" dirty="0"/>
            <a:t>.</a:t>
          </a:r>
        </a:p>
      </dgm:t>
    </dgm:pt>
    <dgm:pt modelId="{CD4AA0BF-F31D-477C-B080-278401037D36}" type="parTrans" cxnId="{9AF35AD9-BD4B-4B13-95C0-1EE01C2722CC}">
      <dgm:prSet/>
      <dgm:spPr/>
      <dgm:t>
        <a:bodyPr/>
        <a:lstStyle/>
        <a:p>
          <a:endParaRPr lang="en-US"/>
        </a:p>
      </dgm:t>
    </dgm:pt>
    <dgm:pt modelId="{803E1362-9727-41A4-A59A-917027F7F4AC}" type="sibTrans" cxnId="{9AF35AD9-BD4B-4B13-95C0-1EE01C2722CC}">
      <dgm:prSet/>
      <dgm:spPr/>
      <dgm:t>
        <a:bodyPr/>
        <a:lstStyle/>
        <a:p>
          <a:endParaRPr lang="en-US"/>
        </a:p>
      </dgm:t>
    </dgm:pt>
    <dgm:pt modelId="{63487D76-EAA4-4DA4-952A-847273A7EF88}">
      <dgm:prSet/>
      <dgm:spPr/>
      <dgm:t>
        <a:bodyPr/>
        <a:lstStyle/>
        <a:p>
          <a:r>
            <a:rPr lang="nb-NO" dirty="0" err="1"/>
            <a:t>Klinmed</a:t>
          </a:r>
          <a:r>
            <a:rPr lang="nb-NO" dirty="0"/>
            <a:t> sliter med lav rapportering av HMS-avvik, og et av </a:t>
          </a:r>
          <a:r>
            <a:rPr lang="nb-NO" dirty="0" err="1"/>
            <a:t>Klinmed-LAMUs</a:t>
          </a:r>
          <a:r>
            <a:rPr lang="nb-NO" dirty="0"/>
            <a:t> fokusområder i 2026 vil være knyttet til dette. Differansen mellom antallet avvik rapportert fra enhetene våre i denne sammenhengen, avviker kraftig fra antallet HMS-avvik som faktisk er rapportert i UiOs HMS-avvikssystemer (gammelt og nytt). Antagelsen er at mange avvik kun rapporteres inn hos sykehus.</a:t>
          </a:r>
          <a:endParaRPr lang="en-US" dirty="0"/>
        </a:p>
      </dgm:t>
    </dgm:pt>
    <dgm:pt modelId="{3E0755CA-022A-4DE5-AB73-B0914D80BBE4}" type="parTrans" cxnId="{6E1DC6CA-EEF7-43C5-A388-8ED4C2045E9C}">
      <dgm:prSet/>
      <dgm:spPr/>
      <dgm:t>
        <a:bodyPr/>
        <a:lstStyle/>
        <a:p>
          <a:endParaRPr lang="en-US"/>
        </a:p>
      </dgm:t>
    </dgm:pt>
    <dgm:pt modelId="{35548C5C-31F7-44F5-B7C3-0221FF2EFF0E}" type="sibTrans" cxnId="{6E1DC6CA-EEF7-43C5-A388-8ED4C2045E9C}">
      <dgm:prSet/>
      <dgm:spPr/>
      <dgm:t>
        <a:bodyPr/>
        <a:lstStyle/>
        <a:p>
          <a:endParaRPr lang="en-US"/>
        </a:p>
      </dgm:t>
    </dgm:pt>
    <dgm:pt modelId="{661B1D5F-782D-41AB-A2C9-FED001D7A339}">
      <dgm:prSet/>
      <dgm:spPr/>
      <dgm:t>
        <a:bodyPr/>
        <a:lstStyle/>
        <a:p>
          <a:r>
            <a:rPr lang="nb-NO" dirty="0"/>
            <a:t>Antall rapporterte HMS-avvik ved IMB har over tid vært synkende. For et så stort institutt, med omfattende laboratorieaktivitet og en kompleks bygbingsmasse, er det naturlig å forvente et høyere antall avvik enn det som fremkommer i avvikssystemet i dag. Dette kan tyde på at ikke alle hendelser blir rapportert. IMB vil derfor prioritere å øke kunnskapen om avvikssystemet og tydeliggjøre hvorfor avviksrapportering er viktig for å styrke HMS-arbeidet. Målet er at flere ansatte skal føle seg trygge på hvordan de rapporterer, slik at vi får et mer realistisk og nyttig grunnlag for å forbedre arbeidsmiljøet kontinuerlig. Dette blir blant annet en sak i LAMU (sak 5/26).</a:t>
          </a:r>
        </a:p>
      </dgm:t>
    </dgm:pt>
    <dgm:pt modelId="{B348489B-7092-48B6-A52C-196C7C6573C8}" type="parTrans" cxnId="{0F7A482C-D622-4C7B-9C1A-9BE23D3A6EAF}">
      <dgm:prSet/>
      <dgm:spPr/>
      <dgm:t>
        <a:bodyPr/>
        <a:lstStyle/>
        <a:p>
          <a:endParaRPr lang="nb-NO"/>
        </a:p>
      </dgm:t>
    </dgm:pt>
    <dgm:pt modelId="{88890F93-E81E-4003-BD90-61229C0E8329}" type="sibTrans" cxnId="{0F7A482C-D622-4C7B-9C1A-9BE23D3A6EAF}">
      <dgm:prSet/>
      <dgm:spPr/>
      <dgm:t>
        <a:bodyPr/>
        <a:lstStyle/>
        <a:p>
          <a:endParaRPr lang="nb-NO"/>
        </a:p>
      </dgm:t>
    </dgm:pt>
    <dgm:pt modelId="{D5C9131F-2E26-49BC-BE49-2EEB64B1B226}" type="pres">
      <dgm:prSet presAssocID="{BF8A8654-89A6-440D-A394-7F112ED5592A}" presName="linear" presStyleCnt="0">
        <dgm:presLayoutVars>
          <dgm:animLvl val="lvl"/>
          <dgm:resizeHandles val="exact"/>
        </dgm:presLayoutVars>
      </dgm:prSet>
      <dgm:spPr/>
    </dgm:pt>
    <dgm:pt modelId="{CA9758C5-4064-48FA-BEC7-F2987D7ACED5}" type="pres">
      <dgm:prSet presAssocID="{E09B58DA-2C5F-40E5-BD16-1AFA0DD44C7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8DA2BFE-0E4E-4BEA-9E5A-B1E027470843}" type="pres">
      <dgm:prSet presAssocID="{803E1362-9727-41A4-A59A-917027F7F4AC}" presName="spacer" presStyleCnt="0"/>
      <dgm:spPr/>
    </dgm:pt>
    <dgm:pt modelId="{B42B2E79-7AC1-45DF-9A93-33F88FD81998}" type="pres">
      <dgm:prSet presAssocID="{63487D76-EAA4-4DA4-952A-847273A7EF8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C0CA59E-05C9-4BED-AEEF-BB3F2EC2906C}" type="pres">
      <dgm:prSet presAssocID="{35548C5C-31F7-44F5-B7C3-0221FF2EFF0E}" presName="spacer" presStyleCnt="0"/>
      <dgm:spPr/>
    </dgm:pt>
    <dgm:pt modelId="{E7973E14-1505-4AA9-B637-40E89F8F3E42}" type="pres">
      <dgm:prSet presAssocID="{661B1D5F-782D-41AB-A2C9-FED001D7A33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F3B2C15-6CD8-4427-8452-DE316096B822}" type="presOf" srcId="{661B1D5F-782D-41AB-A2C9-FED001D7A339}" destId="{E7973E14-1505-4AA9-B637-40E89F8F3E42}" srcOrd="0" destOrd="0" presId="urn:microsoft.com/office/officeart/2005/8/layout/vList2"/>
    <dgm:cxn modelId="{0F7A482C-D622-4C7B-9C1A-9BE23D3A6EAF}" srcId="{BF8A8654-89A6-440D-A394-7F112ED5592A}" destId="{661B1D5F-782D-41AB-A2C9-FED001D7A339}" srcOrd="2" destOrd="0" parTransId="{B348489B-7092-48B6-A52C-196C7C6573C8}" sibTransId="{88890F93-E81E-4003-BD90-61229C0E8329}"/>
    <dgm:cxn modelId="{7D7E7A38-196C-488E-8919-78FC36249358}" type="presOf" srcId="{E09B58DA-2C5F-40E5-BD16-1AFA0DD44C78}" destId="{CA9758C5-4064-48FA-BEC7-F2987D7ACED5}" srcOrd="0" destOrd="0" presId="urn:microsoft.com/office/officeart/2005/8/layout/vList2"/>
    <dgm:cxn modelId="{4B318C3E-F15A-4865-BAD4-DB9921A76441}" type="presOf" srcId="{BF8A8654-89A6-440D-A394-7F112ED5592A}" destId="{D5C9131F-2E26-49BC-BE49-2EEB64B1B226}" srcOrd="0" destOrd="0" presId="urn:microsoft.com/office/officeart/2005/8/layout/vList2"/>
    <dgm:cxn modelId="{C0253693-DED1-400A-A7F1-3D281209935B}" type="presOf" srcId="{63487D76-EAA4-4DA4-952A-847273A7EF88}" destId="{B42B2E79-7AC1-45DF-9A93-33F88FD81998}" srcOrd="0" destOrd="0" presId="urn:microsoft.com/office/officeart/2005/8/layout/vList2"/>
    <dgm:cxn modelId="{6E1DC6CA-EEF7-43C5-A388-8ED4C2045E9C}" srcId="{BF8A8654-89A6-440D-A394-7F112ED5592A}" destId="{63487D76-EAA4-4DA4-952A-847273A7EF88}" srcOrd="1" destOrd="0" parTransId="{3E0755CA-022A-4DE5-AB73-B0914D80BBE4}" sibTransId="{35548C5C-31F7-44F5-B7C3-0221FF2EFF0E}"/>
    <dgm:cxn modelId="{9AF35AD9-BD4B-4B13-95C0-1EE01C2722CC}" srcId="{BF8A8654-89A6-440D-A394-7F112ED5592A}" destId="{E09B58DA-2C5F-40E5-BD16-1AFA0DD44C78}" srcOrd="0" destOrd="0" parTransId="{CD4AA0BF-F31D-477C-B080-278401037D36}" sibTransId="{803E1362-9727-41A4-A59A-917027F7F4AC}"/>
    <dgm:cxn modelId="{ABD2A40D-628D-47A7-9A97-BA60F8CF262D}" type="presParOf" srcId="{D5C9131F-2E26-49BC-BE49-2EEB64B1B226}" destId="{CA9758C5-4064-48FA-BEC7-F2987D7ACED5}" srcOrd="0" destOrd="0" presId="urn:microsoft.com/office/officeart/2005/8/layout/vList2"/>
    <dgm:cxn modelId="{24CC746B-4564-44EE-818B-31FD8FFE8363}" type="presParOf" srcId="{D5C9131F-2E26-49BC-BE49-2EEB64B1B226}" destId="{C8DA2BFE-0E4E-4BEA-9E5A-B1E027470843}" srcOrd="1" destOrd="0" presId="urn:microsoft.com/office/officeart/2005/8/layout/vList2"/>
    <dgm:cxn modelId="{CDAD6306-50C2-4622-B407-3D4E9450C346}" type="presParOf" srcId="{D5C9131F-2E26-49BC-BE49-2EEB64B1B226}" destId="{B42B2E79-7AC1-45DF-9A93-33F88FD81998}" srcOrd="2" destOrd="0" presId="urn:microsoft.com/office/officeart/2005/8/layout/vList2"/>
    <dgm:cxn modelId="{2E726796-57CE-4E98-A9AD-D0FCD30E3A61}" type="presParOf" srcId="{D5C9131F-2E26-49BC-BE49-2EEB64B1B226}" destId="{8C0CA59E-05C9-4BED-AEEF-BB3F2EC2906C}" srcOrd="3" destOrd="0" presId="urn:microsoft.com/office/officeart/2005/8/layout/vList2"/>
    <dgm:cxn modelId="{0CF19F69-C099-4D51-A6EC-BAC77ACD114C}" type="presParOf" srcId="{D5C9131F-2E26-49BC-BE49-2EEB64B1B226}" destId="{E7973E14-1505-4AA9-B637-40E89F8F3E4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D78B165-BEFE-45A8-A6FC-2B36C4ADA2C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CE78809-554B-499F-A1EF-3F0DFAD37FC1}">
      <dgm:prSet/>
      <dgm:spPr/>
      <dgm:t>
        <a:bodyPr/>
        <a:lstStyle/>
        <a:p>
          <a:r>
            <a:rPr lang="en-US" dirty="0"/>
            <a:t>1. ARK </a:t>
          </a:r>
          <a:r>
            <a:rPr lang="en-US" dirty="0" err="1"/>
            <a:t>resultater</a:t>
          </a:r>
          <a:r>
            <a:rPr lang="en-US" dirty="0"/>
            <a:t> ga </a:t>
          </a:r>
          <a:r>
            <a:rPr lang="en-US" dirty="0" err="1"/>
            <a:t>ikke</a:t>
          </a:r>
          <a:r>
            <a:rPr lang="en-US" dirty="0"/>
            <a:t> info </a:t>
          </a:r>
          <a:r>
            <a:rPr lang="en-US" dirty="0" err="1"/>
            <a:t>nok</a:t>
          </a:r>
          <a:r>
            <a:rPr lang="en-US" dirty="0"/>
            <a:t> om de </a:t>
          </a:r>
          <a:r>
            <a:rPr lang="en-US" dirty="0" err="1"/>
            <a:t>utfordringer</a:t>
          </a:r>
          <a:r>
            <a:rPr lang="en-US" dirty="0"/>
            <a:t> vi </a:t>
          </a:r>
          <a:r>
            <a:rPr lang="en-US" dirty="0" err="1"/>
            <a:t>har</a:t>
          </a:r>
          <a:r>
            <a:rPr lang="en-US" dirty="0"/>
            <a:t> med </a:t>
          </a:r>
          <a:r>
            <a:rPr lang="en-US" dirty="0" err="1"/>
            <a:t>arbeidsmiljøet</a:t>
          </a:r>
          <a:r>
            <a:rPr lang="en-US" dirty="0"/>
            <a:t>. </a:t>
          </a:r>
          <a:r>
            <a:rPr lang="en-US" dirty="0" err="1"/>
            <a:t>Imøteser</a:t>
          </a:r>
          <a:r>
            <a:rPr lang="en-US" dirty="0"/>
            <a:t> </a:t>
          </a:r>
          <a:r>
            <a:rPr lang="en-US" dirty="0" err="1"/>
            <a:t>verktøy</a:t>
          </a:r>
          <a:r>
            <a:rPr lang="en-US" dirty="0"/>
            <a:t> </a:t>
          </a:r>
          <a:r>
            <a:rPr lang="en-US" dirty="0" err="1"/>
            <a:t>fra</a:t>
          </a:r>
          <a:r>
            <a:rPr lang="en-US" dirty="0"/>
            <a:t> HSMB for </a:t>
          </a:r>
          <a:r>
            <a:rPr lang="en-US" dirty="0" err="1"/>
            <a:t>risikovurdering</a:t>
          </a:r>
          <a:r>
            <a:rPr lang="en-US" dirty="0"/>
            <a:t> av </a:t>
          </a:r>
          <a:r>
            <a:rPr lang="en-US" dirty="0" err="1"/>
            <a:t>psykososialt</a:t>
          </a:r>
          <a:r>
            <a:rPr lang="en-US" dirty="0"/>
            <a:t> </a:t>
          </a:r>
          <a:r>
            <a:rPr lang="en-US" dirty="0" err="1"/>
            <a:t>arbeidsmiljø</a:t>
          </a:r>
          <a:endParaRPr lang="en-US" dirty="0"/>
        </a:p>
      </dgm:t>
    </dgm:pt>
    <dgm:pt modelId="{FDA29275-A282-4E63-A00A-5F2440B542DC}" type="parTrans" cxnId="{8F42A461-A4C1-4BDA-AAFF-DDC4750C16BA}">
      <dgm:prSet/>
      <dgm:spPr/>
      <dgm:t>
        <a:bodyPr/>
        <a:lstStyle/>
        <a:p>
          <a:endParaRPr lang="en-US"/>
        </a:p>
      </dgm:t>
    </dgm:pt>
    <dgm:pt modelId="{11EE4B0A-5D87-476B-8DBB-F0191830074E}" type="sibTrans" cxnId="{8F42A461-A4C1-4BDA-AAFF-DDC4750C16BA}">
      <dgm:prSet/>
      <dgm:spPr/>
      <dgm:t>
        <a:bodyPr/>
        <a:lstStyle/>
        <a:p>
          <a:endParaRPr lang="en-US"/>
        </a:p>
      </dgm:t>
    </dgm:pt>
    <dgm:pt modelId="{3D2AF06B-7B45-4A35-93D4-C2DB0CD93125}">
      <dgm:prSet/>
      <dgm:spPr/>
      <dgm:t>
        <a:bodyPr/>
        <a:lstStyle/>
        <a:p>
          <a:r>
            <a:rPr lang="en-US" dirty="0"/>
            <a:t>2. UIO HMS </a:t>
          </a:r>
          <a:r>
            <a:rPr lang="en-US" dirty="0" err="1"/>
            <a:t>mål</a:t>
          </a:r>
          <a:r>
            <a:rPr lang="en-US" dirty="0"/>
            <a:t> </a:t>
          </a:r>
          <a:r>
            <a:rPr lang="en-US" dirty="0" err="1"/>
            <a:t>har</a:t>
          </a:r>
          <a:r>
            <a:rPr lang="en-US" dirty="0"/>
            <a:t> </a:t>
          </a:r>
          <a:r>
            <a:rPr lang="en-US" dirty="0" err="1"/>
            <a:t>fokus</a:t>
          </a:r>
          <a:r>
            <a:rPr lang="en-US" dirty="0"/>
            <a:t> </a:t>
          </a:r>
          <a:r>
            <a:rPr lang="en-US" dirty="0" err="1"/>
            <a:t>på</a:t>
          </a:r>
          <a:r>
            <a:rPr lang="en-US" dirty="0"/>
            <a:t> ROS </a:t>
          </a:r>
          <a:r>
            <a:rPr lang="en-US" dirty="0" err="1"/>
            <a:t>og</a:t>
          </a:r>
          <a:r>
            <a:rPr lang="en-US" dirty="0"/>
            <a:t> det </a:t>
          </a:r>
          <a:r>
            <a:rPr lang="en-US" dirty="0" err="1"/>
            <a:t>vil</a:t>
          </a:r>
          <a:r>
            <a:rPr lang="en-US" dirty="0"/>
            <a:t> vi </a:t>
          </a:r>
          <a:r>
            <a:rPr lang="en-US" dirty="0" err="1"/>
            <a:t>også</a:t>
          </a:r>
          <a:r>
            <a:rPr lang="en-US" dirty="0"/>
            <a:t> ha </a:t>
          </a:r>
          <a:r>
            <a:rPr lang="en-US" dirty="0" err="1"/>
            <a:t>fremover</a:t>
          </a:r>
          <a:endParaRPr lang="en-US" dirty="0"/>
        </a:p>
      </dgm:t>
    </dgm:pt>
    <dgm:pt modelId="{57102EA3-E63E-40FA-81E4-A9A9273C4882}" type="parTrans" cxnId="{89956DB3-F765-4979-B89E-1E691D76021D}">
      <dgm:prSet/>
      <dgm:spPr/>
      <dgm:t>
        <a:bodyPr/>
        <a:lstStyle/>
        <a:p>
          <a:endParaRPr lang="en-US"/>
        </a:p>
      </dgm:t>
    </dgm:pt>
    <dgm:pt modelId="{29F5BAD9-3CAA-4535-8A26-CCCE4738D9AD}" type="sibTrans" cxnId="{89956DB3-F765-4979-B89E-1E691D76021D}">
      <dgm:prSet/>
      <dgm:spPr/>
      <dgm:t>
        <a:bodyPr/>
        <a:lstStyle/>
        <a:p>
          <a:endParaRPr lang="en-US"/>
        </a:p>
      </dgm:t>
    </dgm:pt>
    <dgm:pt modelId="{E5BACF20-B1B8-4CB7-807F-60327694BC01}">
      <dgm:prSet/>
      <dgm:spPr/>
      <dgm:t>
        <a:bodyPr/>
        <a:lstStyle/>
        <a:p>
          <a:r>
            <a:rPr lang="en-US" dirty="0"/>
            <a:t>3. </a:t>
          </a:r>
          <a:r>
            <a:rPr lang="en-US" dirty="0" err="1"/>
            <a:t>Ledere</a:t>
          </a:r>
          <a:r>
            <a:rPr lang="en-US" dirty="0"/>
            <a:t> </a:t>
          </a:r>
          <a:r>
            <a:rPr lang="en-US" dirty="0" err="1"/>
            <a:t>skal</a:t>
          </a:r>
          <a:r>
            <a:rPr lang="en-US" dirty="0"/>
            <a:t> </a:t>
          </a:r>
          <a:r>
            <a:rPr lang="en-US" dirty="0" err="1"/>
            <a:t>være</a:t>
          </a:r>
          <a:r>
            <a:rPr lang="en-US" dirty="0"/>
            <a:t> </a:t>
          </a:r>
          <a:r>
            <a:rPr lang="en-US" dirty="0" err="1"/>
            <a:t>kjent</a:t>
          </a:r>
          <a:r>
            <a:rPr lang="en-US" dirty="0"/>
            <a:t> med </a:t>
          </a:r>
          <a:r>
            <a:rPr lang="en-US" dirty="0" err="1"/>
            <a:t>risikovurderinger</a:t>
          </a:r>
          <a:r>
            <a:rPr lang="en-US" dirty="0"/>
            <a:t> da </a:t>
          </a:r>
          <a:r>
            <a:rPr lang="en-US" dirty="0" err="1"/>
            <a:t>dette</a:t>
          </a:r>
          <a:r>
            <a:rPr lang="en-US" dirty="0"/>
            <a:t> </a:t>
          </a:r>
          <a:r>
            <a:rPr lang="en-US" dirty="0" err="1"/>
            <a:t>temaet</a:t>
          </a:r>
          <a:r>
            <a:rPr lang="en-US" dirty="0"/>
            <a:t> </a:t>
          </a:r>
          <a:r>
            <a:rPr lang="en-US" dirty="0" err="1"/>
            <a:t>blir</a:t>
          </a:r>
          <a:r>
            <a:rPr lang="en-US" dirty="0"/>
            <a:t> tatt </a:t>
          </a:r>
          <a:r>
            <a:rPr lang="en-US" dirty="0" err="1"/>
            <a:t>opp</a:t>
          </a:r>
          <a:r>
            <a:rPr lang="en-US" dirty="0"/>
            <a:t> I det </a:t>
          </a:r>
          <a:r>
            <a:rPr lang="en-US" dirty="0" err="1"/>
            <a:t>obligatoriske</a:t>
          </a:r>
          <a:r>
            <a:rPr lang="en-US" dirty="0"/>
            <a:t> HMS </a:t>
          </a:r>
          <a:r>
            <a:rPr lang="en-US" dirty="0" err="1"/>
            <a:t>kurset</a:t>
          </a:r>
          <a:r>
            <a:rPr lang="en-US" dirty="0"/>
            <a:t>, men </a:t>
          </a:r>
          <a:r>
            <a:rPr lang="en-US" dirty="0" err="1"/>
            <a:t>usikkert</a:t>
          </a:r>
          <a:r>
            <a:rPr lang="en-US" dirty="0"/>
            <a:t> om alle </a:t>
          </a:r>
          <a:r>
            <a:rPr lang="en-US" dirty="0" err="1"/>
            <a:t>ansatte</a:t>
          </a:r>
          <a:r>
            <a:rPr lang="en-US" dirty="0"/>
            <a:t> er </a:t>
          </a:r>
          <a:r>
            <a:rPr lang="en-US" dirty="0" err="1"/>
            <a:t>kjent</a:t>
          </a:r>
          <a:r>
            <a:rPr lang="en-US" dirty="0"/>
            <a:t> med </a:t>
          </a:r>
          <a:r>
            <a:rPr lang="en-US" dirty="0" err="1"/>
            <a:t>prosessene</a:t>
          </a:r>
          <a:endParaRPr lang="en-US" dirty="0"/>
        </a:p>
      </dgm:t>
    </dgm:pt>
    <dgm:pt modelId="{411C6D06-6769-40E3-ADA9-45B42A00809A}" type="parTrans" cxnId="{BD60F40D-E234-4367-AEA7-357DB52A82FF}">
      <dgm:prSet/>
      <dgm:spPr/>
      <dgm:t>
        <a:bodyPr/>
        <a:lstStyle/>
        <a:p>
          <a:endParaRPr lang="en-US"/>
        </a:p>
      </dgm:t>
    </dgm:pt>
    <dgm:pt modelId="{E0EEF1C3-2EDE-4883-ACE4-CA84B47FFB7A}" type="sibTrans" cxnId="{BD60F40D-E234-4367-AEA7-357DB52A82FF}">
      <dgm:prSet/>
      <dgm:spPr/>
      <dgm:t>
        <a:bodyPr/>
        <a:lstStyle/>
        <a:p>
          <a:endParaRPr lang="en-US"/>
        </a:p>
      </dgm:t>
    </dgm:pt>
    <dgm:pt modelId="{4B103081-2102-4EC5-947D-09D9631B86BC}" type="pres">
      <dgm:prSet presAssocID="{3D78B165-BEFE-45A8-A6FC-2B36C4ADA2CF}" presName="linear" presStyleCnt="0">
        <dgm:presLayoutVars>
          <dgm:animLvl val="lvl"/>
          <dgm:resizeHandles val="exact"/>
        </dgm:presLayoutVars>
      </dgm:prSet>
      <dgm:spPr/>
    </dgm:pt>
    <dgm:pt modelId="{EF38B38B-EC89-48A9-BBF3-9F8E22875156}" type="pres">
      <dgm:prSet presAssocID="{8CE78809-554B-499F-A1EF-3F0DFAD37FC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7267F33-8103-4B25-9B55-C169F3208B94}" type="pres">
      <dgm:prSet presAssocID="{11EE4B0A-5D87-476B-8DBB-F0191830074E}" presName="spacer" presStyleCnt="0"/>
      <dgm:spPr/>
    </dgm:pt>
    <dgm:pt modelId="{E58B2442-D3BE-4D50-9E51-F679C691618A}" type="pres">
      <dgm:prSet presAssocID="{3D2AF06B-7B45-4A35-93D4-C2DB0CD9312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3E714E0-2CA0-4B5F-A981-CC735C6CD056}" type="pres">
      <dgm:prSet presAssocID="{29F5BAD9-3CAA-4535-8A26-CCCE4738D9AD}" presName="spacer" presStyleCnt="0"/>
      <dgm:spPr/>
    </dgm:pt>
    <dgm:pt modelId="{B3317415-1665-4D38-9337-66F231F1E11D}" type="pres">
      <dgm:prSet presAssocID="{E5BACF20-B1B8-4CB7-807F-60327694BC0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D60F40D-E234-4367-AEA7-357DB52A82FF}" srcId="{3D78B165-BEFE-45A8-A6FC-2B36C4ADA2CF}" destId="{E5BACF20-B1B8-4CB7-807F-60327694BC01}" srcOrd="2" destOrd="0" parTransId="{411C6D06-6769-40E3-ADA9-45B42A00809A}" sibTransId="{E0EEF1C3-2EDE-4883-ACE4-CA84B47FFB7A}"/>
    <dgm:cxn modelId="{A9F5713D-4EEA-406B-9F87-5422D34D0FB8}" type="presOf" srcId="{3D2AF06B-7B45-4A35-93D4-C2DB0CD93125}" destId="{E58B2442-D3BE-4D50-9E51-F679C691618A}" srcOrd="0" destOrd="0" presId="urn:microsoft.com/office/officeart/2005/8/layout/vList2"/>
    <dgm:cxn modelId="{8F42A461-A4C1-4BDA-AAFF-DDC4750C16BA}" srcId="{3D78B165-BEFE-45A8-A6FC-2B36C4ADA2CF}" destId="{8CE78809-554B-499F-A1EF-3F0DFAD37FC1}" srcOrd="0" destOrd="0" parTransId="{FDA29275-A282-4E63-A00A-5F2440B542DC}" sibTransId="{11EE4B0A-5D87-476B-8DBB-F0191830074E}"/>
    <dgm:cxn modelId="{89956DB3-F765-4979-B89E-1E691D76021D}" srcId="{3D78B165-BEFE-45A8-A6FC-2B36C4ADA2CF}" destId="{3D2AF06B-7B45-4A35-93D4-C2DB0CD93125}" srcOrd="1" destOrd="0" parTransId="{57102EA3-E63E-40FA-81E4-A9A9273C4882}" sibTransId="{29F5BAD9-3CAA-4535-8A26-CCCE4738D9AD}"/>
    <dgm:cxn modelId="{B09222B4-EBEA-4D0D-A2BC-49324650BCEB}" type="presOf" srcId="{E5BACF20-B1B8-4CB7-807F-60327694BC01}" destId="{B3317415-1665-4D38-9337-66F231F1E11D}" srcOrd="0" destOrd="0" presId="urn:microsoft.com/office/officeart/2005/8/layout/vList2"/>
    <dgm:cxn modelId="{D13E43C5-3FB1-47E4-8E02-39327EBA3B51}" type="presOf" srcId="{8CE78809-554B-499F-A1EF-3F0DFAD37FC1}" destId="{EF38B38B-EC89-48A9-BBF3-9F8E22875156}" srcOrd="0" destOrd="0" presId="urn:microsoft.com/office/officeart/2005/8/layout/vList2"/>
    <dgm:cxn modelId="{0A668EFE-EE92-4AC7-B3D7-F5B038C15340}" type="presOf" srcId="{3D78B165-BEFE-45A8-A6FC-2B36C4ADA2CF}" destId="{4B103081-2102-4EC5-947D-09D9631B86BC}" srcOrd="0" destOrd="0" presId="urn:microsoft.com/office/officeart/2005/8/layout/vList2"/>
    <dgm:cxn modelId="{A6597A19-21F3-4930-B8FE-B232D00139D7}" type="presParOf" srcId="{4B103081-2102-4EC5-947D-09D9631B86BC}" destId="{EF38B38B-EC89-48A9-BBF3-9F8E22875156}" srcOrd="0" destOrd="0" presId="urn:microsoft.com/office/officeart/2005/8/layout/vList2"/>
    <dgm:cxn modelId="{55BB7C75-ACE9-4C4C-A673-C4BBE825A276}" type="presParOf" srcId="{4B103081-2102-4EC5-947D-09D9631B86BC}" destId="{47267F33-8103-4B25-9B55-C169F3208B94}" srcOrd="1" destOrd="0" presId="urn:microsoft.com/office/officeart/2005/8/layout/vList2"/>
    <dgm:cxn modelId="{7415BCA7-A95D-4749-BB6B-B2AF32FA26C2}" type="presParOf" srcId="{4B103081-2102-4EC5-947D-09D9631B86BC}" destId="{E58B2442-D3BE-4D50-9E51-F679C691618A}" srcOrd="2" destOrd="0" presId="urn:microsoft.com/office/officeart/2005/8/layout/vList2"/>
    <dgm:cxn modelId="{10A75166-CC9E-4E36-8AF5-0DC364A9B393}" type="presParOf" srcId="{4B103081-2102-4EC5-947D-09D9631B86BC}" destId="{13E714E0-2CA0-4B5F-A981-CC735C6CD056}" srcOrd="3" destOrd="0" presId="urn:microsoft.com/office/officeart/2005/8/layout/vList2"/>
    <dgm:cxn modelId="{12A1567E-9D42-4FBF-81B2-876FF93C90FA}" type="presParOf" srcId="{4B103081-2102-4EC5-947D-09D9631B86BC}" destId="{B3317415-1665-4D38-9337-66F231F1E11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F8A8654-89A6-440D-A394-7F112ED5592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09B58DA-2C5F-40E5-BD16-1AFA0DD44C78}">
      <dgm:prSet/>
      <dgm:spPr/>
      <dgm:t>
        <a:bodyPr/>
        <a:lstStyle/>
        <a:p>
          <a:r>
            <a:rPr lang="nb-NO"/>
            <a:t>HMS koordinator møter på MED er positivt</a:t>
          </a:r>
          <a:endParaRPr lang="en-US"/>
        </a:p>
      </dgm:t>
    </dgm:pt>
    <dgm:pt modelId="{CD4AA0BF-F31D-477C-B080-278401037D36}" type="parTrans" cxnId="{9AF35AD9-BD4B-4B13-95C0-1EE01C2722CC}">
      <dgm:prSet/>
      <dgm:spPr/>
      <dgm:t>
        <a:bodyPr/>
        <a:lstStyle/>
        <a:p>
          <a:endParaRPr lang="en-US"/>
        </a:p>
      </dgm:t>
    </dgm:pt>
    <dgm:pt modelId="{803E1362-9727-41A4-A59A-917027F7F4AC}" type="sibTrans" cxnId="{9AF35AD9-BD4B-4B13-95C0-1EE01C2722CC}">
      <dgm:prSet/>
      <dgm:spPr/>
      <dgm:t>
        <a:bodyPr/>
        <a:lstStyle/>
        <a:p>
          <a:endParaRPr lang="en-US"/>
        </a:p>
      </dgm:t>
    </dgm:pt>
    <dgm:pt modelId="{63487D76-EAA4-4DA4-952A-847273A7EF88}">
      <dgm:prSet/>
      <dgm:spPr/>
      <dgm:t>
        <a:bodyPr/>
        <a:lstStyle/>
        <a:p>
          <a:r>
            <a:rPr lang="nb-NO"/>
            <a:t>Videreformidling av HMS informasjon foregår mer effektivt enn før</a:t>
          </a:r>
          <a:endParaRPr lang="en-US"/>
        </a:p>
      </dgm:t>
    </dgm:pt>
    <dgm:pt modelId="{3E0755CA-022A-4DE5-AB73-B0914D80BBE4}" type="parTrans" cxnId="{6E1DC6CA-EEF7-43C5-A388-8ED4C2045E9C}">
      <dgm:prSet/>
      <dgm:spPr/>
      <dgm:t>
        <a:bodyPr/>
        <a:lstStyle/>
        <a:p>
          <a:endParaRPr lang="en-US"/>
        </a:p>
      </dgm:t>
    </dgm:pt>
    <dgm:pt modelId="{35548C5C-31F7-44F5-B7C3-0221FF2EFF0E}" type="sibTrans" cxnId="{6E1DC6CA-EEF7-43C5-A388-8ED4C2045E9C}">
      <dgm:prSet/>
      <dgm:spPr/>
      <dgm:t>
        <a:bodyPr/>
        <a:lstStyle/>
        <a:p>
          <a:endParaRPr lang="en-US"/>
        </a:p>
      </dgm:t>
    </dgm:pt>
    <dgm:pt modelId="{5196BB39-118F-4747-B113-A2A7BD5D49FD}">
      <dgm:prSet/>
      <dgm:spPr/>
      <dgm:t>
        <a:bodyPr/>
        <a:lstStyle/>
        <a:p>
          <a:r>
            <a:rPr lang="nb-NO"/>
            <a:t>Ønsker mer bistand fra fakultetet i konkrete saker innen HMS</a:t>
          </a:r>
          <a:endParaRPr lang="en-US"/>
        </a:p>
      </dgm:t>
    </dgm:pt>
    <dgm:pt modelId="{F5631F29-2967-47EF-B5FC-C13621FD0EBD}" type="parTrans" cxnId="{DDADDA40-DD4E-4F98-8070-A80A821A4756}">
      <dgm:prSet/>
      <dgm:spPr/>
      <dgm:t>
        <a:bodyPr/>
        <a:lstStyle/>
        <a:p>
          <a:endParaRPr lang="en-US"/>
        </a:p>
      </dgm:t>
    </dgm:pt>
    <dgm:pt modelId="{3834A5B4-1A77-428B-B52C-C92BA561E99A}" type="sibTrans" cxnId="{DDADDA40-DD4E-4F98-8070-A80A821A4756}">
      <dgm:prSet/>
      <dgm:spPr/>
      <dgm:t>
        <a:bodyPr/>
        <a:lstStyle/>
        <a:p>
          <a:endParaRPr lang="en-US"/>
        </a:p>
      </dgm:t>
    </dgm:pt>
    <dgm:pt modelId="{38A7C838-A979-4A23-848B-F53A4FAA6967}">
      <dgm:prSet/>
      <dgm:spPr/>
      <dgm:t>
        <a:bodyPr/>
        <a:lstStyle/>
        <a:p>
          <a:r>
            <a:rPr lang="nb-NO"/>
            <a:t>Savner faglig støtte og kapasitet på fakultetsnivå og ønsker om mer koordinerende HMS aktiviteter</a:t>
          </a:r>
          <a:endParaRPr lang="en-US"/>
        </a:p>
      </dgm:t>
    </dgm:pt>
    <dgm:pt modelId="{0E895AB4-D8E5-436B-BB25-1FA769B90F9F}" type="parTrans" cxnId="{F230A314-1F43-4B2C-89B8-B41675F514E0}">
      <dgm:prSet/>
      <dgm:spPr/>
      <dgm:t>
        <a:bodyPr/>
        <a:lstStyle/>
        <a:p>
          <a:endParaRPr lang="en-US"/>
        </a:p>
      </dgm:t>
    </dgm:pt>
    <dgm:pt modelId="{4A96D4CD-29AF-4A07-ABEC-1809189F5A76}" type="sibTrans" cxnId="{F230A314-1F43-4B2C-89B8-B41675F514E0}">
      <dgm:prSet/>
      <dgm:spPr/>
      <dgm:t>
        <a:bodyPr/>
        <a:lstStyle/>
        <a:p>
          <a:endParaRPr lang="en-US"/>
        </a:p>
      </dgm:t>
    </dgm:pt>
    <dgm:pt modelId="{BB8AEB0C-425D-4DA6-A9C6-B083E924B556}">
      <dgm:prSet/>
      <dgm:spPr/>
      <dgm:t>
        <a:bodyPr/>
        <a:lstStyle/>
        <a:p>
          <a:r>
            <a:rPr lang="nb-NO"/>
            <a:t>Fungerer godt og saker blir fulgt opp og får også god bistand til ulike HMS spørsmål</a:t>
          </a:r>
          <a:endParaRPr lang="en-US"/>
        </a:p>
      </dgm:t>
    </dgm:pt>
    <dgm:pt modelId="{84D8AE21-E7E5-45A4-B23E-81EEBC37A035}" type="parTrans" cxnId="{CD8C59E6-D862-4A3C-8299-2295E8E8AE7D}">
      <dgm:prSet/>
      <dgm:spPr/>
      <dgm:t>
        <a:bodyPr/>
        <a:lstStyle/>
        <a:p>
          <a:endParaRPr lang="en-US"/>
        </a:p>
      </dgm:t>
    </dgm:pt>
    <dgm:pt modelId="{46E47D61-481E-45AC-A965-4F0792472BBC}" type="sibTrans" cxnId="{CD8C59E6-D862-4A3C-8299-2295E8E8AE7D}">
      <dgm:prSet/>
      <dgm:spPr/>
      <dgm:t>
        <a:bodyPr/>
        <a:lstStyle/>
        <a:p>
          <a:endParaRPr lang="en-US"/>
        </a:p>
      </dgm:t>
    </dgm:pt>
    <dgm:pt modelId="{D5C9131F-2E26-49BC-BE49-2EEB64B1B226}" type="pres">
      <dgm:prSet presAssocID="{BF8A8654-89A6-440D-A394-7F112ED5592A}" presName="linear" presStyleCnt="0">
        <dgm:presLayoutVars>
          <dgm:animLvl val="lvl"/>
          <dgm:resizeHandles val="exact"/>
        </dgm:presLayoutVars>
      </dgm:prSet>
      <dgm:spPr/>
    </dgm:pt>
    <dgm:pt modelId="{CA9758C5-4064-48FA-BEC7-F2987D7ACED5}" type="pres">
      <dgm:prSet presAssocID="{E09B58DA-2C5F-40E5-BD16-1AFA0DD44C7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8DA2BFE-0E4E-4BEA-9E5A-B1E027470843}" type="pres">
      <dgm:prSet presAssocID="{803E1362-9727-41A4-A59A-917027F7F4AC}" presName="spacer" presStyleCnt="0"/>
      <dgm:spPr/>
    </dgm:pt>
    <dgm:pt modelId="{B42B2E79-7AC1-45DF-9A93-33F88FD81998}" type="pres">
      <dgm:prSet presAssocID="{63487D76-EAA4-4DA4-952A-847273A7EF88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8C0CA59E-05C9-4BED-AEEF-BB3F2EC2906C}" type="pres">
      <dgm:prSet presAssocID="{35548C5C-31F7-44F5-B7C3-0221FF2EFF0E}" presName="spacer" presStyleCnt="0"/>
      <dgm:spPr/>
    </dgm:pt>
    <dgm:pt modelId="{18F28E19-B925-4FED-ABBF-B5D1034043BF}" type="pres">
      <dgm:prSet presAssocID="{5196BB39-118F-4747-B113-A2A7BD5D49F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99DFD4C-B591-4DA0-8A09-C39CE721256A}" type="pres">
      <dgm:prSet presAssocID="{3834A5B4-1A77-428B-B52C-C92BA561E99A}" presName="spacer" presStyleCnt="0"/>
      <dgm:spPr/>
    </dgm:pt>
    <dgm:pt modelId="{BF257667-1EAA-4C3F-B6A0-3A70BCB3BC85}" type="pres">
      <dgm:prSet presAssocID="{38A7C838-A979-4A23-848B-F53A4FAA6967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297D16F-D079-47AE-93AE-84786A6C9E92}" type="pres">
      <dgm:prSet presAssocID="{4A96D4CD-29AF-4A07-ABEC-1809189F5A76}" presName="spacer" presStyleCnt="0"/>
      <dgm:spPr/>
    </dgm:pt>
    <dgm:pt modelId="{E322AB84-DC52-4BB1-8F8B-F9F42BBDBEF4}" type="pres">
      <dgm:prSet presAssocID="{BB8AEB0C-425D-4DA6-A9C6-B083E924B556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230A314-1F43-4B2C-89B8-B41675F514E0}" srcId="{BF8A8654-89A6-440D-A394-7F112ED5592A}" destId="{38A7C838-A979-4A23-848B-F53A4FAA6967}" srcOrd="3" destOrd="0" parTransId="{0E895AB4-D8E5-436B-BB25-1FA769B90F9F}" sibTransId="{4A96D4CD-29AF-4A07-ABEC-1809189F5A76}"/>
    <dgm:cxn modelId="{4B318C3E-F15A-4865-BAD4-DB9921A76441}" type="presOf" srcId="{BF8A8654-89A6-440D-A394-7F112ED5592A}" destId="{D5C9131F-2E26-49BC-BE49-2EEB64B1B226}" srcOrd="0" destOrd="0" presId="urn:microsoft.com/office/officeart/2005/8/layout/vList2"/>
    <dgm:cxn modelId="{DDADDA40-DD4E-4F98-8070-A80A821A4756}" srcId="{BF8A8654-89A6-440D-A394-7F112ED5592A}" destId="{5196BB39-118F-4747-B113-A2A7BD5D49FD}" srcOrd="2" destOrd="0" parTransId="{F5631F29-2967-47EF-B5FC-C13621FD0EBD}" sibTransId="{3834A5B4-1A77-428B-B52C-C92BA561E99A}"/>
    <dgm:cxn modelId="{3BFEE488-B071-485D-B45D-9BFB4FA837DD}" type="presOf" srcId="{38A7C838-A979-4A23-848B-F53A4FAA6967}" destId="{BF257667-1EAA-4C3F-B6A0-3A70BCB3BC85}" srcOrd="0" destOrd="0" presId="urn:microsoft.com/office/officeart/2005/8/layout/vList2"/>
    <dgm:cxn modelId="{60C7B192-DB13-4F9D-A95F-3C228488378D}" type="presOf" srcId="{BB8AEB0C-425D-4DA6-A9C6-B083E924B556}" destId="{E322AB84-DC52-4BB1-8F8B-F9F42BBDBEF4}" srcOrd="0" destOrd="0" presId="urn:microsoft.com/office/officeart/2005/8/layout/vList2"/>
    <dgm:cxn modelId="{6E1DC6CA-EEF7-43C5-A388-8ED4C2045E9C}" srcId="{BF8A8654-89A6-440D-A394-7F112ED5592A}" destId="{63487D76-EAA4-4DA4-952A-847273A7EF88}" srcOrd="1" destOrd="0" parTransId="{3E0755CA-022A-4DE5-AB73-B0914D80BBE4}" sibTransId="{35548C5C-31F7-44F5-B7C3-0221FF2EFF0E}"/>
    <dgm:cxn modelId="{37B447CF-E0B2-4E91-9415-25C4AB46CE63}" type="presOf" srcId="{5196BB39-118F-4747-B113-A2A7BD5D49FD}" destId="{18F28E19-B925-4FED-ABBF-B5D1034043BF}" srcOrd="0" destOrd="0" presId="urn:microsoft.com/office/officeart/2005/8/layout/vList2"/>
    <dgm:cxn modelId="{9AF35AD9-BD4B-4B13-95C0-1EE01C2722CC}" srcId="{BF8A8654-89A6-440D-A394-7F112ED5592A}" destId="{E09B58DA-2C5F-40E5-BD16-1AFA0DD44C78}" srcOrd="0" destOrd="0" parTransId="{CD4AA0BF-F31D-477C-B080-278401037D36}" sibTransId="{803E1362-9727-41A4-A59A-917027F7F4AC}"/>
    <dgm:cxn modelId="{CD8C59E6-D862-4A3C-8299-2295E8E8AE7D}" srcId="{BF8A8654-89A6-440D-A394-7F112ED5592A}" destId="{BB8AEB0C-425D-4DA6-A9C6-B083E924B556}" srcOrd="4" destOrd="0" parTransId="{84D8AE21-E7E5-45A4-B23E-81EEBC37A035}" sibTransId="{46E47D61-481E-45AC-A965-4F0792472BBC}"/>
    <dgm:cxn modelId="{0D43F0EB-DE38-4BAB-9788-06C59DA51719}" type="presOf" srcId="{E09B58DA-2C5F-40E5-BD16-1AFA0DD44C78}" destId="{CA9758C5-4064-48FA-BEC7-F2987D7ACED5}" srcOrd="0" destOrd="0" presId="urn:microsoft.com/office/officeart/2005/8/layout/vList2"/>
    <dgm:cxn modelId="{3E6319F6-250D-42E6-B890-28624FBE1873}" type="presOf" srcId="{63487D76-EAA4-4DA4-952A-847273A7EF88}" destId="{B42B2E79-7AC1-45DF-9A93-33F88FD81998}" srcOrd="0" destOrd="0" presId="urn:microsoft.com/office/officeart/2005/8/layout/vList2"/>
    <dgm:cxn modelId="{F323DE81-9E66-45B1-85A2-136DE2D623CC}" type="presParOf" srcId="{D5C9131F-2E26-49BC-BE49-2EEB64B1B226}" destId="{CA9758C5-4064-48FA-BEC7-F2987D7ACED5}" srcOrd="0" destOrd="0" presId="urn:microsoft.com/office/officeart/2005/8/layout/vList2"/>
    <dgm:cxn modelId="{89285F66-11A4-43E0-B530-FDD6FB84E739}" type="presParOf" srcId="{D5C9131F-2E26-49BC-BE49-2EEB64B1B226}" destId="{C8DA2BFE-0E4E-4BEA-9E5A-B1E027470843}" srcOrd="1" destOrd="0" presId="urn:microsoft.com/office/officeart/2005/8/layout/vList2"/>
    <dgm:cxn modelId="{FBD38691-7BB8-4D34-B263-62A480F8151C}" type="presParOf" srcId="{D5C9131F-2E26-49BC-BE49-2EEB64B1B226}" destId="{B42B2E79-7AC1-45DF-9A93-33F88FD81998}" srcOrd="2" destOrd="0" presId="urn:microsoft.com/office/officeart/2005/8/layout/vList2"/>
    <dgm:cxn modelId="{9329ECDE-0D11-4EA5-96A7-6480F607F9A3}" type="presParOf" srcId="{D5C9131F-2E26-49BC-BE49-2EEB64B1B226}" destId="{8C0CA59E-05C9-4BED-AEEF-BB3F2EC2906C}" srcOrd="3" destOrd="0" presId="urn:microsoft.com/office/officeart/2005/8/layout/vList2"/>
    <dgm:cxn modelId="{FF677C4C-D7ED-4C26-AA40-96DC3BDDEDB9}" type="presParOf" srcId="{D5C9131F-2E26-49BC-BE49-2EEB64B1B226}" destId="{18F28E19-B925-4FED-ABBF-B5D1034043BF}" srcOrd="4" destOrd="0" presId="urn:microsoft.com/office/officeart/2005/8/layout/vList2"/>
    <dgm:cxn modelId="{EF6BE88A-AC8B-4D03-B2A3-30EE651ABF0A}" type="presParOf" srcId="{D5C9131F-2E26-49BC-BE49-2EEB64B1B226}" destId="{999DFD4C-B591-4DA0-8A09-C39CE721256A}" srcOrd="5" destOrd="0" presId="urn:microsoft.com/office/officeart/2005/8/layout/vList2"/>
    <dgm:cxn modelId="{15396A24-DC92-4B9E-B1B0-367CDA24E5E7}" type="presParOf" srcId="{D5C9131F-2E26-49BC-BE49-2EEB64B1B226}" destId="{BF257667-1EAA-4C3F-B6A0-3A70BCB3BC85}" srcOrd="6" destOrd="0" presId="urn:microsoft.com/office/officeart/2005/8/layout/vList2"/>
    <dgm:cxn modelId="{A67C6015-B3C2-4FF0-AA36-38F89C4BE549}" type="presParOf" srcId="{D5C9131F-2E26-49BC-BE49-2EEB64B1B226}" destId="{0297D16F-D079-47AE-93AE-84786A6C9E92}" srcOrd="7" destOrd="0" presId="urn:microsoft.com/office/officeart/2005/8/layout/vList2"/>
    <dgm:cxn modelId="{5F28641D-553B-4BDE-9E34-F18F49761C39}" type="presParOf" srcId="{D5C9131F-2E26-49BC-BE49-2EEB64B1B226}" destId="{E322AB84-DC52-4BB1-8F8B-F9F42BBDBEF4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2094C91-5CCF-498D-80D9-8EC4C66684F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7626F81-59A3-4F3F-BE10-3DA3A958EB10}">
      <dgm:prSet/>
      <dgm:spPr/>
      <dgm:t>
        <a:bodyPr/>
        <a:lstStyle/>
        <a:p>
          <a:r>
            <a:rPr lang="nb-NO"/>
            <a:t>Antall registrerte avvik synker ved MED og flere enheter vil ha Avviks og avvikskultur som fokusområde i 2026-</a:t>
          </a:r>
          <a:endParaRPr lang="en-US"/>
        </a:p>
      </dgm:t>
    </dgm:pt>
    <dgm:pt modelId="{F9591674-4DDC-4475-A56D-EB9FB37BAE21}" type="parTrans" cxnId="{3FEA3493-42CE-47BE-B9D5-203561951F26}">
      <dgm:prSet/>
      <dgm:spPr/>
      <dgm:t>
        <a:bodyPr/>
        <a:lstStyle/>
        <a:p>
          <a:endParaRPr lang="en-US"/>
        </a:p>
      </dgm:t>
    </dgm:pt>
    <dgm:pt modelId="{162B14F3-B023-4A83-997C-01E762506243}" type="sibTrans" cxnId="{3FEA3493-42CE-47BE-B9D5-203561951F26}">
      <dgm:prSet/>
      <dgm:spPr/>
      <dgm:t>
        <a:bodyPr/>
        <a:lstStyle/>
        <a:p>
          <a:endParaRPr lang="en-US"/>
        </a:p>
      </dgm:t>
    </dgm:pt>
    <dgm:pt modelId="{FDCE3393-18FC-4514-B75E-088BFB5A5329}">
      <dgm:prSet/>
      <dgm:spPr/>
      <dgm:t>
        <a:bodyPr/>
        <a:lstStyle/>
        <a:p>
          <a:r>
            <a:rPr lang="nb-NO"/>
            <a:t>Risikovurderinger og ROS på det psykososiale arbeidsmiljøet</a:t>
          </a:r>
          <a:endParaRPr lang="en-US"/>
        </a:p>
      </dgm:t>
    </dgm:pt>
    <dgm:pt modelId="{5D999885-9A70-462C-92F6-0D99E2F36E0B}" type="parTrans" cxnId="{9CB7905E-1990-46CC-9431-4DE22B2FDFD7}">
      <dgm:prSet/>
      <dgm:spPr/>
      <dgm:t>
        <a:bodyPr/>
        <a:lstStyle/>
        <a:p>
          <a:endParaRPr lang="en-US"/>
        </a:p>
      </dgm:t>
    </dgm:pt>
    <dgm:pt modelId="{DDA1AD1C-0788-4E03-B4A3-E21E60EF1406}" type="sibTrans" cxnId="{9CB7905E-1990-46CC-9431-4DE22B2FDFD7}">
      <dgm:prSet/>
      <dgm:spPr/>
      <dgm:t>
        <a:bodyPr/>
        <a:lstStyle/>
        <a:p>
          <a:endParaRPr lang="en-US"/>
        </a:p>
      </dgm:t>
    </dgm:pt>
    <dgm:pt modelId="{FCC0E76A-7EAA-4C96-9738-42A4BFD4CF2F}">
      <dgm:prSet/>
      <dgm:spPr/>
      <dgm:t>
        <a:bodyPr/>
        <a:lstStyle/>
        <a:p>
          <a:r>
            <a:rPr lang="nb-NO" dirty="0"/>
            <a:t>Obligatorisk HMS opplæring  for ledere</a:t>
          </a:r>
          <a:endParaRPr lang="en-US" dirty="0"/>
        </a:p>
      </dgm:t>
    </dgm:pt>
    <dgm:pt modelId="{BAAB845B-4397-4CEF-9314-5744D7770533}" type="parTrans" cxnId="{79C0D948-7662-4EF6-BBDA-DCBEAFA0EDE1}">
      <dgm:prSet/>
      <dgm:spPr/>
      <dgm:t>
        <a:bodyPr/>
        <a:lstStyle/>
        <a:p>
          <a:endParaRPr lang="en-US"/>
        </a:p>
      </dgm:t>
    </dgm:pt>
    <dgm:pt modelId="{19AAC593-E886-4421-97DB-A1188926FB29}" type="sibTrans" cxnId="{79C0D948-7662-4EF6-BBDA-DCBEAFA0EDE1}">
      <dgm:prSet/>
      <dgm:spPr/>
      <dgm:t>
        <a:bodyPr/>
        <a:lstStyle/>
        <a:p>
          <a:endParaRPr lang="en-US"/>
        </a:p>
      </dgm:t>
    </dgm:pt>
    <dgm:pt modelId="{53DFAC50-31BF-423F-9DD6-93EB0E8BDCEA}">
      <dgm:prSet/>
      <dgm:spPr/>
      <dgm:t>
        <a:bodyPr/>
        <a:lstStyle/>
        <a:p>
          <a:r>
            <a:rPr lang="nb-NO"/>
            <a:t>Flere fokusområder knytter seg til UIO HMS mål</a:t>
          </a:r>
          <a:endParaRPr lang="en-US"/>
        </a:p>
      </dgm:t>
    </dgm:pt>
    <dgm:pt modelId="{29825A44-5B9D-4784-A7C3-15240AD16289}" type="parTrans" cxnId="{EBB0D1BB-96E8-4F8E-B635-3011B6991042}">
      <dgm:prSet/>
      <dgm:spPr/>
      <dgm:t>
        <a:bodyPr/>
        <a:lstStyle/>
        <a:p>
          <a:endParaRPr lang="en-US"/>
        </a:p>
      </dgm:t>
    </dgm:pt>
    <dgm:pt modelId="{3B518A40-09C8-4AA4-9459-AACC84A7BA42}" type="sibTrans" cxnId="{EBB0D1BB-96E8-4F8E-B635-3011B6991042}">
      <dgm:prSet/>
      <dgm:spPr/>
      <dgm:t>
        <a:bodyPr/>
        <a:lstStyle/>
        <a:p>
          <a:endParaRPr lang="en-US"/>
        </a:p>
      </dgm:t>
    </dgm:pt>
    <dgm:pt modelId="{1FB3C238-AEED-4E5F-B47D-B847DB9CCAFF}">
      <dgm:prSet/>
      <dgm:spPr/>
      <dgm:t>
        <a:bodyPr/>
        <a:lstStyle/>
        <a:p>
          <a:r>
            <a:rPr lang="nb-NO"/>
            <a:t>ARK- fokus på forberedelser</a:t>
          </a:r>
          <a:endParaRPr lang="en-US"/>
        </a:p>
      </dgm:t>
    </dgm:pt>
    <dgm:pt modelId="{D8D856AA-0300-4ABC-B3A6-9BBEBC7377E1}" type="parTrans" cxnId="{0E4F0943-CEE4-4561-82A6-5868B84A970E}">
      <dgm:prSet/>
      <dgm:spPr/>
      <dgm:t>
        <a:bodyPr/>
        <a:lstStyle/>
        <a:p>
          <a:endParaRPr lang="en-US"/>
        </a:p>
      </dgm:t>
    </dgm:pt>
    <dgm:pt modelId="{785EDB2E-E02B-4EA8-9B28-67AE98919DAE}" type="sibTrans" cxnId="{0E4F0943-CEE4-4561-82A6-5868B84A970E}">
      <dgm:prSet/>
      <dgm:spPr/>
      <dgm:t>
        <a:bodyPr/>
        <a:lstStyle/>
        <a:p>
          <a:endParaRPr lang="en-US"/>
        </a:p>
      </dgm:t>
    </dgm:pt>
    <dgm:pt modelId="{A3DF3E7E-2A68-4F71-B4B5-7D9FF65E5057}">
      <dgm:prSet/>
      <dgm:spPr/>
      <dgm:t>
        <a:bodyPr/>
        <a:lstStyle/>
        <a:p>
          <a:r>
            <a:rPr lang="nb-NO"/>
            <a:t>Fokus på Areal og de psykososiale effekter</a:t>
          </a:r>
          <a:endParaRPr lang="en-US"/>
        </a:p>
      </dgm:t>
    </dgm:pt>
    <dgm:pt modelId="{CBFB0E40-C652-4251-93C8-665D79DB469A}" type="parTrans" cxnId="{75086233-4412-4E86-B47E-7D38DD592601}">
      <dgm:prSet/>
      <dgm:spPr/>
      <dgm:t>
        <a:bodyPr/>
        <a:lstStyle/>
        <a:p>
          <a:endParaRPr lang="en-US"/>
        </a:p>
      </dgm:t>
    </dgm:pt>
    <dgm:pt modelId="{DADCEF2F-7804-4A0E-ADEF-73CD4FAE184B}" type="sibTrans" cxnId="{75086233-4412-4E86-B47E-7D38DD592601}">
      <dgm:prSet/>
      <dgm:spPr/>
      <dgm:t>
        <a:bodyPr/>
        <a:lstStyle/>
        <a:p>
          <a:endParaRPr lang="en-US"/>
        </a:p>
      </dgm:t>
    </dgm:pt>
    <dgm:pt modelId="{5089AA6A-8435-45FF-9C28-D87074F89838}">
      <dgm:prSet/>
      <dgm:spPr/>
      <dgm:t>
        <a:bodyPr/>
        <a:lstStyle/>
        <a:p>
          <a:r>
            <a:rPr lang="nb-NO"/>
            <a:t>Flytting til LVB- ROS på arbeidsmiljøer</a:t>
          </a:r>
          <a:endParaRPr lang="en-US"/>
        </a:p>
      </dgm:t>
    </dgm:pt>
    <dgm:pt modelId="{77400652-9DE5-46C6-8E4C-315CAD7E11EA}" type="parTrans" cxnId="{964CCCA4-AF6B-4E8D-B75C-A89FC65DAA3A}">
      <dgm:prSet/>
      <dgm:spPr/>
      <dgm:t>
        <a:bodyPr/>
        <a:lstStyle/>
        <a:p>
          <a:endParaRPr lang="en-US"/>
        </a:p>
      </dgm:t>
    </dgm:pt>
    <dgm:pt modelId="{7D88F976-24D2-4198-9C12-685920CF0466}" type="sibTrans" cxnId="{964CCCA4-AF6B-4E8D-B75C-A89FC65DAA3A}">
      <dgm:prSet/>
      <dgm:spPr/>
      <dgm:t>
        <a:bodyPr/>
        <a:lstStyle/>
        <a:p>
          <a:endParaRPr lang="en-US"/>
        </a:p>
      </dgm:t>
    </dgm:pt>
    <dgm:pt modelId="{D22C051C-E516-4E68-A626-4EC10D479F1B}" type="pres">
      <dgm:prSet presAssocID="{12094C91-5CCF-498D-80D9-8EC4C66684FC}" presName="linear" presStyleCnt="0">
        <dgm:presLayoutVars>
          <dgm:animLvl val="lvl"/>
          <dgm:resizeHandles val="exact"/>
        </dgm:presLayoutVars>
      </dgm:prSet>
      <dgm:spPr/>
    </dgm:pt>
    <dgm:pt modelId="{716AB9DC-525D-4C20-BC3E-626562B08D30}" type="pres">
      <dgm:prSet presAssocID="{E7626F81-59A3-4F3F-BE10-3DA3A958EB1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83DC5562-3078-49AF-9A70-2CA18A803BA7}" type="pres">
      <dgm:prSet presAssocID="{162B14F3-B023-4A83-997C-01E762506243}" presName="spacer" presStyleCnt="0"/>
      <dgm:spPr/>
    </dgm:pt>
    <dgm:pt modelId="{74C34521-5F91-4AD6-B304-CE1DCC7F5B72}" type="pres">
      <dgm:prSet presAssocID="{FDCE3393-18FC-4514-B75E-088BFB5A5329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36CAC5E1-9CCF-44B3-85AF-B7E8D5FA8F18}" type="pres">
      <dgm:prSet presAssocID="{DDA1AD1C-0788-4E03-B4A3-E21E60EF1406}" presName="spacer" presStyleCnt="0"/>
      <dgm:spPr/>
    </dgm:pt>
    <dgm:pt modelId="{02C338BB-88AA-4E90-A09A-6F50069CB527}" type="pres">
      <dgm:prSet presAssocID="{FCC0E76A-7EAA-4C96-9738-42A4BFD4CF2F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3A144D8E-4F23-46B1-B056-F2CFCC2E410A}" type="pres">
      <dgm:prSet presAssocID="{19AAC593-E886-4421-97DB-A1188926FB29}" presName="spacer" presStyleCnt="0"/>
      <dgm:spPr/>
    </dgm:pt>
    <dgm:pt modelId="{2C1C107F-6B4E-4900-A855-267D7797C417}" type="pres">
      <dgm:prSet presAssocID="{53DFAC50-31BF-423F-9DD6-93EB0E8BDCEA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0363D24-7049-434E-A5EB-A2D46828694E}" type="pres">
      <dgm:prSet presAssocID="{3B518A40-09C8-4AA4-9459-AACC84A7BA42}" presName="spacer" presStyleCnt="0"/>
      <dgm:spPr/>
    </dgm:pt>
    <dgm:pt modelId="{6D75A709-2469-4E4E-A695-7D0691EE9012}" type="pres">
      <dgm:prSet presAssocID="{1FB3C238-AEED-4E5F-B47D-B847DB9CCAFF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C66F419-0793-440D-BFAA-C4708B59EF90}" type="pres">
      <dgm:prSet presAssocID="{785EDB2E-E02B-4EA8-9B28-67AE98919DAE}" presName="spacer" presStyleCnt="0"/>
      <dgm:spPr/>
    </dgm:pt>
    <dgm:pt modelId="{03DDBA96-44CE-4C41-87A7-F32DA1EA3381}" type="pres">
      <dgm:prSet presAssocID="{A3DF3E7E-2A68-4F71-B4B5-7D9FF65E5057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259F9DF8-D417-4194-8852-D9135E34D378}" type="pres">
      <dgm:prSet presAssocID="{DADCEF2F-7804-4A0E-ADEF-73CD4FAE184B}" presName="spacer" presStyleCnt="0"/>
      <dgm:spPr/>
    </dgm:pt>
    <dgm:pt modelId="{1E18BD36-CBF8-4723-A0C5-F60DDBAFCC10}" type="pres">
      <dgm:prSet presAssocID="{5089AA6A-8435-45FF-9C28-D87074F89838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157E3320-E9ED-4DB1-B609-33D62626FE63}" type="presOf" srcId="{E7626F81-59A3-4F3F-BE10-3DA3A958EB10}" destId="{716AB9DC-525D-4C20-BC3E-626562B08D30}" srcOrd="0" destOrd="0" presId="urn:microsoft.com/office/officeart/2005/8/layout/vList2"/>
    <dgm:cxn modelId="{42403323-689F-4D4A-9EB2-01E9B634DA8A}" type="presOf" srcId="{FDCE3393-18FC-4514-B75E-088BFB5A5329}" destId="{74C34521-5F91-4AD6-B304-CE1DCC7F5B72}" srcOrd="0" destOrd="0" presId="urn:microsoft.com/office/officeart/2005/8/layout/vList2"/>
    <dgm:cxn modelId="{75086233-4412-4E86-B47E-7D38DD592601}" srcId="{12094C91-5CCF-498D-80D9-8EC4C66684FC}" destId="{A3DF3E7E-2A68-4F71-B4B5-7D9FF65E5057}" srcOrd="5" destOrd="0" parTransId="{CBFB0E40-C652-4251-93C8-665D79DB469A}" sibTransId="{DADCEF2F-7804-4A0E-ADEF-73CD4FAE184B}"/>
    <dgm:cxn modelId="{9CB7905E-1990-46CC-9431-4DE22B2FDFD7}" srcId="{12094C91-5CCF-498D-80D9-8EC4C66684FC}" destId="{FDCE3393-18FC-4514-B75E-088BFB5A5329}" srcOrd="1" destOrd="0" parTransId="{5D999885-9A70-462C-92F6-0D99E2F36E0B}" sibTransId="{DDA1AD1C-0788-4E03-B4A3-E21E60EF1406}"/>
    <dgm:cxn modelId="{0E4F0943-CEE4-4561-82A6-5868B84A970E}" srcId="{12094C91-5CCF-498D-80D9-8EC4C66684FC}" destId="{1FB3C238-AEED-4E5F-B47D-B847DB9CCAFF}" srcOrd="4" destOrd="0" parTransId="{D8D856AA-0300-4ABC-B3A6-9BBEBC7377E1}" sibTransId="{785EDB2E-E02B-4EA8-9B28-67AE98919DAE}"/>
    <dgm:cxn modelId="{79C0D948-7662-4EF6-BBDA-DCBEAFA0EDE1}" srcId="{12094C91-5CCF-498D-80D9-8EC4C66684FC}" destId="{FCC0E76A-7EAA-4C96-9738-42A4BFD4CF2F}" srcOrd="2" destOrd="0" parTransId="{BAAB845B-4397-4CEF-9314-5744D7770533}" sibTransId="{19AAC593-E886-4421-97DB-A1188926FB29}"/>
    <dgm:cxn modelId="{B7ABB84E-ED23-4FF8-B84F-0C6B3745EB1C}" type="presOf" srcId="{FCC0E76A-7EAA-4C96-9738-42A4BFD4CF2F}" destId="{02C338BB-88AA-4E90-A09A-6F50069CB527}" srcOrd="0" destOrd="0" presId="urn:microsoft.com/office/officeart/2005/8/layout/vList2"/>
    <dgm:cxn modelId="{3FEA3493-42CE-47BE-B9D5-203561951F26}" srcId="{12094C91-5CCF-498D-80D9-8EC4C66684FC}" destId="{E7626F81-59A3-4F3F-BE10-3DA3A958EB10}" srcOrd="0" destOrd="0" parTransId="{F9591674-4DDC-4475-A56D-EB9FB37BAE21}" sibTransId="{162B14F3-B023-4A83-997C-01E762506243}"/>
    <dgm:cxn modelId="{964CCCA4-AF6B-4E8D-B75C-A89FC65DAA3A}" srcId="{12094C91-5CCF-498D-80D9-8EC4C66684FC}" destId="{5089AA6A-8435-45FF-9C28-D87074F89838}" srcOrd="6" destOrd="0" parTransId="{77400652-9DE5-46C6-8E4C-315CAD7E11EA}" sibTransId="{7D88F976-24D2-4198-9C12-685920CF0466}"/>
    <dgm:cxn modelId="{EBB0D1BB-96E8-4F8E-B635-3011B6991042}" srcId="{12094C91-5CCF-498D-80D9-8EC4C66684FC}" destId="{53DFAC50-31BF-423F-9DD6-93EB0E8BDCEA}" srcOrd="3" destOrd="0" parTransId="{29825A44-5B9D-4784-A7C3-15240AD16289}" sibTransId="{3B518A40-09C8-4AA4-9459-AACC84A7BA42}"/>
    <dgm:cxn modelId="{ECAD64CC-31FF-4B5A-A9A7-17FA34DF970D}" type="presOf" srcId="{1FB3C238-AEED-4E5F-B47D-B847DB9CCAFF}" destId="{6D75A709-2469-4E4E-A695-7D0691EE9012}" srcOrd="0" destOrd="0" presId="urn:microsoft.com/office/officeart/2005/8/layout/vList2"/>
    <dgm:cxn modelId="{6ED735D8-32FF-4115-B359-CBEBCC4C68E4}" type="presOf" srcId="{A3DF3E7E-2A68-4F71-B4B5-7D9FF65E5057}" destId="{03DDBA96-44CE-4C41-87A7-F32DA1EA3381}" srcOrd="0" destOrd="0" presId="urn:microsoft.com/office/officeart/2005/8/layout/vList2"/>
    <dgm:cxn modelId="{989621DF-DBA4-4959-A274-43034B75DC73}" type="presOf" srcId="{53DFAC50-31BF-423F-9DD6-93EB0E8BDCEA}" destId="{2C1C107F-6B4E-4900-A855-267D7797C417}" srcOrd="0" destOrd="0" presId="urn:microsoft.com/office/officeart/2005/8/layout/vList2"/>
    <dgm:cxn modelId="{9F2567E2-DA58-4AF3-A4D1-C01423504701}" type="presOf" srcId="{12094C91-5CCF-498D-80D9-8EC4C66684FC}" destId="{D22C051C-E516-4E68-A626-4EC10D479F1B}" srcOrd="0" destOrd="0" presId="urn:microsoft.com/office/officeart/2005/8/layout/vList2"/>
    <dgm:cxn modelId="{0B2CC3FA-4FDD-49DD-AD65-90C4889A4634}" type="presOf" srcId="{5089AA6A-8435-45FF-9C28-D87074F89838}" destId="{1E18BD36-CBF8-4723-A0C5-F60DDBAFCC10}" srcOrd="0" destOrd="0" presId="urn:microsoft.com/office/officeart/2005/8/layout/vList2"/>
    <dgm:cxn modelId="{07065A9B-6914-481E-962D-5F9DFF75E51F}" type="presParOf" srcId="{D22C051C-E516-4E68-A626-4EC10D479F1B}" destId="{716AB9DC-525D-4C20-BC3E-626562B08D30}" srcOrd="0" destOrd="0" presId="urn:microsoft.com/office/officeart/2005/8/layout/vList2"/>
    <dgm:cxn modelId="{68BB1745-8D93-4E00-9A68-1D0B49AE7005}" type="presParOf" srcId="{D22C051C-E516-4E68-A626-4EC10D479F1B}" destId="{83DC5562-3078-49AF-9A70-2CA18A803BA7}" srcOrd="1" destOrd="0" presId="urn:microsoft.com/office/officeart/2005/8/layout/vList2"/>
    <dgm:cxn modelId="{F340FC1F-3863-4726-BAE2-76CDD4FF7EE4}" type="presParOf" srcId="{D22C051C-E516-4E68-A626-4EC10D479F1B}" destId="{74C34521-5F91-4AD6-B304-CE1DCC7F5B72}" srcOrd="2" destOrd="0" presId="urn:microsoft.com/office/officeart/2005/8/layout/vList2"/>
    <dgm:cxn modelId="{98BEFB6C-38CA-44C5-9E5E-D4048C0F0307}" type="presParOf" srcId="{D22C051C-E516-4E68-A626-4EC10D479F1B}" destId="{36CAC5E1-9CCF-44B3-85AF-B7E8D5FA8F18}" srcOrd="3" destOrd="0" presId="urn:microsoft.com/office/officeart/2005/8/layout/vList2"/>
    <dgm:cxn modelId="{CDB2F6E9-94C3-498E-B0B9-B0462104656B}" type="presParOf" srcId="{D22C051C-E516-4E68-A626-4EC10D479F1B}" destId="{02C338BB-88AA-4E90-A09A-6F50069CB527}" srcOrd="4" destOrd="0" presId="urn:microsoft.com/office/officeart/2005/8/layout/vList2"/>
    <dgm:cxn modelId="{CC67973F-8BBE-4FC6-91B3-7F4F55CF3C33}" type="presParOf" srcId="{D22C051C-E516-4E68-A626-4EC10D479F1B}" destId="{3A144D8E-4F23-46B1-B056-F2CFCC2E410A}" srcOrd="5" destOrd="0" presId="urn:microsoft.com/office/officeart/2005/8/layout/vList2"/>
    <dgm:cxn modelId="{4929A3FA-7D74-490F-9A75-8CCBB9E0D214}" type="presParOf" srcId="{D22C051C-E516-4E68-A626-4EC10D479F1B}" destId="{2C1C107F-6B4E-4900-A855-267D7797C417}" srcOrd="6" destOrd="0" presId="urn:microsoft.com/office/officeart/2005/8/layout/vList2"/>
    <dgm:cxn modelId="{F7BCCCE4-3653-4DF6-9A10-15F59EE7592B}" type="presParOf" srcId="{D22C051C-E516-4E68-A626-4EC10D479F1B}" destId="{20363D24-7049-434E-A5EB-A2D46828694E}" srcOrd="7" destOrd="0" presId="urn:microsoft.com/office/officeart/2005/8/layout/vList2"/>
    <dgm:cxn modelId="{0EA536F0-B52E-4312-AB87-1C2985754F3C}" type="presParOf" srcId="{D22C051C-E516-4E68-A626-4EC10D479F1B}" destId="{6D75A709-2469-4E4E-A695-7D0691EE9012}" srcOrd="8" destOrd="0" presId="urn:microsoft.com/office/officeart/2005/8/layout/vList2"/>
    <dgm:cxn modelId="{BEA0197E-D9FE-444B-941C-082AE6DE9EF1}" type="presParOf" srcId="{D22C051C-E516-4E68-A626-4EC10D479F1B}" destId="{6C66F419-0793-440D-BFAA-C4708B59EF90}" srcOrd="9" destOrd="0" presId="urn:microsoft.com/office/officeart/2005/8/layout/vList2"/>
    <dgm:cxn modelId="{965520FA-957A-4147-973B-5B11553D9CAF}" type="presParOf" srcId="{D22C051C-E516-4E68-A626-4EC10D479F1B}" destId="{03DDBA96-44CE-4C41-87A7-F32DA1EA3381}" srcOrd="10" destOrd="0" presId="urn:microsoft.com/office/officeart/2005/8/layout/vList2"/>
    <dgm:cxn modelId="{01CC904B-C665-4862-AA56-D1EC0B4A1B18}" type="presParOf" srcId="{D22C051C-E516-4E68-A626-4EC10D479F1B}" destId="{259F9DF8-D417-4194-8852-D9135E34D378}" srcOrd="11" destOrd="0" presId="urn:microsoft.com/office/officeart/2005/8/layout/vList2"/>
    <dgm:cxn modelId="{ABAD9271-AB4A-4CDC-B78F-22F2C63E643B}" type="presParOf" srcId="{D22C051C-E516-4E68-A626-4EC10D479F1B}" destId="{1E18BD36-CBF8-4723-A0C5-F60DDBAFCC10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5107B51-B44E-42B9-9E7B-8F95DF9CA25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ABEFC35-15DC-4E60-B91D-429A0202AFE3}">
      <dgm:prSet/>
      <dgm:spPr/>
      <dgm:t>
        <a:bodyPr/>
        <a:lstStyle/>
        <a:p>
          <a:r>
            <a:rPr lang="nb-NO" b="1"/>
            <a:t>Tiltak 1:</a:t>
          </a:r>
          <a:br>
            <a:rPr lang="nb-NO"/>
          </a:br>
          <a:r>
            <a:rPr lang="nb-NO"/>
            <a:t>Styrke arbeidet, kompetanse og kjennskap med risikovurderinger, både generelt og spesielt knyttet til det psykososiale arbeidsmiljøet.</a:t>
          </a:r>
          <a:endParaRPr lang="en-US"/>
        </a:p>
      </dgm:t>
    </dgm:pt>
    <dgm:pt modelId="{DD757095-0046-49E9-BFA9-E3422D433DD2}" type="parTrans" cxnId="{F9884F70-D79C-436E-B827-C25E43521D58}">
      <dgm:prSet/>
      <dgm:spPr/>
      <dgm:t>
        <a:bodyPr/>
        <a:lstStyle/>
        <a:p>
          <a:endParaRPr lang="en-US"/>
        </a:p>
      </dgm:t>
    </dgm:pt>
    <dgm:pt modelId="{AF2C0170-511A-4349-B4C9-51E8A2EEBCA8}" type="sibTrans" cxnId="{F9884F70-D79C-436E-B827-C25E43521D58}">
      <dgm:prSet/>
      <dgm:spPr/>
      <dgm:t>
        <a:bodyPr/>
        <a:lstStyle/>
        <a:p>
          <a:endParaRPr lang="en-US"/>
        </a:p>
      </dgm:t>
    </dgm:pt>
    <dgm:pt modelId="{8F923C41-AE83-4233-AFEF-B39F3C288BAA}">
      <dgm:prSet/>
      <dgm:spPr/>
      <dgm:t>
        <a:bodyPr/>
        <a:lstStyle/>
        <a:p>
          <a:r>
            <a:rPr lang="nb-NO" b="1"/>
            <a:t>Tiltak 2:</a:t>
          </a:r>
          <a:br>
            <a:rPr lang="nb-NO"/>
          </a:br>
          <a:r>
            <a:rPr lang="nb-NO"/>
            <a:t>Styrke meldekulturen og øke kompetansen rundt avvikssystemer slik at både ansatte og studenter i større grad registrerer avvik.</a:t>
          </a:r>
          <a:endParaRPr lang="en-US"/>
        </a:p>
      </dgm:t>
    </dgm:pt>
    <dgm:pt modelId="{7C61C470-C844-4694-A5F7-4D9A2ED87677}" type="parTrans" cxnId="{7B7B3C1B-A095-401B-9381-02F6328DCCC5}">
      <dgm:prSet/>
      <dgm:spPr/>
      <dgm:t>
        <a:bodyPr/>
        <a:lstStyle/>
        <a:p>
          <a:endParaRPr lang="en-US"/>
        </a:p>
      </dgm:t>
    </dgm:pt>
    <dgm:pt modelId="{414FE9BF-E872-4D58-B264-20AF9720AC1F}" type="sibTrans" cxnId="{7B7B3C1B-A095-401B-9381-02F6328DCCC5}">
      <dgm:prSet/>
      <dgm:spPr/>
      <dgm:t>
        <a:bodyPr/>
        <a:lstStyle/>
        <a:p>
          <a:endParaRPr lang="en-US"/>
        </a:p>
      </dgm:t>
    </dgm:pt>
    <dgm:pt modelId="{AD08811D-9591-4BC6-AAF4-86BD36C6A608}" type="pres">
      <dgm:prSet presAssocID="{35107B51-B44E-42B9-9E7B-8F95DF9CA256}" presName="linear" presStyleCnt="0">
        <dgm:presLayoutVars>
          <dgm:animLvl val="lvl"/>
          <dgm:resizeHandles val="exact"/>
        </dgm:presLayoutVars>
      </dgm:prSet>
      <dgm:spPr/>
    </dgm:pt>
    <dgm:pt modelId="{7EE4B95A-9D65-4A5A-B422-B4081A845D96}" type="pres">
      <dgm:prSet presAssocID="{7ABEFC35-15DC-4E60-B91D-429A0202AFE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94A452E-AD31-45BF-8339-5F3E4863B388}" type="pres">
      <dgm:prSet presAssocID="{AF2C0170-511A-4349-B4C9-51E8A2EEBCA8}" presName="spacer" presStyleCnt="0"/>
      <dgm:spPr/>
    </dgm:pt>
    <dgm:pt modelId="{F82FA71C-F967-49F7-8870-70795EF3D589}" type="pres">
      <dgm:prSet presAssocID="{8F923C41-AE83-4233-AFEF-B39F3C288BAA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7B7B3C1B-A095-401B-9381-02F6328DCCC5}" srcId="{35107B51-B44E-42B9-9E7B-8F95DF9CA256}" destId="{8F923C41-AE83-4233-AFEF-B39F3C288BAA}" srcOrd="1" destOrd="0" parTransId="{7C61C470-C844-4694-A5F7-4D9A2ED87677}" sibTransId="{414FE9BF-E872-4D58-B264-20AF9720AC1F}"/>
    <dgm:cxn modelId="{C93C535F-9D50-46D9-BCC5-60D5994E38D1}" type="presOf" srcId="{35107B51-B44E-42B9-9E7B-8F95DF9CA256}" destId="{AD08811D-9591-4BC6-AAF4-86BD36C6A608}" srcOrd="0" destOrd="0" presId="urn:microsoft.com/office/officeart/2005/8/layout/vList2"/>
    <dgm:cxn modelId="{F9884F70-D79C-436E-B827-C25E43521D58}" srcId="{35107B51-B44E-42B9-9E7B-8F95DF9CA256}" destId="{7ABEFC35-15DC-4E60-B91D-429A0202AFE3}" srcOrd="0" destOrd="0" parTransId="{DD757095-0046-49E9-BFA9-E3422D433DD2}" sibTransId="{AF2C0170-511A-4349-B4C9-51E8A2EEBCA8}"/>
    <dgm:cxn modelId="{F8E9F953-B228-4D7B-9B38-D2C6E93FB51B}" type="presOf" srcId="{8F923C41-AE83-4233-AFEF-B39F3C288BAA}" destId="{F82FA71C-F967-49F7-8870-70795EF3D589}" srcOrd="0" destOrd="0" presId="urn:microsoft.com/office/officeart/2005/8/layout/vList2"/>
    <dgm:cxn modelId="{FD364591-FF25-4C8E-B41F-B786DDDB91F1}" type="presOf" srcId="{7ABEFC35-15DC-4E60-B91D-429A0202AFE3}" destId="{7EE4B95A-9D65-4A5A-B422-B4081A845D96}" srcOrd="0" destOrd="0" presId="urn:microsoft.com/office/officeart/2005/8/layout/vList2"/>
    <dgm:cxn modelId="{11E24137-7389-42A0-85FF-C8C6BE9C45D4}" type="presParOf" srcId="{AD08811D-9591-4BC6-AAF4-86BD36C6A608}" destId="{7EE4B95A-9D65-4A5A-B422-B4081A845D96}" srcOrd="0" destOrd="0" presId="urn:microsoft.com/office/officeart/2005/8/layout/vList2"/>
    <dgm:cxn modelId="{5E029593-1AE6-43BC-90E6-9BFF814D318C}" type="presParOf" srcId="{AD08811D-9591-4BC6-AAF4-86BD36C6A608}" destId="{D94A452E-AD31-45BF-8339-5F3E4863B388}" srcOrd="1" destOrd="0" presId="urn:microsoft.com/office/officeart/2005/8/layout/vList2"/>
    <dgm:cxn modelId="{FD1B4C7B-EA34-4DAE-B6F9-52774CE8079C}" type="presParOf" srcId="{AD08811D-9591-4BC6-AAF4-86BD36C6A608}" destId="{F82FA71C-F967-49F7-8870-70795EF3D58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A864719-EFC5-4E3F-A8C6-244B763E063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3FCBAF2-B6C0-431F-A1A4-175BFE381C31}">
      <dgm:prSet/>
      <dgm:spPr/>
      <dgm:t>
        <a:bodyPr/>
        <a:lstStyle/>
        <a:p>
          <a:r>
            <a:rPr lang="nb-NO"/>
            <a:t>Totalt ansatte 1806</a:t>
          </a:r>
          <a:endParaRPr lang="en-US"/>
        </a:p>
      </dgm:t>
    </dgm:pt>
    <dgm:pt modelId="{B2175253-F0CD-4891-982E-5B21A406B5E3}" type="parTrans" cxnId="{BD777CB4-5629-4511-8A50-AEA8C6C0ECB3}">
      <dgm:prSet/>
      <dgm:spPr/>
      <dgm:t>
        <a:bodyPr/>
        <a:lstStyle/>
        <a:p>
          <a:endParaRPr lang="en-US"/>
        </a:p>
      </dgm:t>
    </dgm:pt>
    <dgm:pt modelId="{1366E2AC-81F7-41FD-8C76-1ADB375A26E4}" type="sibTrans" cxnId="{BD777CB4-5629-4511-8A50-AEA8C6C0ECB3}">
      <dgm:prSet/>
      <dgm:spPr/>
      <dgm:t>
        <a:bodyPr/>
        <a:lstStyle/>
        <a:p>
          <a:endParaRPr lang="en-US"/>
        </a:p>
      </dgm:t>
    </dgm:pt>
    <dgm:pt modelId="{66CF0DDC-EA0B-4002-9698-9A8D47C276AE}">
      <dgm:prSet/>
      <dgm:spPr/>
      <dgm:t>
        <a:bodyPr/>
        <a:lstStyle/>
        <a:p>
          <a:r>
            <a:rPr lang="nb-NO"/>
            <a:t>Meldte avvik er 74</a:t>
          </a:r>
          <a:endParaRPr lang="en-US"/>
        </a:p>
      </dgm:t>
    </dgm:pt>
    <dgm:pt modelId="{774C3BD4-82C1-4A2D-A224-E8AE6071E456}" type="parTrans" cxnId="{5EA2B555-A7C3-4DF3-8731-DFE57BBFF8FC}">
      <dgm:prSet/>
      <dgm:spPr/>
      <dgm:t>
        <a:bodyPr/>
        <a:lstStyle/>
        <a:p>
          <a:endParaRPr lang="en-US"/>
        </a:p>
      </dgm:t>
    </dgm:pt>
    <dgm:pt modelId="{A1CAA4C4-BF2C-449C-B5E4-C4C6ABCB1DE0}" type="sibTrans" cxnId="{5EA2B555-A7C3-4DF3-8731-DFE57BBFF8FC}">
      <dgm:prSet/>
      <dgm:spPr/>
      <dgm:t>
        <a:bodyPr/>
        <a:lstStyle/>
        <a:p>
          <a:endParaRPr lang="en-US"/>
        </a:p>
      </dgm:t>
    </dgm:pt>
    <dgm:pt modelId="{8CC6AFEC-68D2-4A9C-8D58-93798DCABADA}">
      <dgm:prSet/>
      <dgm:spPr/>
      <dgm:t>
        <a:bodyPr/>
        <a:lstStyle/>
        <a:p>
          <a:r>
            <a:rPr lang="en-US"/>
            <a:t>Sykefravær</a:t>
          </a:r>
          <a:r>
            <a:rPr lang="nb-NO"/>
            <a:t> – 3,32%</a:t>
          </a:r>
          <a:endParaRPr lang="en-US"/>
        </a:p>
      </dgm:t>
    </dgm:pt>
    <dgm:pt modelId="{CE914356-9453-4BAC-BC37-8890FF9C1A24}" type="parTrans" cxnId="{0A08629D-1B48-4ADD-9037-6C5F203D5691}">
      <dgm:prSet/>
      <dgm:spPr/>
      <dgm:t>
        <a:bodyPr/>
        <a:lstStyle/>
        <a:p>
          <a:endParaRPr lang="en-US"/>
        </a:p>
      </dgm:t>
    </dgm:pt>
    <dgm:pt modelId="{83640337-BD8A-4811-A0CE-CA9AEA63C719}" type="sibTrans" cxnId="{0A08629D-1B48-4ADD-9037-6C5F203D5691}">
      <dgm:prSet/>
      <dgm:spPr/>
      <dgm:t>
        <a:bodyPr/>
        <a:lstStyle/>
        <a:p>
          <a:endParaRPr lang="en-US"/>
        </a:p>
      </dgm:t>
    </dgm:pt>
    <dgm:pt modelId="{60D05517-42A4-4517-98F2-B448C5492B48}">
      <dgm:prSet/>
      <dgm:spPr/>
      <dgm:t>
        <a:bodyPr/>
        <a:lstStyle/>
        <a:p>
          <a:r>
            <a:rPr lang="nb-NO"/>
            <a:t>Aldersgruppen 30-39 har flest sykedager totalt på 2892 dager (3,53%)</a:t>
          </a:r>
          <a:endParaRPr lang="en-US"/>
        </a:p>
      </dgm:t>
    </dgm:pt>
    <dgm:pt modelId="{1BD64B54-3E6D-45CF-83D5-AEB6E8A8B95F}" type="parTrans" cxnId="{DD9C36DF-3AC0-4ACF-A4CB-6DFEDAC372C4}">
      <dgm:prSet/>
      <dgm:spPr/>
      <dgm:t>
        <a:bodyPr/>
        <a:lstStyle/>
        <a:p>
          <a:endParaRPr lang="en-US"/>
        </a:p>
      </dgm:t>
    </dgm:pt>
    <dgm:pt modelId="{23AE54FB-7DC7-4ABB-AE9B-0C77992DA90F}" type="sibTrans" cxnId="{DD9C36DF-3AC0-4ACF-A4CB-6DFEDAC372C4}">
      <dgm:prSet/>
      <dgm:spPr/>
      <dgm:t>
        <a:bodyPr/>
        <a:lstStyle/>
        <a:p>
          <a:endParaRPr lang="en-US"/>
        </a:p>
      </dgm:t>
    </dgm:pt>
    <dgm:pt modelId="{FB64C601-692D-43E0-8EBC-77337CC353F4}">
      <dgm:prSet/>
      <dgm:spPr/>
      <dgm:t>
        <a:bodyPr/>
        <a:lstStyle/>
        <a:p>
          <a:r>
            <a:rPr lang="nb-NO"/>
            <a:t>Kvinner har høyere sykemeldinger enn menn i alle aldersgruppe inndelinger ved MED</a:t>
          </a:r>
          <a:endParaRPr lang="en-US"/>
        </a:p>
      </dgm:t>
    </dgm:pt>
    <dgm:pt modelId="{65E3B6DB-517B-42B4-9B01-D899D845C044}" type="parTrans" cxnId="{90312C69-0D67-49F0-860E-36927FBDB79B}">
      <dgm:prSet/>
      <dgm:spPr/>
      <dgm:t>
        <a:bodyPr/>
        <a:lstStyle/>
        <a:p>
          <a:endParaRPr lang="en-US"/>
        </a:p>
      </dgm:t>
    </dgm:pt>
    <dgm:pt modelId="{6E88F608-C289-439C-85AE-23D45E4D9703}" type="sibTrans" cxnId="{90312C69-0D67-49F0-860E-36927FBDB79B}">
      <dgm:prSet/>
      <dgm:spPr/>
      <dgm:t>
        <a:bodyPr/>
        <a:lstStyle/>
        <a:p>
          <a:endParaRPr lang="en-US"/>
        </a:p>
      </dgm:t>
    </dgm:pt>
    <dgm:pt modelId="{2FB5E0EF-4C62-44F5-9B08-A11052A00DB4}" type="pres">
      <dgm:prSet presAssocID="{4A864719-EFC5-4E3F-A8C6-244B763E0630}" presName="linear" presStyleCnt="0">
        <dgm:presLayoutVars>
          <dgm:animLvl val="lvl"/>
          <dgm:resizeHandles val="exact"/>
        </dgm:presLayoutVars>
      </dgm:prSet>
      <dgm:spPr/>
    </dgm:pt>
    <dgm:pt modelId="{1BC0CDA1-E909-4BCB-985D-0C7897210854}" type="pres">
      <dgm:prSet presAssocID="{03FCBAF2-B6C0-431F-A1A4-175BFE381C3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8DE5EDC-CFC8-4C1F-92D9-8714F1DF9860}" type="pres">
      <dgm:prSet presAssocID="{1366E2AC-81F7-41FD-8C76-1ADB375A26E4}" presName="spacer" presStyleCnt="0"/>
      <dgm:spPr/>
    </dgm:pt>
    <dgm:pt modelId="{4A29707F-6BD5-4961-A23C-9FE4A8931D15}" type="pres">
      <dgm:prSet presAssocID="{66CF0DDC-EA0B-4002-9698-9A8D47C276A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62B6831-E015-41C0-B681-2B60B8E304E2}" type="pres">
      <dgm:prSet presAssocID="{A1CAA4C4-BF2C-449C-B5E4-C4C6ABCB1DE0}" presName="spacer" presStyleCnt="0"/>
      <dgm:spPr/>
    </dgm:pt>
    <dgm:pt modelId="{0D9811CB-27B9-4DA5-9C2E-A76B9FE71B60}" type="pres">
      <dgm:prSet presAssocID="{8CC6AFEC-68D2-4A9C-8D58-93798DCABADA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6BD7A49-0BAD-41D1-AB8C-27218948A11A}" type="pres">
      <dgm:prSet presAssocID="{83640337-BD8A-4811-A0CE-CA9AEA63C719}" presName="spacer" presStyleCnt="0"/>
      <dgm:spPr/>
    </dgm:pt>
    <dgm:pt modelId="{88228FBA-E775-423B-9618-8DD61AB4AF7B}" type="pres">
      <dgm:prSet presAssocID="{60D05517-42A4-4517-98F2-B448C5492B48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4BE7BB2B-A121-4BC4-A549-F1B436B7330E}" type="pres">
      <dgm:prSet presAssocID="{23AE54FB-7DC7-4ABB-AE9B-0C77992DA90F}" presName="spacer" presStyleCnt="0"/>
      <dgm:spPr/>
    </dgm:pt>
    <dgm:pt modelId="{B8BB1735-8CDC-4004-85FF-8CB42A45CAFF}" type="pres">
      <dgm:prSet presAssocID="{FB64C601-692D-43E0-8EBC-77337CC353F4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4FE22C09-A56D-4B3F-81B5-F13334F8DB3A}" type="presOf" srcId="{03FCBAF2-B6C0-431F-A1A4-175BFE381C31}" destId="{1BC0CDA1-E909-4BCB-985D-0C7897210854}" srcOrd="0" destOrd="0" presId="urn:microsoft.com/office/officeart/2005/8/layout/vList2"/>
    <dgm:cxn modelId="{8A8DC81E-FD7C-4000-AC2D-C5BF48F5AAB9}" type="presOf" srcId="{4A864719-EFC5-4E3F-A8C6-244B763E0630}" destId="{2FB5E0EF-4C62-44F5-9B08-A11052A00DB4}" srcOrd="0" destOrd="0" presId="urn:microsoft.com/office/officeart/2005/8/layout/vList2"/>
    <dgm:cxn modelId="{EFB2BB3D-CFDC-4511-A3B8-5F9D3A61B9D4}" type="presOf" srcId="{FB64C601-692D-43E0-8EBC-77337CC353F4}" destId="{B8BB1735-8CDC-4004-85FF-8CB42A45CAFF}" srcOrd="0" destOrd="0" presId="urn:microsoft.com/office/officeart/2005/8/layout/vList2"/>
    <dgm:cxn modelId="{90312C69-0D67-49F0-860E-36927FBDB79B}" srcId="{4A864719-EFC5-4E3F-A8C6-244B763E0630}" destId="{FB64C601-692D-43E0-8EBC-77337CC353F4}" srcOrd="4" destOrd="0" parTransId="{65E3B6DB-517B-42B4-9B01-D899D845C044}" sibTransId="{6E88F608-C289-439C-85AE-23D45E4D9703}"/>
    <dgm:cxn modelId="{59A0EF72-4ACC-426C-9F2F-3C1CBA3B5F25}" type="presOf" srcId="{60D05517-42A4-4517-98F2-B448C5492B48}" destId="{88228FBA-E775-423B-9618-8DD61AB4AF7B}" srcOrd="0" destOrd="0" presId="urn:microsoft.com/office/officeart/2005/8/layout/vList2"/>
    <dgm:cxn modelId="{5EA2B555-A7C3-4DF3-8731-DFE57BBFF8FC}" srcId="{4A864719-EFC5-4E3F-A8C6-244B763E0630}" destId="{66CF0DDC-EA0B-4002-9698-9A8D47C276AE}" srcOrd="1" destOrd="0" parTransId="{774C3BD4-82C1-4A2D-A224-E8AE6071E456}" sibTransId="{A1CAA4C4-BF2C-449C-B5E4-C4C6ABCB1DE0}"/>
    <dgm:cxn modelId="{0A08629D-1B48-4ADD-9037-6C5F203D5691}" srcId="{4A864719-EFC5-4E3F-A8C6-244B763E0630}" destId="{8CC6AFEC-68D2-4A9C-8D58-93798DCABADA}" srcOrd="2" destOrd="0" parTransId="{CE914356-9453-4BAC-BC37-8890FF9C1A24}" sibTransId="{83640337-BD8A-4811-A0CE-CA9AEA63C719}"/>
    <dgm:cxn modelId="{BD777CB4-5629-4511-8A50-AEA8C6C0ECB3}" srcId="{4A864719-EFC5-4E3F-A8C6-244B763E0630}" destId="{03FCBAF2-B6C0-431F-A1A4-175BFE381C31}" srcOrd="0" destOrd="0" parTransId="{B2175253-F0CD-4891-982E-5B21A406B5E3}" sibTransId="{1366E2AC-81F7-41FD-8C76-1ADB375A26E4}"/>
    <dgm:cxn modelId="{2FCC54D1-11CF-4149-A936-F6F0D2E89D13}" type="presOf" srcId="{66CF0DDC-EA0B-4002-9698-9A8D47C276AE}" destId="{4A29707F-6BD5-4961-A23C-9FE4A8931D15}" srcOrd="0" destOrd="0" presId="urn:microsoft.com/office/officeart/2005/8/layout/vList2"/>
    <dgm:cxn modelId="{DD9C36DF-3AC0-4ACF-A4CB-6DFEDAC372C4}" srcId="{4A864719-EFC5-4E3F-A8C6-244B763E0630}" destId="{60D05517-42A4-4517-98F2-B448C5492B48}" srcOrd="3" destOrd="0" parTransId="{1BD64B54-3E6D-45CF-83D5-AEB6E8A8B95F}" sibTransId="{23AE54FB-7DC7-4ABB-AE9B-0C77992DA90F}"/>
    <dgm:cxn modelId="{5AB133ED-316F-4F65-90B8-80E9188CEC9F}" type="presOf" srcId="{8CC6AFEC-68D2-4A9C-8D58-93798DCABADA}" destId="{0D9811CB-27B9-4DA5-9C2E-A76B9FE71B60}" srcOrd="0" destOrd="0" presId="urn:microsoft.com/office/officeart/2005/8/layout/vList2"/>
    <dgm:cxn modelId="{DDB8CA6C-C5B0-46C3-94B5-9A4EE911C744}" type="presParOf" srcId="{2FB5E0EF-4C62-44F5-9B08-A11052A00DB4}" destId="{1BC0CDA1-E909-4BCB-985D-0C7897210854}" srcOrd="0" destOrd="0" presId="urn:microsoft.com/office/officeart/2005/8/layout/vList2"/>
    <dgm:cxn modelId="{ADD48B7E-C21C-49A9-A592-7300FF6D6D29}" type="presParOf" srcId="{2FB5E0EF-4C62-44F5-9B08-A11052A00DB4}" destId="{58DE5EDC-CFC8-4C1F-92D9-8714F1DF9860}" srcOrd="1" destOrd="0" presId="urn:microsoft.com/office/officeart/2005/8/layout/vList2"/>
    <dgm:cxn modelId="{9F6951CA-A335-4190-BB20-954DC236920A}" type="presParOf" srcId="{2FB5E0EF-4C62-44F5-9B08-A11052A00DB4}" destId="{4A29707F-6BD5-4961-A23C-9FE4A8931D15}" srcOrd="2" destOrd="0" presId="urn:microsoft.com/office/officeart/2005/8/layout/vList2"/>
    <dgm:cxn modelId="{E0C5913E-30C7-40AF-851C-8731D76B74D3}" type="presParOf" srcId="{2FB5E0EF-4C62-44F5-9B08-A11052A00DB4}" destId="{E62B6831-E015-41C0-B681-2B60B8E304E2}" srcOrd="3" destOrd="0" presId="urn:microsoft.com/office/officeart/2005/8/layout/vList2"/>
    <dgm:cxn modelId="{E675B17B-9670-4D09-80C9-70263CDF434E}" type="presParOf" srcId="{2FB5E0EF-4C62-44F5-9B08-A11052A00DB4}" destId="{0D9811CB-27B9-4DA5-9C2E-A76B9FE71B60}" srcOrd="4" destOrd="0" presId="urn:microsoft.com/office/officeart/2005/8/layout/vList2"/>
    <dgm:cxn modelId="{B0F4F63F-2F3E-421B-9B0E-936AF53AE315}" type="presParOf" srcId="{2FB5E0EF-4C62-44F5-9B08-A11052A00DB4}" destId="{F6BD7A49-0BAD-41D1-AB8C-27218948A11A}" srcOrd="5" destOrd="0" presId="urn:microsoft.com/office/officeart/2005/8/layout/vList2"/>
    <dgm:cxn modelId="{60445E21-F13C-4277-98BB-2216DBEA15BC}" type="presParOf" srcId="{2FB5E0EF-4C62-44F5-9B08-A11052A00DB4}" destId="{88228FBA-E775-423B-9618-8DD61AB4AF7B}" srcOrd="6" destOrd="0" presId="urn:microsoft.com/office/officeart/2005/8/layout/vList2"/>
    <dgm:cxn modelId="{40A3BF75-CD76-42D5-9E2F-F4281EEF49FB}" type="presParOf" srcId="{2FB5E0EF-4C62-44F5-9B08-A11052A00DB4}" destId="{4BE7BB2B-A121-4BC4-A549-F1B436B7330E}" srcOrd="7" destOrd="0" presId="urn:microsoft.com/office/officeart/2005/8/layout/vList2"/>
    <dgm:cxn modelId="{395D2925-4A10-4C62-8386-330B60370ED3}" type="presParOf" srcId="{2FB5E0EF-4C62-44F5-9B08-A11052A00DB4}" destId="{B8BB1735-8CDC-4004-85FF-8CB42A45CAF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98A79A-D2C6-469A-B2B8-F0DB3E837C10}">
      <dsp:nvSpPr>
        <dsp:cNvPr id="0" name=""/>
        <dsp:cNvSpPr/>
      </dsp:nvSpPr>
      <dsp:spPr>
        <a:xfrm>
          <a:off x="0" y="1015413"/>
          <a:ext cx="3621129" cy="3621129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38D458-32B3-468C-AE58-9313C35AA54D}">
      <dsp:nvSpPr>
        <dsp:cNvPr id="0" name=""/>
        <dsp:cNvSpPr/>
      </dsp:nvSpPr>
      <dsp:spPr>
        <a:xfrm>
          <a:off x="344007" y="1359420"/>
          <a:ext cx="1412240" cy="1412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1. </a:t>
          </a:r>
          <a:r>
            <a:rPr lang="en-US" sz="1600" kern="1200" dirty="0" err="1"/>
            <a:t>Hvorfor</a:t>
          </a:r>
          <a:r>
            <a:rPr lang="en-US" sz="1600" kern="1200" dirty="0"/>
            <a:t> HMS er </a:t>
          </a:r>
          <a:r>
            <a:rPr lang="en-US" sz="1600" kern="1200" dirty="0" err="1"/>
            <a:t>viktig</a:t>
          </a:r>
          <a:endParaRPr lang="en-US" sz="1600" kern="1200" dirty="0"/>
        </a:p>
      </dsp:txBody>
      <dsp:txXfrm>
        <a:off x="412947" y="1428360"/>
        <a:ext cx="1274360" cy="1274360"/>
      </dsp:txXfrm>
    </dsp:sp>
    <dsp:sp modelId="{32511872-61E4-4B09-92E0-911352682910}">
      <dsp:nvSpPr>
        <dsp:cNvPr id="0" name=""/>
        <dsp:cNvSpPr/>
      </dsp:nvSpPr>
      <dsp:spPr>
        <a:xfrm>
          <a:off x="1864881" y="1359420"/>
          <a:ext cx="1412240" cy="14122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2. </a:t>
          </a:r>
          <a:r>
            <a:rPr lang="en-US" sz="1600" kern="1200" dirty="0" err="1"/>
            <a:t>Overordnet</a:t>
          </a:r>
          <a:r>
            <a:rPr lang="en-US" sz="1600" kern="1200" dirty="0"/>
            <a:t> HMS-status</a:t>
          </a:r>
        </a:p>
      </dsp:txBody>
      <dsp:txXfrm>
        <a:off x="1933821" y="1428360"/>
        <a:ext cx="1274360" cy="1274360"/>
      </dsp:txXfrm>
    </dsp:sp>
    <dsp:sp modelId="{DACCBEA5-14AA-4580-AEC9-267D9A793ED0}">
      <dsp:nvSpPr>
        <dsp:cNvPr id="0" name=""/>
        <dsp:cNvSpPr/>
      </dsp:nvSpPr>
      <dsp:spPr>
        <a:xfrm>
          <a:off x="344007" y="2880294"/>
          <a:ext cx="1412240" cy="14122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3. </a:t>
          </a:r>
          <a:r>
            <a:rPr lang="en-US" sz="1600" kern="1200" dirty="0" err="1"/>
            <a:t>Læring</a:t>
          </a:r>
          <a:r>
            <a:rPr lang="en-US" sz="1600" kern="1200" dirty="0"/>
            <a:t> </a:t>
          </a:r>
          <a:r>
            <a:rPr lang="en-US" sz="1600" kern="1200" dirty="0" err="1"/>
            <a:t>fra</a:t>
          </a:r>
          <a:r>
            <a:rPr lang="en-US" sz="1600" kern="1200" dirty="0"/>
            <a:t> </a:t>
          </a:r>
          <a:r>
            <a:rPr lang="en-US" sz="1600" kern="1200" dirty="0" err="1"/>
            <a:t>året</a:t>
          </a:r>
          <a:endParaRPr lang="en-US" sz="1600" kern="1200" dirty="0"/>
        </a:p>
      </dsp:txBody>
      <dsp:txXfrm>
        <a:off x="412947" y="2949234"/>
        <a:ext cx="1274360" cy="1274360"/>
      </dsp:txXfrm>
    </dsp:sp>
    <dsp:sp modelId="{110431C8-B8A2-4AE5-A4DD-ABE36C5AC791}">
      <dsp:nvSpPr>
        <dsp:cNvPr id="0" name=""/>
        <dsp:cNvSpPr/>
      </dsp:nvSpPr>
      <dsp:spPr>
        <a:xfrm>
          <a:off x="1864881" y="2880294"/>
          <a:ext cx="1412240" cy="14122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5. </a:t>
          </a:r>
          <a:r>
            <a:rPr lang="en-US" sz="1600" kern="1200" dirty="0" err="1"/>
            <a:t>Prioriteringer</a:t>
          </a:r>
          <a:r>
            <a:rPr lang="en-US" sz="1600" kern="1200" dirty="0"/>
            <a:t> </a:t>
          </a:r>
          <a:r>
            <a:rPr lang="en-US" sz="1600" kern="1200" dirty="0" err="1"/>
            <a:t>fremover</a:t>
          </a:r>
          <a:endParaRPr lang="en-US" sz="1600" kern="1200" dirty="0"/>
        </a:p>
      </dsp:txBody>
      <dsp:txXfrm>
        <a:off x="1933821" y="2949234"/>
        <a:ext cx="1274360" cy="12743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751666-5E13-4077-9A33-E301A352B5FC}">
      <dsp:nvSpPr>
        <dsp:cNvPr id="0" name=""/>
        <dsp:cNvSpPr/>
      </dsp:nvSpPr>
      <dsp:spPr>
        <a:xfrm>
          <a:off x="0" y="688206"/>
          <a:ext cx="4775935" cy="12097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Sikre trygge arbeidsforhold, forebygge skader og skape en bærekraftig organisasjon for ansatte og studenter</a:t>
          </a:r>
          <a:endParaRPr lang="en-US" sz="2200" kern="1200" dirty="0"/>
        </a:p>
      </dsp:txBody>
      <dsp:txXfrm>
        <a:off x="59057" y="747263"/>
        <a:ext cx="4657821" cy="1091666"/>
      </dsp:txXfrm>
    </dsp:sp>
    <dsp:sp modelId="{FCEFF307-168D-4AF0-A31B-2A22EA42A9CA}">
      <dsp:nvSpPr>
        <dsp:cNvPr id="0" name=""/>
        <dsp:cNvSpPr/>
      </dsp:nvSpPr>
      <dsp:spPr>
        <a:xfrm>
          <a:off x="0" y="1961346"/>
          <a:ext cx="4775935" cy="1209780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Oppfylle lovkrav </a:t>
          </a:r>
          <a:endParaRPr lang="en-US" sz="2200" kern="1200"/>
        </a:p>
      </dsp:txBody>
      <dsp:txXfrm>
        <a:off x="59057" y="2020403"/>
        <a:ext cx="4657821" cy="1091666"/>
      </dsp:txXfrm>
    </dsp:sp>
    <dsp:sp modelId="{CB2AEC4A-70EB-4124-87B1-66EE1B64393A}">
      <dsp:nvSpPr>
        <dsp:cNvPr id="0" name=""/>
        <dsp:cNvSpPr/>
      </dsp:nvSpPr>
      <dsp:spPr>
        <a:xfrm>
          <a:off x="0" y="3234486"/>
          <a:ext cx="4775935" cy="1209780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Forebygge </a:t>
          </a:r>
          <a:r>
            <a:rPr lang="nb-NO" sz="2200" kern="1200"/>
            <a:t>risiko</a:t>
          </a:r>
          <a:endParaRPr lang="en-US" sz="2200" kern="1200"/>
        </a:p>
      </dsp:txBody>
      <dsp:txXfrm>
        <a:off x="59057" y="3293543"/>
        <a:ext cx="4657821" cy="1091666"/>
      </dsp:txXfrm>
    </dsp:sp>
    <dsp:sp modelId="{01CAD583-5932-439F-9D60-34746B5B1802}">
      <dsp:nvSpPr>
        <dsp:cNvPr id="0" name=""/>
        <dsp:cNvSpPr/>
      </dsp:nvSpPr>
      <dsp:spPr>
        <a:xfrm>
          <a:off x="0" y="4507626"/>
          <a:ext cx="4775935" cy="120978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Styrke HMS-kultur</a:t>
          </a:r>
          <a:r>
            <a:rPr lang="nb-NO" sz="2200" kern="1200"/>
            <a:t> – skape gode arbeidsmiljø</a:t>
          </a:r>
          <a:endParaRPr lang="en-US" sz="2200" kern="1200"/>
        </a:p>
      </dsp:txBody>
      <dsp:txXfrm>
        <a:off x="59057" y="4566683"/>
        <a:ext cx="4657821" cy="10916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09ADF3-8186-4EE8-B9F7-E407DA6044EC}">
      <dsp:nvSpPr>
        <dsp:cNvPr id="0" name=""/>
        <dsp:cNvSpPr/>
      </dsp:nvSpPr>
      <dsp:spPr>
        <a:xfrm>
          <a:off x="0" y="142902"/>
          <a:ext cx="4775935" cy="73473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Brannvern og rutiner – Kurs og innføring, </a:t>
          </a:r>
          <a:r>
            <a:rPr lang="nb-NO" sz="1200" kern="1200" dirty="0" err="1"/>
            <a:t>onboarding</a:t>
          </a:r>
          <a:r>
            <a:rPr lang="nb-NO" sz="1200" kern="1200" dirty="0"/>
            <a:t>, nyansatte, </a:t>
          </a:r>
          <a:r>
            <a:rPr lang="nb-NO" sz="1200" kern="1200" dirty="0" err="1"/>
            <a:t>malverk</a:t>
          </a:r>
          <a:endParaRPr lang="en-US" sz="1200" kern="1200" dirty="0"/>
        </a:p>
      </dsp:txBody>
      <dsp:txXfrm>
        <a:off x="35867" y="178769"/>
        <a:ext cx="4704201" cy="663001"/>
      </dsp:txXfrm>
    </dsp:sp>
    <dsp:sp modelId="{663D0B6C-6C18-4908-8C71-2513D103FAE1}">
      <dsp:nvSpPr>
        <dsp:cNvPr id="0" name=""/>
        <dsp:cNvSpPr/>
      </dsp:nvSpPr>
      <dsp:spPr>
        <a:xfrm>
          <a:off x="0" y="912198"/>
          <a:ext cx="4775935" cy="734735"/>
        </a:xfrm>
        <a:prstGeom prst="roundRect">
          <a:avLst/>
        </a:prstGeom>
        <a:solidFill>
          <a:schemeClr val="accent2">
            <a:hueOff val="668788"/>
            <a:satOff val="-834"/>
            <a:lumOff val="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Ansvaret er tydelig mellom leietaker og utleier i forhold til brannvern, brannvernutstyr og brannøvelser for de aller fleste</a:t>
          </a:r>
          <a:endParaRPr lang="en-US" sz="1200" kern="1200" dirty="0"/>
        </a:p>
      </dsp:txBody>
      <dsp:txXfrm>
        <a:off x="35867" y="948065"/>
        <a:ext cx="4704201" cy="663001"/>
      </dsp:txXfrm>
    </dsp:sp>
    <dsp:sp modelId="{CEBB3115-419C-46CC-9A87-D919A9D01330}">
      <dsp:nvSpPr>
        <dsp:cNvPr id="0" name=""/>
        <dsp:cNvSpPr/>
      </dsp:nvSpPr>
      <dsp:spPr>
        <a:xfrm>
          <a:off x="0" y="1681494"/>
          <a:ext cx="4775935" cy="734735"/>
        </a:xfrm>
        <a:prstGeom prst="roundRect">
          <a:avLst/>
        </a:prstGeom>
        <a:solidFill>
          <a:schemeClr val="accent2">
            <a:hueOff val="1337577"/>
            <a:satOff val="-1668"/>
            <a:lumOff val="3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Vernerunder – 5/6  oppfølging i etterkant * </a:t>
          </a:r>
          <a:endParaRPr lang="en-US" sz="1200" kern="1200" dirty="0"/>
        </a:p>
      </dsp:txBody>
      <dsp:txXfrm>
        <a:off x="35867" y="1717361"/>
        <a:ext cx="4704201" cy="663001"/>
      </dsp:txXfrm>
    </dsp:sp>
    <dsp:sp modelId="{65500302-12AB-4A8B-8224-2B3C27161A19}">
      <dsp:nvSpPr>
        <dsp:cNvPr id="0" name=""/>
        <dsp:cNvSpPr/>
      </dsp:nvSpPr>
      <dsp:spPr>
        <a:xfrm>
          <a:off x="0" y="2450790"/>
          <a:ext cx="4775935" cy="734735"/>
        </a:xfrm>
        <a:prstGeom prst="roundRect">
          <a:avLst/>
        </a:prstGeom>
        <a:solidFill>
          <a:schemeClr val="accent2">
            <a:hueOff val="2006365"/>
            <a:satOff val="-2502"/>
            <a:lumOff val="5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Verneombud: 4/4 rapporterer om regelmessige møter mellom verneombud og ledelsen. </a:t>
          </a:r>
          <a:endParaRPr lang="en-US" sz="1200" kern="1200" dirty="0"/>
        </a:p>
      </dsp:txBody>
      <dsp:txXfrm>
        <a:off x="35867" y="2486657"/>
        <a:ext cx="4704201" cy="663001"/>
      </dsp:txXfrm>
    </dsp:sp>
    <dsp:sp modelId="{C06C9EFF-06DB-4F3A-B03A-63495FA77127}">
      <dsp:nvSpPr>
        <dsp:cNvPr id="0" name=""/>
        <dsp:cNvSpPr/>
      </dsp:nvSpPr>
      <dsp:spPr>
        <a:xfrm>
          <a:off x="0" y="3220086"/>
          <a:ext cx="4775935" cy="734735"/>
        </a:xfrm>
        <a:prstGeom prst="roundRect">
          <a:avLst/>
        </a:prstGeom>
        <a:solidFill>
          <a:schemeClr val="accent2">
            <a:hueOff val="2675154"/>
            <a:satOff val="-3337"/>
            <a:lumOff val="7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I de fleste flytte og ombyggingssaker kobles verneombud på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</dsp:txBody>
      <dsp:txXfrm>
        <a:off x="35867" y="3255953"/>
        <a:ext cx="4704201" cy="663001"/>
      </dsp:txXfrm>
    </dsp:sp>
    <dsp:sp modelId="{1633E8C4-2B70-4688-84F9-FE1D483EB8BD}">
      <dsp:nvSpPr>
        <dsp:cNvPr id="0" name=""/>
        <dsp:cNvSpPr/>
      </dsp:nvSpPr>
      <dsp:spPr>
        <a:xfrm>
          <a:off x="0" y="3989382"/>
          <a:ext cx="4775935" cy="734735"/>
        </a:xfrm>
        <a:prstGeom prst="roundRect">
          <a:avLst/>
        </a:prstGeom>
        <a:solidFill>
          <a:schemeClr val="accent2">
            <a:hueOff val="3343942"/>
            <a:satOff val="-4171"/>
            <a:lumOff val="9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4 av 5 rapporterer om at avvik blir rapportert i tråd med UIO retningslinjer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4/5 </a:t>
          </a:r>
          <a:r>
            <a:rPr lang="en-US" sz="1200" kern="1200" dirty="0" err="1"/>
            <a:t>rapporterer</a:t>
          </a:r>
          <a:r>
            <a:rPr lang="en-US" sz="1200" kern="1200" dirty="0"/>
            <a:t> at HMS </a:t>
          </a:r>
          <a:r>
            <a:rPr lang="en-US" sz="1200" kern="1200" dirty="0" err="1"/>
            <a:t>avvik</a:t>
          </a:r>
          <a:r>
            <a:rPr lang="en-US" sz="1200" kern="1200" dirty="0"/>
            <a:t> er </a:t>
          </a:r>
          <a:r>
            <a:rPr lang="en-US" sz="1200" kern="1200" dirty="0" err="1"/>
            <a:t>fulgt</a:t>
          </a:r>
          <a:r>
            <a:rPr lang="en-US" sz="1200" kern="1200" dirty="0"/>
            <a:t> </a:t>
          </a:r>
          <a:r>
            <a:rPr lang="en-US" sz="1200" kern="1200" dirty="0" err="1"/>
            <a:t>opp</a:t>
          </a:r>
          <a:r>
            <a:rPr lang="en-US" sz="1200" kern="1200" dirty="0"/>
            <a:t> </a:t>
          </a:r>
          <a:r>
            <a:rPr lang="en-US" sz="1200" kern="1200" dirty="0" err="1"/>
            <a:t>og</a:t>
          </a:r>
          <a:r>
            <a:rPr lang="en-US" sz="1200" kern="1200" dirty="0"/>
            <a:t> </a:t>
          </a:r>
          <a:r>
            <a:rPr lang="en-US" sz="1200" kern="1200" dirty="0" err="1"/>
            <a:t>lukket</a:t>
          </a:r>
          <a:r>
            <a:rPr lang="en-US" sz="1200" kern="1200" dirty="0"/>
            <a:t> *</a:t>
          </a:r>
        </a:p>
      </dsp:txBody>
      <dsp:txXfrm>
        <a:off x="35867" y="4025249"/>
        <a:ext cx="4704201" cy="663001"/>
      </dsp:txXfrm>
    </dsp:sp>
    <dsp:sp modelId="{95B270EA-D14D-43D0-8CCD-258D9CDBAEEC}">
      <dsp:nvSpPr>
        <dsp:cNvPr id="0" name=""/>
        <dsp:cNvSpPr/>
      </dsp:nvSpPr>
      <dsp:spPr>
        <a:xfrm>
          <a:off x="0" y="4810798"/>
          <a:ext cx="4775935" cy="734735"/>
        </a:xfrm>
        <a:prstGeom prst="roundRect">
          <a:avLst/>
        </a:prstGeom>
        <a:solidFill>
          <a:schemeClr val="accent2">
            <a:hueOff val="4012731"/>
            <a:satOff val="-5005"/>
            <a:lumOff val="1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L AMU hos alle; Ark, </a:t>
          </a:r>
          <a:r>
            <a:rPr lang="en-US" sz="1200" kern="1200" dirty="0" err="1"/>
            <a:t>Lederutvikling</a:t>
          </a:r>
          <a:r>
            <a:rPr lang="en-US" sz="1200" kern="1200" dirty="0"/>
            <a:t>. </a:t>
          </a:r>
          <a:r>
            <a:rPr lang="en-US" sz="1200" kern="1200" dirty="0" err="1"/>
            <a:t>Sykefravær</a:t>
          </a:r>
          <a:r>
            <a:rPr lang="en-US" sz="1200" kern="1200" dirty="0"/>
            <a:t>, </a:t>
          </a:r>
          <a:r>
            <a:rPr lang="en-US" sz="1200" kern="1200" dirty="0" err="1"/>
            <a:t>internkommunikasjon</a:t>
          </a:r>
          <a:r>
            <a:rPr lang="en-US" sz="1200" kern="1200" dirty="0"/>
            <a:t>, </a:t>
          </a:r>
          <a:r>
            <a:rPr lang="en-US" sz="1200" kern="1200" dirty="0" err="1"/>
            <a:t>bygge</a:t>
          </a:r>
          <a:r>
            <a:rPr lang="en-US" sz="1200" kern="1200" dirty="0"/>
            <a:t>/</a:t>
          </a:r>
          <a:r>
            <a:rPr lang="en-US" sz="1200" kern="1200" dirty="0" err="1"/>
            <a:t>flyttesaker</a:t>
          </a:r>
          <a:r>
            <a:rPr lang="en-US" sz="1200" kern="1200" dirty="0"/>
            <a:t>, </a:t>
          </a:r>
          <a:r>
            <a:rPr lang="en-US" sz="1200" kern="1200" dirty="0" err="1"/>
            <a:t>verneombudets</a:t>
          </a:r>
          <a:r>
            <a:rPr lang="en-US" sz="1200" kern="1200" dirty="0"/>
            <a:t> </a:t>
          </a:r>
          <a:r>
            <a:rPr lang="en-US" sz="1200" kern="1200" dirty="0" err="1"/>
            <a:t>funksjon</a:t>
          </a:r>
          <a:r>
            <a:rPr lang="en-US" sz="1200" kern="1200" dirty="0"/>
            <a:t>, nye </a:t>
          </a:r>
          <a:r>
            <a:rPr lang="en-US" sz="1200" kern="1200" dirty="0" err="1"/>
            <a:t>systemer</a:t>
          </a:r>
          <a:r>
            <a:rPr lang="en-US" sz="1200" kern="1200" dirty="0"/>
            <a:t> for </a:t>
          </a:r>
          <a:r>
            <a:rPr lang="en-US" sz="1200" kern="1200" dirty="0" err="1"/>
            <a:t>avvik</a:t>
          </a:r>
          <a:r>
            <a:rPr lang="en-US" sz="1200" kern="1200" dirty="0"/>
            <a:t> </a:t>
          </a:r>
          <a:r>
            <a:rPr lang="en-US" sz="1200" kern="1200" dirty="0" err="1"/>
            <a:t>og</a:t>
          </a:r>
          <a:r>
            <a:rPr lang="en-US" sz="1200" kern="1200" dirty="0"/>
            <a:t> </a:t>
          </a:r>
          <a:r>
            <a:rPr lang="en-US" sz="1200" kern="1200" dirty="0" err="1"/>
            <a:t>stoffkartotek</a:t>
          </a:r>
          <a:r>
            <a:rPr lang="en-US" sz="1200" kern="1200" dirty="0"/>
            <a:t>, </a:t>
          </a:r>
          <a:r>
            <a:rPr lang="en-US" sz="1200" kern="1200" dirty="0" err="1"/>
            <a:t>flytting</a:t>
          </a:r>
          <a:r>
            <a:rPr lang="en-US" sz="1200" kern="1200" dirty="0"/>
            <a:t> LVB, </a:t>
          </a:r>
        </a:p>
      </dsp:txBody>
      <dsp:txXfrm>
        <a:off x="35867" y="4846665"/>
        <a:ext cx="4704201" cy="663001"/>
      </dsp:txXfrm>
    </dsp:sp>
    <dsp:sp modelId="{A0840A43-A622-4044-80CA-4AAF903C2C8C}">
      <dsp:nvSpPr>
        <dsp:cNvPr id="0" name=""/>
        <dsp:cNvSpPr/>
      </dsp:nvSpPr>
      <dsp:spPr>
        <a:xfrm>
          <a:off x="0" y="5554351"/>
          <a:ext cx="4775935" cy="734735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Sykefravær</a:t>
          </a:r>
          <a:r>
            <a:rPr lang="en-US" sz="1200" kern="1200" dirty="0"/>
            <a:t>: 5/5 </a:t>
          </a:r>
          <a:r>
            <a:rPr lang="en-US" sz="1200" kern="1200" dirty="0" err="1"/>
            <a:t>enheter</a:t>
          </a:r>
          <a:r>
            <a:rPr lang="en-US" sz="1200" kern="1200" dirty="0"/>
            <a:t> </a:t>
          </a:r>
          <a:r>
            <a:rPr lang="en-US" sz="1200" kern="1200" dirty="0" err="1"/>
            <a:t>svarer</a:t>
          </a:r>
          <a:r>
            <a:rPr lang="en-US" sz="1200" kern="1200" dirty="0"/>
            <a:t> ja </a:t>
          </a:r>
          <a:r>
            <a:rPr lang="en-US" sz="1200" kern="1200" dirty="0" err="1"/>
            <a:t>på</a:t>
          </a:r>
          <a:r>
            <a:rPr lang="en-US" sz="1200" kern="1200" dirty="0"/>
            <a:t> at </a:t>
          </a:r>
          <a:r>
            <a:rPr lang="en-US" sz="1200" kern="1200" dirty="0" err="1"/>
            <a:t>enhetene</a:t>
          </a:r>
          <a:r>
            <a:rPr lang="en-US" sz="1200" kern="1200" dirty="0"/>
            <a:t> </a:t>
          </a:r>
          <a:r>
            <a:rPr lang="en-US" sz="1200" kern="1200" dirty="0" err="1"/>
            <a:t>følger</a:t>
          </a:r>
          <a:r>
            <a:rPr lang="en-US" sz="1200" kern="1200" dirty="0"/>
            <a:t> </a:t>
          </a:r>
          <a:r>
            <a:rPr lang="en-US" sz="1200" kern="1200" dirty="0" err="1"/>
            <a:t>opp</a:t>
          </a:r>
          <a:r>
            <a:rPr lang="en-US" sz="1200" kern="1200" dirty="0"/>
            <a:t> </a:t>
          </a:r>
          <a:r>
            <a:rPr lang="en-US" sz="1200" kern="1200" dirty="0" err="1"/>
            <a:t>sykefravær</a:t>
          </a:r>
          <a:r>
            <a:rPr lang="en-US" sz="1200" kern="1200" dirty="0"/>
            <a:t> </a:t>
          </a:r>
          <a:r>
            <a:rPr lang="en-US" sz="1200" kern="1200" dirty="0" err="1"/>
            <a:t>i</a:t>
          </a:r>
          <a:r>
            <a:rPr lang="en-US" sz="1200" kern="1200" dirty="0"/>
            <a:t> </a:t>
          </a:r>
          <a:r>
            <a:rPr lang="en-US" sz="1200" kern="1200" dirty="0" err="1"/>
            <a:t>tråd</a:t>
          </a:r>
          <a:r>
            <a:rPr lang="en-US" sz="1200" kern="1200" dirty="0"/>
            <a:t> med UIOs </a:t>
          </a:r>
          <a:r>
            <a:rPr lang="en-US" sz="1200" kern="1200" dirty="0" err="1"/>
            <a:t>retningslinjer</a:t>
          </a:r>
          <a:r>
            <a:rPr lang="en-US" sz="1200" kern="1200" dirty="0"/>
            <a:t>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</dsp:txBody>
      <dsp:txXfrm>
        <a:off x="35867" y="5590218"/>
        <a:ext cx="4704201" cy="6630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9285FC-2119-4F89-8EBD-1DB274917E0A}">
      <dsp:nvSpPr>
        <dsp:cNvPr id="0" name=""/>
        <dsp:cNvSpPr/>
      </dsp:nvSpPr>
      <dsp:spPr>
        <a:xfrm>
          <a:off x="0" y="103746"/>
          <a:ext cx="4775935" cy="9898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Utarbeiding og oppdatering av prosedyrer for arbeid i laboratorier. Oppdatering av kjemikaliearkivet. </a:t>
          </a:r>
          <a:endParaRPr lang="en-US" sz="1800" kern="1200"/>
        </a:p>
      </dsp:txBody>
      <dsp:txXfrm>
        <a:off x="48319" y="152065"/>
        <a:ext cx="4679297" cy="893182"/>
      </dsp:txXfrm>
    </dsp:sp>
    <dsp:sp modelId="{791B495A-2BE0-4F06-9222-876CD8D2AF42}">
      <dsp:nvSpPr>
        <dsp:cNvPr id="0" name=""/>
        <dsp:cNvSpPr/>
      </dsp:nvSpPr>
      <dsp:spPr>
        <a:xfrm>
          <a:off x="0" y="1145406"/>
          <a:ext cx="4775935" cy="989820"/>
        </a:xfrm>
        <a:prstGeom prst="round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Psykososialt arbeidsmiljø gjennom ARK</a:t>
          </a:r>
          <a:endParaRPr lang="en-US" sz="1800" kern="1200"/>
        </a:p>
      </dsp:txBody>
      <dsp:txXfrm>
        <a:off x="48319" y="1193725"/>
        <a:ext cx="4679297" cy="893182"/>
      </dsp:txXfrm>
    </dsp:sp>
    <dsp:sp modelId="{821F3758-4EC1-400F-B2DF-83AB1FCA6C8C}">
      <dsp:nvSpPr>
        <dsp:cNvPr id="0" name=""/>
        <dsp:cNvSpPr/>
      </dsp:nvSpPr>
      <dsp:spPr>
        <a:xfrm>
          <a:off x="0" y="2187066"/>
          <a:ext cx="4775935" cy="989820"/>
        </a:xfrm>
        <a:prstGeom prst="roundRect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Karriereplan for mellomstillinger </a:t>
          </a:r>
          <a:endParaRPr lang="en-US" sz="1800" kern="1200"/>
        </a:p>
      </dsp:txBody>
      <dsp:txXfrm>
        <a:off x="48319" y="2235385"/>
        <a:ext cx="4679297" cy="893182"/>
      </dsp:txXfrm>
    </dsp:sp>
    <dsp:sp modelId="{BA871909-8347-4214-B7FF-9768E4C844E5}">
      <dsp:nvSpPr>
        <dsp:cNvPr id="0" name=""/>
        <dsp:cNvSpPr/>
      </dsp:nvSpPr>
      <dsp:spPr>
        <a:xfrm>
          <a:off x="0" y="3228726"/>
          <a:ext cx="4775935" cy="989820"/>
        </a:xfrm>
        <a:prstGeom prst="roundRect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Førstehjelpskurs og Akan seminar </a:t>
          </a:r>
          <a:endParaRPr lang="en-US" sz="1800" kern="1200"/>
        </a:p>
      </dsp:txBody>
      <dsp:txXfrm>
        <a:off x="48319" y="3277045"/>
        <a:ext cx="4679297" cy="893182"/>
      </dsp:txXfrm>
    </dsp:sp>
    <dsp:sp modelId="{94DA456A-763E-4B2A-9AB4-C1B2AF4F43BE}">
      <dsp:nvSpPr>
        <dsp:cNvPr id="0" name=""/>
        <dsp:cNvSpPr/>
      </dsp:nvSpPr>
      <dsp:spPr>
        <a:xfrm>
          <a:off x="0" y="4270386"/>
          <a:ext cx="4775935" cy="989820"/>
        </a:xfrm>
        <a:prstGeom prst="roundRect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Brannvernrutine for nyansatte ved MED.FAK</a:t>
          </a:r>
          <a:endParaRPr lang="en-US" sz="1800" kern="1200"/>
        </a:p>
      </dsp:txBody>
      <dsp:txXfrm>
        <a:off x="48319" y="4318705"/>
        <a:ext cx="4679297" cy="893182"/>
      </dsp:txXfrm>
    </dsp:sp>
    <dsp:sp modelId="{18AA31CC-AB93-4B5E-B41D-F001329B4CB6}">
      <dsp:nvSpPr>
        <dsp:cNvPr id="0" name=""/>
        <dsp:cNvSpPr/>
      </dsp:nvSpPr>
      <dsp:spPr>
        <a:xfrm>
          <a:off x="0" y="5312046"/>
          <a:ext cx="4775935" cy="98982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Støy ( byggeplassnabo), inneklima ( fukt og varme), ytremiljø ( miljøavtrykk</a:t>
          </a:r>
          <a:endParaRPr lang="en-US" sz="1800" kern="1200"/>
        </a:p>
      </dsp:txBody>
      <dsp:txXfrm>
        <a:off x="48319" y="5360365"/>
        <a:ext cx="4679297" cy="8931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9758C5-4064-48FA-BEC7-F2987D7ACED5}">
      <dsp:nvSpPr>
        <dsp:cNvPr id="0" name=""/>
        <dsp:cNvSpPr/>
      </dsp:nvSpPr>
      <dsp:spPr>
        <a:xfrm>
          <a:off x="0" y="186611"/>
          <a:ext cx="4775935" cy="198775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Kjent</a:t>
          </a:r>
          <a:r>
            <a:rPr lang="en-US" sz="1200" kern="1200" dirty="0"/>
            <a:t> </a:t>
          </a:r>
          <a:r>
            <a:rPr lang="en-US" sz="1200" kern="1200" dirty="0" err="1"/>
            <a:t>blant</a:t>
          </a:r>
          <a:r>
            <a:rPr lang="en-US" sz="1200" kern="1200" dirty="0"/>
            <a:t> </a:t>
          </a:r>
          <a:r>
            <a:rPr lang="en-US" sz="1200" kern="1200" dirty="0" err="1"/>
            <a:t>noen</a:t>
          </a:r>
          <a:r>
            <a:rPr lang="en-US" sz="1200" kern="1200" dirty="0"/>
            <a:t>, men </a:t>
          </a:r>
          <a:r>
            <a:rPr lang="en-US" sz="1200" kern="1200" dirty="0" err="1"/>
            <a:t>uklart</a:t>
          </a:r>
          <a:r>
            <a:rPr lang="en-US" sz="1200" kern="1200" dirty="0"/>
            <a:t> </a:t>
          </a:r>
          <a:r>
            <a:rPr lang="en-US" sz="1200" kern="1200" dirty="0" err="1"/>
            <a:t>hvor</a:t>
          </a:r>
          <a:r>
            <a:rPr lang="en-US" sz="1200" kern="1200" dirty="0"/>
            <a:t> </a:t>
          </a:r>
          <a:r>
            <a:rPr lang="en-US" sz="1200" kern="1200" dirty="0" err="1"/>
            <a:t>godt</a:t>
          </a:r>
          <a:r>
            <a:rPr lang="en-US" sz="1200" kern="1200" dirty="0"/>
            <a:t> </a:t>
          </a:r>
          <a:r>
            <a:rPr lang="en-US" sz="1200" kern="1200" dirty="0" err="1"/>
            <a:t>kjent</a:t>
          </a:r>
          <a:r>
            <a:rPr lang="en-US" sz="1200" kern="1200" dirty="0"/>
            <a:t> </a:t>
          </a:r>
          <a:r>
            <a:rPr lang="en-US" sz="1200" kern="1200" dirty="0" err="1"/>
            <a:t>systemet</a:t>
          </a:r>
          <a:r>
            <a:rPr lang="en-US" sz="1200" kern="1200" dirty="0"/>
            <a:t> er. </a:t>
          </a:r>
          <a:r>
            <a:rPr lang="en-US" sz="1200" kern="1200" dirty="0" err="1"/>
            <a:t>Tror</a:t>
          </a:r>
          <a:r>
            <a:rPr lang="en-US" sz="1200" kern="1200" dirty="0"/>
            <a:t> mange </a:t>
          </a:r>
          <a:r>
            <a:rPr lang="en-US" sz="1200" kern="1200" dirty="0" err="1"/>
            <a:t>ansatte</a:t>
          </a:r>
          <a:r>
            <a:rPr lang="en-US" sz="1200" kern="1200" dirty="0"/>
            <a:t> </a:t>
          </a:r>
          <a:r>
            <a:rPr lang="en-US" sz="1200" kern="1200" dirty="0" err="1"/>
            <a:t>ikke</a:t>
          </a:r>
          <a:r>
            <a:rPr lang="en-US" sz="1200" kern="1200" dirty="0"/>
            <a:t> </a:t>
          </a:r>
          <a:r>
            <a:rPr lang="en-US" sz="1200" kern="1200" dirty="0" err="1"/>
            <a:t>har</a:t>
          </a:r>
          <a:r>
            <a:rPr lang="en-US" sz="1200" kern="1200" dirty="0"/>
            <a:t> </a:t>
          </a:r>
          <a:r>
            <a:rPr lang="en-US" sz="1200" kern="1200" dirty="0" err="1"/>
            <a:t>noe</a:t>
          </a:r>
          <a:r>
            <a:rPr lang="en-US" sz="1200" kern="1200" dirty="0"/>
            <a:t> forhold </a:t>
          </a:r>
          <a:r>
            <a:rPr lang="en-US" sz="1200" kern="1200" dirty="0" err="1"/>
            <a:t>til</a:t>
          </a:r>
          <a:r>
            <a:rPr lang="en-US" sz="1200" kern="1200" dirty="0"/>
            <a:t> </a:t>
          </a:r>
          <a:r>
            <a:rPr lang="en-US" sz="1200" kern="1200" dirty="0" err="1"/>
            <a:t>hva</a:t>
          </a:r>
          <a:r>
            <a:rPr lang="en-US" sz="1200" kern="1200" dirty="0"/>
            <a:t> </a:t>
          </a:r>
          <a:r>
            <a:rPr lang="en-US" sz="1200" kern="1200" dirty="0" err="1"/>
            <a:t>som</a:t>
          </a:r>
          <a:r>
            <a:rPr lang="en-US" sz="1200" kern="1200" dirty="0"/>
            <a:t> er HMS </a:t>
          </a:r>
          <a:r>
            <a:rPr lang="en-US" sz="1200" kern="1200" dirty="0" err="1"/>
            <a:t>avvik</a:t>
          </a:r>
          <a:r>
            <a:rPr lang="en-US" sz="1200" kern="1200" dirty="0"/>
            <a:t> </a:t>
          </a:r>
          <a:r>
            <a:rPr lang="en-US" sz="1200" kern="1200" dirty="0" err="1"/>
            <a:t>eller</a:t>
          </a:r>
          <a:r>
            <a:rPr lang="en-US" sz="1200" kern="1200" dirty="0"/>
            <a:t> </a:t>
          </a:r>
          <a:r>
            <a:rPr lang="en-US" sz="1200" kern="1200" dirty="0" err="1"/>
            <a:t>systemet</a:t>
          </a:r>
          <a:r>
            <a:rPr lang="en-US" sz="1200" kern="1200" dirty="0"/>
            <a:t>.</a:t>
          </a:r>
        </a:p>
      </dsp:txBody>
      <dsp:txXfrm>
        <a:off x="97034" y="283645"/>
        <a:ext cx="4581867" cy="1793688"/>
      </dsp:txXfrm>
    </dsp:sp>
    <dsp:sp modelId="{B42B2E79-7AC1-45DF-9A93-33F88FD81998}">
      <dsp:nvSpPr>
        <dsp:cNvPr id="0" name=""/>
        <dsp:cNvSpPr/>
      </dsp:nvSpPr>
      <dsp:spPr>
        <a:xfrm>
          <a:off x="0" y="2208928"/>
          <a:ext cx="4775935" cy="1987756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 err="1"/>
            <a:t>Klinmed</a:t>
          </a:r>
          <a:r>
            <a:rPr lang="nb-NO" sz="1200" kern="1200" dirty="0"/>
            <a:t> sliter med lav rapportering av HMS-avvik, og et av </a:t>
          </a:r>
          <a:r>
            <a:rPr lang="nb-NO" sz="1200" kern="1200" dirty="0" err="1"/>
            <a:t>Klinmed-LAMUs</a:t>
          </a:r>
          <a:r>
            <a:rPr lang="nb-NO" sz="1200" kern="1200" dirty="0"/>
            <a:t> fokusområder i 2026 vil være knyttet til dette. Differansen mellom antallet avvik rapportert fra enhetene våre i denne sammenhengen, avviker kraftig fra antallet HMS-avvik som faktisk er rapportert i UiOs HMS-avvikssystemer (gammelt og nytt). Antagelsen er at mange avvik kun rapporteres inn hos sykehus.</a:t>
          </a:r>
          <a:endParaRPr lang="en-US" sz="1200" kern="1200" dirty="0"/>
        </a:p>
      </dsp:txBody>
      <dsp:txXfrm>
        <a:off x="97034" y="2305962"/>
        <a:ext cx="4581867" cy="1793688"/>
      </dsp:txXfrm>
    </dsp:sp>
    <dsp:sp modelId="{E7973E14-1505-4AA9-B637-40E89F8F3E42}">
      <dsp:nvSpPr>
        <dsp:cNvPr id="0" name=""/>
        <dsp:cNvSpPr/>
      </dsp:nvSpPr>
      <dsp:spPr>
        <a:xfrm>
          <a:off x="0" y="4231244"/>
          <a:ext cx="4775935" cy="1987756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Antall rapporterte HMS-avvik ved IMB har over tid vært synkende. For et så stort institutt, med omfattende laboratorieaktivitet og en kompleks bygbingsmasse, er det naturlig å forvente et høyere antall avvik enn det som fremkommer i avvikssystemet i dag. Dette kan tyde på at ikke alle hendelser blir rapportert. IMB vil derfor prioritere å øke kunnskapen om avvikssystemet og tydeliggjøre hvorfor avviksrapportering er viktig for å styrke HMS-arbeidet. Målet er at flere ansatte skal føle seg trygge på hvordan de rapporterer, slik at vi får et mer realistisk og nyttig grunnlag for å forbedre arbeidsmiljøet kontinuerlig. Dette blir blant annet en sak i LAMU (sak 5/26).</a:t>
          </a:r>
        </a:p>
      </dsp:txBody>
      <dsp:txXfrm>
        <a:off x="97034" y="4328278"/>
        <a:ext cx="4581867" cy="179368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38B38B-EC89-48A9-BBF3-9F8E22875156}">
      <dsp:nvSpPr>
        <dsp:cNvPr id="0" name=""/>
        <dsp:cNvSpPr/>
      </dsp:nvSpPr>
      <dsp:spPr>
        <a:xfrm>
          <a:off x="0" y="16806"/>
          <a:ext cx="4775935" cy="20779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1. ARK </a:t>
          </a:r>
          <a:r>
            <a:rPr lang="en-US" sz="2400" kern="1200" dirty="0" err="1"/>
            <a:t>resultater</a:t>
          </a:r>
          <a:r>
            <a:rPr lang="en-US" sz="2400" kern="1200" dirty="0"/>
            <a:t> ga </a:t>
          </a:r>
          <a:r>
            <a:rPr lang="en-US" sz="2400" kern="1200" dirty="0" err="1"/>
            <a:t>ikke</a:t>
          </a:r>
          <a:r>
            <a:rPr lang="en-US" sz="2400" kern="1200" dirty="0"/>
            <a:t> info </a:t>
          </a:r>
          <a:r>
            <a:rPr lang="en-US" sz="2400" kern="1200" dirty="0" err="1"/>
            <a:t>nok</a:t>
          </a:r>
          <a:r>
            <a:rPr lang="en-US" sz="2400" kern="1200" dirty="0"/>
            <a:t> om de </a:t>
          </a:r>
          <a:r>
            <a:rPr lang="en-US" sz="2400" kern="1200" dirty="0" err="1"/>
            <a:t>utfordringer</a:t>
          </a:r>
          <a:r>
            <a:rPr lang="en-US" sz="2400" kern="1200" dirty="0"/>
            <a:t> vi </a:t>
          </a:r>
          <a:r>
            <a:rPr lang="en-US" sz="2400" kern="1200" dirty="0" err="1"/>
            <a:t>har</a:t>
          </a:r>
          <a:r>
            <a:rPr lang="en-US" sz="2400" kern="1200" dirty="0"/>
            <a:t> med </a:t>
          </a:r>
          <a:r>
            <a:rPr lang="en-US" sz="2400" kern="1200" dirty="0" err="1"/>
            <a:t>arbeidsmiljøet</a:t>
          </a:r>
          <a:r>
            <a:rPr lang="en-US" sz="2400" kern="1200" dirty="0"/>
            <a:t>. </a:t>
          </a:r>
          <a:r>
            <a:rPr lang="en-US" sz="2400" kern="1200" dirty="0" err="1"/>
            <a:t>Imøteser</a:t>
          </a:r>
          <a:r>
            <a:rPr lang="en-US" sz="2400" kern="1200" dirty="0"/>
            <a:t> </a:t>
          </a:r>
          <a:r>
            <a:rPr lang="en-US" sz="2400" kern="1200" dirty="0" err="1"/>
            <a:t>verktøy</a:t>
          </a:r>
          <a:r>
            <a:rPr lang="en-US" sz="2400" kern="1200" dirty="0"/>
            <a:t> </a:t>
          </a:r>
          <a:r>
            <a:rPr lang="en-US" sz="2400" kern="1200" dirty="0" err="1"/>
            <a:t>fra</a:t>
          </a:r>
          <a:r>
            <a:rPr lang="en-US" sz="2400" kern="1200" dirty="0"/>
            <a:t> HSMB for </a:t>
          </a:r>
          <a:r>
            <a:rPr lang="en-US" sz="2400" kern="1200" dirty="0" err="1"/>
            <a:t>risikovurdering</a:t>
          </a:r>
          <a:r>
            <a:rPr lang="en-US" sz="2400" kern="1200" dirty="0"/>
            <a:t> av </a:t>
          </a:r>
          <a:r>
            <a:rPr lang="en-US" sz="2400" kern="1200" dirty="0" err="1"/>
            <a:t>psykososialt</a:t>
          </a:r>
          <a:r>
            <a:rPr lang="en-US" sz="2400" kern="1200" dirty="0"/>
            <a:t> </a:t>
          </a:r>
          <a:r>
            <a:rPr lang="en-US" sz="2400" kern="1200" dirty="0" err="1"/>
            <a:t>arbeidsmiljø</a:t>
          </a:r>
          <a:endParaRPr lang="en-US" sz="2400" kern="1200" dirty="0"/>
        </a:p>
      </dsp:txBody>
      <dsp:txXfrm>
        <a:off x="101436" y="118242"/>
        <a:ext cx="4573063" cy="1875047"/>
      </dsp:txXfrm>
    </dsp:sp>
    <dsp:sp modelId="{E58B2442-D3BE-4D50-9E51-F679C691618A}">
      <dsp:nvSpPr>
        <dsp:cNvPr id="0" name=""/>
        <dsp:cNvSpPr/>
      </dsp:nvSpPr>
      <dsp:spPr>
        <a:xfrm>
          <a:off x="0" y="2163846"/>
          <a:ext cx="4775935" cy="2077919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2. UIO HMS </a:t>
          </a:r>
          <a:r>
            <a:rPr lang="en-US" sz="2400" kern="1200" dirty="0" err="1"/>
            <a:t>mål</a:t>
          </a:r>
          <a:r>
            <a:rPr lang="en-US" sz="2400" kern="1200" dirty="0"/>
            <a:t> </a:t>
          </a:r>
          <a:r>
            <a:rPr lang="en-US" sz="2400" kern="1200" dirty="0" err="1"/>
            <a:t>har</a:t>
          </a:r>
          <a:r>
            <a:rPr lang="en-US" sz="2400" kern="1200" dirty="0"/>
            <a:t> </a:t>
          </a:r>
          <a:r>
            <a:rPr lang="en-US" sz="2400" kern="1200" dirty="0" err="1"/>
            <a:t>fokus</a:t>
          </a:r>
          <a:r>
            <a:rPr lang="en-US" sz="2400" kern="1200" dirty="0"/>
            <a:t> </a:t>
          </a:r>
          <a:r>
            <a:rPr lang="en-US" sz="2400" kern="1200" dirty="0" err="1"/>
            <a:t>på</a:t>
          </a:r>
          <a:r>
            <a:rPr lang="en-US" sz="2400" kern="1200" dirty="0"/>
            <a:t> ROS </a:t>
          </a:r>
          <a:r>
            <a:rPr lang="en-US" sz="2400" kern="1200" dirty="0" err="1"/>
            <a:t>og</a:t>
          </a:r>
          <a:r>
            <a:rPr lang="en-US" sz="2400" kern="1200" dirty="0"/>
            <a:t> det </a:t>
          </a:r>
          <a:r>
            <a:rPr lang="en-US" sz="2400" kern="1200" dirty="0" err="1"/>
            <a:t>vil</a:t>
          </a:r>
          <a:r>
            <a:rPr lang="en-US" sz="2400" kern="1200" dirty="0"/>
            <a:t> vi </a:t>
          </a:r>
          <a:r>
            <a:rPr lang="en-US" sz="2400" kern="1200" dirty="0" err="1"/>
            <a:t>også</a:t>
          </a:r>
          <a:r>
            <a:rPr lang="en-US" sz="2400" kern="1200" dirty="0"/>
            <a:t> ha </a:t>
          </a:r>
          <a:r>
            <a:rPr lang="en-US" sz="2400" kern="1200" dirty="0" err="1"/>
            <a:t>fremover</a:t>
          </a:r>
          <a:endParaRPr lang="en-US" sz="2400" kern="1200" dirty="0"/>
        </a:p>
      </dsp:txBody>
      <dsp:txXfrm>
        <a:off x="101436" y="2265282"/>
        <a:ext cx="4573063" cy="1875047"/>
      </dsp:txXfrm>
    </dsp:sp>
    <dsp:sp modelId="{B3317415-1665-4D38-9337-66F231F1E11D}">
      <dsp:nvSpPr>
        <dsp:cNvPr id="0" name=""/>
        <dsp:cNvSpPr/>
      </dsp:nvSpPr>
      <dsp:spPr>
        <a:xfrm>
          <a:off x="0" y="4310886"/>
          <a:ext cx="4775935" cy="2077919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3. </a:t>
          </a:r>
          <a:r>
            <a:rPr lang="en-US" sz="2400" kern="1200" dirty="0" err="1"/>
            <a:t>Ledere</a:t>
          </a:r>
          <a:r>
            <a:rPr lang="en-US" sz="2400" kern="1200" dirty="0"/>
            <a:t> </a:t>
          </a:r>
          <a:r>
            <a:rPr lang="en-US" sz="2400" kern="1200" dirty="0" err="1"/>
            <a:t>skal</a:t>
          </a:r>
          <a:r>
            <a:rPr lang="en-US" sz="2400" kern="1200" dirty="0"/>
            <a:t> </a:t>
          </a:r>
          <a:r>
            <a:rPr lang="en-US" sz="2400" kern="1200" dirty="0" err="1"/>
            <a:t>være</a:t>
          </a:r>
          <a:r>
            <a:rPr lang="en-US" sz="2400" kern="1200" dirty="0"/>
            <a:t> </a:t>
          </a:r>
          <a:r>
            <a:rPr lang="en-US" sz="2400" kern="1200" dirty="0" err="1"/>
            <a:t>kjent</a:t>
          </a:r>
          <a:r>
            <a:rPr lang="en-US" sz="2400" kern="1200" dirty="0"/>
            <a:t> med </a:t>
          </a:r>
          <a:r>
            <a:rPr lang="en-US" sz="2400" kern="1200" dirty="0" err="1"/>
            <a:t>risikovurderinger</a:t>
          </a:r>
          <a:r>
            <a:rPr lang="en-US" sz="2400" kern="1200" dirty="0"/>
            <a:t> da </a:t>
          </a:r>
          <a:r>
            <a:rPr lang="en-US" sz="2400" kern="1200" dirty="0" err="1"/>
            <a:t>dette</a:t>
          </a:r>
          <a:r>
            <a:rPr lang="en-US" sz="2400" kern="1200" dirty="0"/>
            <a:t> </a:t>
          </a:r>
          <a:r>
            <a:rPr lang="en-US" sz="2400" kern="1200" dirty="0" err="1"/>
            <a:t>temaet</a:t>
          </a:r>
          <a:r>
            <a:rPr lang="en-US" sz="2400" kern="1200" dirty="0"/>
            <a:t> </a:t>
          </a:r>
          <a:r>
            <a:rPr lang="en-US" sz="2400" kern="1200" dirty="0" err="1"/>
            <a:t>blir</a:t>
          </a:r>
          <a:r>
            <a:rPr lang="en-US" sz="2400" kern="1200" dirty="0"/>
            <a:t> tatt </a:t>
          </a:r>
          <a:r>
            <a:rPr lang="en-US" sz="2400" kern="1200" dirty="0" err="1"/>
            <a:t>opp</a:t>
          </a:r>
          <a:r>
            <a:rPr lang="en-US" sz="2400" kern="1200" dirty="0"/>
            <a:t> I det </a:t>
          </a:r>
          <a:r>
            <a:rPr lang="en-US" sz="2400" kern="1200" dirty="0" err="1"/>
            <a:t>obligatoriske</a:t>
          </a:r>
          <a:r>
            <a:rPr lang="en-US" sz="2400" kern="1200" dirty="0"/>
            <a:t> HMS </a:t>
          </a:r>
          <a:r>
            <a:rPr lang="en-US" sz="2400" kern="1200" dirty="0" err="1"/>
            <a:t>kurset</a:t>
          </a:r>
          <a:r>
            <a:rPr lang="en-US" sz="2400" kern="1200" dirty="0"/>
            <a:t>, men </a:t>
          </a:r>
          <a:r>
            <a:rPr lang="en-US" sz="2400" kern="1200" dirty="0" err="1"/>
            <a:t>usikkert</a:t>
          </a:r>
          <a:r>
            <a:rPr lang="en-US" sz="2400" kern="1200" dirty="0"/>
            <a:t> om alle </a:t>
          </a:r>
          <a:r>
            <a:rPr lang="en-US" sz="2400" kern="1200" dirty="0" err="1"/>
            <a:t>ansatte</a:t>
          </a:r>
          <a:r>
            <a:rPr lang="en-US" sz="2400" kern="1200" dirty="0"/>
            <a:t> er </a:t>
          </a:r>
          <a:r>
            <a:rPr lang="en-US" sz="2400" kern="1200" dirty="0" err="1"/>
            <a:t>kjent</a:t>
          </a:r>
          <a:r>
            <a:rPr lang="en-US" sz="2400" kern="1200" dirty="0"/>
            <a:t> med </a:t>
          </a:r>
          <a:r>
            <a:rPr lang="en-US" sz="2400" kern="1200" dirty="0" err="1"/>
            <a:t>prosessene</a:t>
          </a:r>
          <a:endParaRPr lang="en-US" sz="2400" kern="1200" dirty="0"/>
        </a:p>
      </dsp:txBody>
      <dsp:txXfrm>
        <a:off x="101436" y="4412322"/>
        <a:ext cx="4573063" cy="187504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9758C5-4064-48FA-BEC7-F2987D7ACED5}">
      <dsp:nvSpPr>
        <dsp:cNvPr id="0" name=""/>
        <dsp:cNvSpPr/>
      </dsp:nvSpPr>
      <dsp:spPr>
        <a:xfrm>
          <a:off x="0" y="144963"/>
          <a:ext cx="4775935" cy="117475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HMS koordinator møter på MED er positivt</a:t>
          </a:r>
          <a:endParaRPr lang="en-US" sz="2100" kern="1200"/>
        </a:p>
      </dsp:txBody>
      <dsp:txXfrm>
        <a:off x="57347" y="202310"/>
        <a:ext cx="4661241" cy="1060059"/>
      </dsp:txXfrm>
    </dsp:sp>
    <dsp:sp modelId="{B42B2E79-7AC1-45DF-9A93-33F88FD81998}">
      <dsp:nvSpPr>
        <dsp:cNvPr id="0" name=""/>
        <dsp:cNvSpPr/>
      </dsp:nvSpPr>
      <dsp:spPr>
        <a:xfrm>
          <a:off x="0" y="1380196"/>
          <a:ext cx="4775935" cy="1174753"/>
        </a:xfrm>
        <a:prstGeom prst="round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Videreformidling av HMS informasjon foregår mer effektivt enn før</a:t>
          </a:r>
          <a:endParaRPr lang="en-US" sz="2100" kern="1200"/>
        </a:p>
      </dsp:txBody>
      <dsp:txXfrm>
        <a:off x="57347" y="1437543"/>
        <a:ext cx="4661241" cy="1060059"/>
      </dsp:txXfrm>
    </dsp:sp>
    <dsp:sp modelId="{18F28E19-B925-4FED-ABBF-B5D1034043BF}">
      <dsp:nvSpPr>
        <dsp:cNvPr id="0" name=""/>
        <dsp:cNvSpPr/>
      </dsp:nvSpPr>
      <dsp:spPr>
        <a:xfrm>
          <a:off x="0" y="2615429"/>
          <a:ext cx="4775935" cy="1174753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Ønsker mer bistand fra fakultetet i konkrete saker innen HMS</a:t>
          </a:r>
          <a:endParaRPr lang="en-US" sz="2100" kern="1200"/>
        </a:p>
      </dsp:txBody>
      <dsp:txXfrm>
        <a:off x="57347" y="2672776"/>
        <a:ext cx="4661241" cy="1060059"/>
      </dsp:txXfrm>
    </dsp:sp>
    <dsp:sp modelId="{BF257667-1EAA-4C3F-B6A0-3A70BCB3BC85}">
      <dsp:nvSpPr>
        <dsp:cNvPr id="0" name=""/>
        <dsp:cNvSpPr/>
      </dsp:nvSpPr>
      <dsp:spPr>
        <a:xfrm>
          <a:off x="0" y="3850663"/>
          <a:ext cx="4775935" cy="1174753"/>
        </a:xfrm>
        <a:prstGeom prst="round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Savner faglig støtte og kapasitet på fakultetsnivå og ønsker om mer koordinerende HMS aktiviteter</a:t>
          </a:r>
          <a:endParaRPr lang="en-US" sz="2100" kern="1200"/>
        </a:p>
      </dsp:txBody>
      <dsp:txXfrm>
        <a:off x="57347" y="3908010"/>
        <a:ext cx="4661241" cy="1060059"/>
      </dsp:txXfrm>
    </dsp:sp>
    <dsp:sp modelId="{E322AB84-DC52-4BB1-8F8B-F9F42BBDBEF4}">
      <dsp:nvSpPr>
        <dsp:cNvPr id="0" name=""/>
        <dsp:cNvSpPr/>
      </dsp:nvSpPr>
      <dsp:spPr>
        <a:xfrm>
          <a:off x="0" y="5085896"/>
          <a:ext cx="4775935" cy="1174753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Fungerer godt og saker blir fulgt opp og får også god bistand til ulike HMS spørsmål</a:t>
          </a:r>
          <a:endParaRPr lang="en-US" sz="2100" kern="1200"/>
        </a:p>
      </dsp:txBody>
      <dsp:txXfrm>
        <a:off x="57347" y="5143243"/>
        <a:ext cx="4661241" cy="106005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6AB9DC-525D-4C20-BC3E-626562B08D30}">
      <dsp:nvSpPr>
        <dsp:cNvPr id="0" name=""/>
        <dsp:cNvSpPr/>
      </dsp:nvSpPr>
      <dsp:spPr>
        <a:xfrm>
          <a:off x="0" y="10507"/>
          <a:ext cx="3621129" cy="76985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Antall registrerte avvik synker ved MED og flere enheter vil ha Avviks og avvikskultur som fokusområde i 2026-</a:t>
          </a:r>
          <a:endParaRPr lang="en-US" sz="1400" kern="1200"/>
        </a:p>
      </dsp:txBody>
      <dsp:txXfrm>
        <a:off x="37581" y="48088"/>
        <a:ext cx="3545967" cy="694697"/>
      </dsp:txXfrm>
    </dsp:sp>
    <dsp:sp modelId="{74C34521-5F91-4AD6-B304-CE1DCC7F5B72}">
      <dsp:nvSpPr>
        <dsp:cNvPr id="0" name=""/>
        <dsp:cNvSpPr/>
      </dsp:nvSpPr>
      <dsp:spPr>
        <a:xfrm>
          <a:off x="0" y="820687"/>
          <a:ext cx="3621129" cy="769859"/>
        </a:xfrm>
        <a:prstGeom prst="roundRect">
          <a:avLst/>
        </a:prstGeom>
        <a:solidFill>
          <a:schemeClr val="accent2">
            <a:hueOff val="780253"/>
            <a:satOff val="-973"/>
            <a:lumOff val="22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Risikovurderinger og ROS på det psykososiale arbeidsmiljøet</a:t>
          </a:r>
          <a:endParaRPr lang="en-US" sz="1400" kern="1200"/>
        </a:p>
      </dsp:txBody>
      <dsp:txXfrm>
        <a:off x="37581" y="858268"/>
        <a:ext cx="3545967" cy="694697"/>
      </dsp:txXfrm>
    </dsp:sp>
    <dsp:sp modelId="{02C338BB-88AA-4E90-A09A-6F50069CB527}">
      <dsp:nvSpPr>
        <dsp:cNvPr id="0" name=""/>
        <dsp:cNvSpPr/>
      </dsp:nvSpPr>
      <dsp:spPr>
        <a:xfrm>
          <a:off x="0" y="1630867"/>
          <a:ext cx="3621129" cy="769859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Obligatorisk HMS opplæring  for ledere</a:t>
          </a:r>
          <a:endParaRPr lang="en-US" sz="1400" kern="1200" dirty="0"/>
        </a:p>
      </dsp:txBody>
      <dsp:txXfrm>
        <a:off x="37581" y="1668448"/>
        <a:ext cx="3545967" cy="694697"/>
      </dsp:txXfrm>
    </dsp:sp>
    <dsp:sp modelId="{2C1C107F-6B4E-4900-A855-267D7797C417}">
      <dsp:nvSpPr>
        <dsp:cNvPr id="0" name=""/>
        <dsp:cNvSpPr/>
      </dsp:nvSpPr>
      <dsp:spPr>
        <a:xfrm>
          <a:off x="0" y="2441047"/>
          <a:ext cx="3621129" cy="769859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Flere fokusområder knytter seg til UIO HMS mål</a:t>
          </a:r>
          <a:endParaRPr lang="en-US" sz="1400" kern="1200"/>
        </a:p>
      </dsp:txBody>
      <dsp:txXfrm>
        <a:off x="37581" y="2478628"/>
        <a:ext cx="3545967" cy="694697"/>
      </dsp:txXfrm>
    </dsp:sp>
    <dsp:sp modelId="{6D75A709-2469-4E4E-A695-7D0691EE9012}">
      <dsp:nvSpPr>
        <dsp:cNvPr id="0" name=""/>
        <dsp:cNvSpPr/>
      </dsp:nvSpPr>
      <dsp:spPr>
        <a:xfrm>
          <a:off x="0" y="3251227"/>
          <a:ext cx="3621129" cy="769859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ARK- fokus på forberedelser</a:t>
          </a:r>
          <a:endParaRPr lang="en-US" sz="1400" kern="1200"/>
        </a:p>
      </dsp:txBody>
      <dsp:txXfrm>
        <a:off x="37581" y="3288808"/>
        <a:ext cx="3545967" cy="694697"/>
      </dsp:txXfrm>
    </dsp:sp>
    <dsp:sp modelId="{03DDBA96-44CE-4C41-87A7-F32DA1EA3381}">
      <dsp:nvSpPr>
        <dsp:cNvPr id="0" name=""/>
        <dsp:cNvSpPr/>
      </dsp:nvSpPr>
      <dsp:spPr>
        <a:xfrm>
          <a:off x="0" y="4061407"/>
          <a:ext cx="3621129" cy="769859"/>
        </a:xfrm>
        <a:prstGeom prst="roundRect">
          <a:avLst/>
        </a:prstGeom>
        <a:solidFill>
          <a:schemeClr val="accent2">
            <a:hueOff val="3901266"/>
            <a:satOff val="-4866"/>
            <a:lumOff val="114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Fokus på Areal og de psykososiale effekter</a:t>
          </a:r>
          <a:endParaRPr lang="en-US" sz="1400" kern="1200"/>
        </a:p>
      </dsp:txBody>
      <dsp:txXfrm>
        <a:off x="37581" y="4098988"/>
        <a:ext cx="3545967" cy="694697"/>
      </dsp:txXfrm>
    </dsp:sp>
    <dsp:sp modelId="{1E18BD36-CBF8-4723-A0C5-F60DDBAFCC10}">
      <dsp:nvSpPr>
        <dsp:cNvPr id="0" name=""/>
        <dsp:cNvSpPr/>
      </dsp:nvSpPr>
      <dsp:spPr>
        <a:xfrm>
          <a:off x="0" y="4871587"/>
          <a:ext cx="3621129" cy="769859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Flytting til LVB- ROS på arbeidsmiljøer</a:t>
          </a:r>
          <a:endParaRPr lang="en-US" sz="1400" kern="1200"/>
        </a:p>
      </dsp:txBody>
      <dsp:txXfrm>
        <a:off x="37581" y="4909168"/>
        <a:ext cx="3545967" cy="69469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4B95A-9D65-4A5A-B422-B4081A845D96}">
      <dsp:nvSpPr>
        <dsp:cNvPr id="0" name=""/>
        <dsp:cNvSpPr/>
      </dsp:nvSpPr>
      <dsp:spPr>
        <a:xfrm>
          <a:off x="0" y="101857"/>
          <a:ext cx="3621129" cy="2691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b="1" kern="1200"/>
            <a:t>Tiltak 1:</a:t>
          </a:r>
          <a:br>
            <a:rPr lang="nb-NO" sz="2300" kern="1200"/>
          </a:br>
          <a:r>
            <a:rPr lang="nb-NO" sz="2300" kern="1200"/>
            <a:t>Styrke arbeidet, kompetanse og kjennskap med risikovurderinger, både generelt og spesielt knyttet til det psykososiale arbeidsmiljøet.</a:t>
          </a:r>
          <a:endParaRPr lang="en-US" sz="2300" kern="1200"/>
        </a:p>
      </dsp:txBody>
      <dsp:txXfrm>
        <a:off x="131364" y="233221"/>
        <a:ext cx="3358401" cy="2428272"/>
      </dsp:txXfrm>
    </dsp:sp>
    <dsp:sp modelId="{F82FA71C-F967-49F7-8870-70795EF3D589}">
      <dsp:nvSpPr>
        <dsp:cNvPr id="0" name=""/>
        <dsp:cNvSpPr/>
      </dsp:nvSpPr>
      <dsp:spPr>
        <a:xfrm>
          <a:off x="0" y="2859097"/>
          <a:ext cx="3621129" cy="269100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b="1" kern="1200"/>
            <a:t>Tiltak 2:</a:t>
          </a:r>
          <a:br>
            <a:rPr lang="nb-NO" sz="2300" kern="1200"/>
          </a:br>
          <a:r>
            <a:rPr lang="nb-NO" sz="2300" kern="1200"/>
            <a:t>Styrke meldekulturen og øke kompetansen rundt avvikssystemer slik at både ansatte og studenter i større grad registrerer avvik.</a:t>
          </a:r>
          <a:endParaRPr lang="en-US" sz="2300" kern="1200"/>
        </a:p>
      </dsp:txBody>
      <dsp:txXfrm>
        <a:off x="131364" y="2990461"/>
        <a:ext cx="3358401" cy="242827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C0CDA1-E909-4BCB-985D-0C7897210854}">
      <dsp:nvSpPr>
        <dsp:cNvPr id="0" name=""/>
        <dsp:cNvSpPr/>
      </dsp:nvSpPr>
      <dsp:spPr>
        <a:xfrm>
          <a:off x="0" y="3593"/>
          <a:ext cx="4775935" cy="122899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Totalt ansatte 1806</a:t>
          </a:r>
          <a:endParaRPr lang="en-US" sz="2200" kern="1200"/>
        </a:p>
      </dsp:txBody>
      <dsp:txXfrm>
        <a:off x="59995" y="63588"/>
        <a:ext cx="4655945" cy="1109007"/>
      </dsp:txXfrm>
    </dsp:sp>
    <dsp:sp modelId="{4A29707F-6BD5-4961-A23C-9FE4A8931D15}">
      <dsp:nvSpPr>
        <dsp:cNvPr id="0" name=""/>
        <dsp:cNvSpPr/>
      </dsp:nvSpPr>
      <dsp:spPr>
        <a:xfrm>
          <a:off x="0" y="1295950"/>
          <a:ext cx="4775935" cy="1228997"/>
        </a:xfrm>
        <a:prstGeom prst="round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Meldte avvik er 74</a:t>
          </a:r>
          <a:endParaRPr lang="en-US" sz="2200" kern="1200"/>
        </a:p>
      </dsp:txBody>
      <dsp:txXfrm>
        <a:off x="59995" y="1355945"/>
        <a:ext cx="4655945" cy="1109007"/>
      </dsp:txXfrm>
    </dsp:sp>
    <dsp:sp modelId="{0D9811CB-27B9-4DA5-9C2E-A76B9FE71B60}">
      <dsp:nvSpPr>
        <dsp:cNvPr id="0" name=""/>
        <dsp:cNvSpPr/>
      </dsp:nvSpPr>
      <dsp:spPr>
        <a:xfrm>
          <a:off x="0" y="2588307"/>
          <a:ext cx="4775935" cy="1228997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Sykefravær</a:t>
          </a:r>
          <a:r>
            <a:rPr lang="nb-NO" sz="2200" kern="1200"/>
            <a:t> – 3,32%</a:t>
          </a:r>
          <a:endParaRPr lang="en-US" sz="2200" kern="1200"/>
        </a:p>
      </dsp:txBody>
      <dsp:txXfrm>
        <a:off x="59995" y="2648302"/>
        <a:ext cx="4655945" cy="1109007"/>
      </dsp:txXfrm>
    </dsp:sp>
    <dsp:sp modelId="{88228FBA-E775-423B-9618-8DD61AB4AF7B}">
      <dsp:nvSpPr>
        <dsp:cNvPr id="0" name=""/>
        <dsp:cNvSpPr/>
      </dsp:nvSpPr>
      <dsp:spPr>
        <a:xfrm>
          <a:off x="0" y="3880665"/>
          <a:ext cx="4775935" cy="1228997"/>
        </a:xfrm>
        <a:prstGeom prst="round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Aldersgruppen 30-39 har flest sykedager totalt på 2892 dager (3,53%)</a:t>
          </a:r>
          <a:endParaRPr lang="en-US" sz="2200" kern="1200"/>
        </a:p>
      </dsp:txBody>
      <dsp:txXfrm>
        <a:off x="59995" y="3940660"/>
        <a:ext cx="4655945" cy="1109007"/>
      </dsp:txXfrm>
    </dsp:sp>
    <dsp:sp modelId="{B8BB1735-8CDC-4004-85FF-8CB42A45CAFF}">
      <dsp:nvSpPr>
        <dsp:cNvPr id="0" name=""/>
        <dsp:cNvSpPr/>
      </dsp:nvSpPr>
      <dsp:spPr>
        <a:xfrm>
          <a:off x="0" y="5173022"/>
          <a:ext cx="4775935" cy="1228997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Kvinner har høyere sykemeldinger enn menn i alle aldersgruppe inndelinger ved MED</a:t>
          </a:r>
          <a:endParaRPr lang="en-US" sz="2200" kern="1200"/>
        </a:p>
      </dsp:txBody>
      <dsp:txXfrm>
        <a:off x="59995" y="5233017"/>
        <a:ext cx="4655945" cy="11090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D6B49-F3DD-4ED4-A66E-A6F9126FBF1B}" type="datetimeFigureOut">
              <a:rPr lang="nb-NO" smtClean="0"/>
              <a:t>10.04.2026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836B1-4FC3-4756-9865-DA5F6BC19F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8796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Vi har en årlig HMS-rapportering her ved MED for å få en systematisk oversikt over hvordan vi jobber med helse, miljø og sikkerhet, og for å sikre at vi følger opp både lovkrav og våre egne mål.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For oss som fakultet er dette viktig fordi det gir grunnlag for læring og forbedring. Rapporteringen hjelper oss å identifisere hva vi gjør bra, hvor vi har utfordringer, og hvilke tiltak vi bør prioritere videre for å sikre et trygt og godt arbeidsmiljø for alle.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Hvorfor HMS er viktig og spennende? – det handler både om å sikre et trygt og godt arbeidsmiljø for den enkelte, og om å legge til rette for kvalitet, trivsel og gode resultater i organisasjonen.</a:t>
            </a:r>
          </a:p>
          <a:p>
            <a:endParaRPr lang="nb-NO" dirty="0"/>
          </a:p>
          <a:p>
            <a:r>
              <a:rPr lang="nb-NO" dirty="0"/>
              <a:t>Deretter vil jeg gi et overordnet bilde av HMS-statusen ved fakultetet. Med det mener vi en samlet vurdering av hvordan vi ligger an på tvers av enheter – både hva som fungerer godt, og hvor det er behov for forbedringer.</a:t>
            </a:r>
          </a:p>
          <a:p>
            <a:r>
              <a:rPr lang="nb-NO" dirty="0"/>
              <a:t>Videre vil jeg gå gjennom hvilke områder det ser ut til at vi har god kontroll på, og hvilke HMS-temaer enhetene har hatt særlig fokus på i 2025.</a:t>
            </a:r>
          </a:p>
          <a:p>
            <a:endParaRPr lang="nb-NO" dirty="0"/>
          </a:p>
          <a:p>
            <a:r>
              <a:rPr lang="nb-NO" dirty="0"/>
              <a:t>Jeg vil også peke på noen områder hvor vi fortsatt har utfordringer på fakultetsnivå, og dele noen utvalgte kommentarer hentet direkte fra rapportene for å gi et mer nyansert bilde av situasjonen.</a:t>
            </a:r>
          </a:p>
          <a:p>
            <a:endParaRPr lang="nb-NO" dirty="0"/>
          </a:p>
          <a:p>
            <a:r>
              <a:rPr lang="nb-NO" dirty="0"/>
              <a:t>Avslutningsvis vil jeg presentere forslag til felles tiltak og prioriteringer for det videre HMS-arbeidet ved fakultetet.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1468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i="1" dirty="0"/>
              <a:t>Beskytte mennesker</a:t>
            </a:r>
          </a:p>
          <a:p>
            <a:r>
              <a:rPr lang="nb-NO" i="1" dirty="0"/>
              <a:t>Den viktigste grunnen til HMS er å </a:t>
            </a:r>
            <a:r>
              <a:rPr lang="nb-NO" b="1" i="1" dirty="0"/>
              <a:t>forebygge skader, sykdom og ulykker</a:t>
            </a:r>
            <a:r>
              <a:rPr lang="nb-NO" i="1" dirty="0"/>
              <a:t>.</a:t>
            </a:r>
          </a:p>
          <a:p>
            <a:endParaRPr lang="nb-NO" i="1" dirty="0"/>
          </a:p>
          <a:p>
            <a:r>
              <a:rPr lang="nb-NO" i="1" dirty="0"/>
              <a:t>Eksempler i universitetsmiljø:</a:t>
            </a:r>
          </a:p>
          <a:p>
            <a:r>
              <a:rPr lang="nb-NO" dirty="0"/>
              <a:t>laboratorieulykker</a:t>
            </a:r>
          </a:p>
          <a:p>
            <a:r>
              <a:rPr lang="nb-NO" dirty="0"/>
              <a:t>belastningsskader fra kontorarbeid</a:t>
            </a:r>
          </a:p>
          <a:p>
            <a:r>
              <a:rPr lang="nb-NO" dirty="0"/>
              <a:t>psykososiale belastninger</a:t>
            </a:r>
          </a:p>
          <a:p>
            <a:endParaRPr lang="nb-NO" dirty="0"/>
          </a:p>
          <a:p>
            <a:r>
              <a:rPr lang="nb-NO" dirty="0"/>
              <a:t>Målet er at alle skal </a:t>
            </a:r>
            <a:r>
              <a:rPr lang="nb-NO" b="1" dirty="0"/>
              <a:t>komme trygt hjem fra jobb hver dag</a:t>
            </a:r>
            <a:r>
              <a:rPr lang="nb-NO" dirty="0"/>
              <a:t>.</a:t>
            </a:r>
          </a:p>
          <a:p>
            <a:endParaRPr lang="nb-NO" dirty="0"/>
          </a:p>
          <a:p>
            <a:r>
              <a:rPr lang="nb-NO" dirty="0"/>
              <a:t>2.- Arbeidsgivere er lovpålagt å jobbe systematisk med HMS gjennom blant annet</a:t>
            </a:r>
          </a:p>
          <a:p>
            <a:pPr marL="171450" indent="-171450">
              <a:buFontTx/>
              <a:buChar char="-"/>
            </a:pPr>
            <a:r>
              <a:rPr lang="nb-NO" dirty="0"/>
              <a:t>Risikovurderinger</a:t>
            </a:r>
          </a:p>
          <a:p>
            <a:pPr marL="171450" indent="-171450">
              <a:buFontTx/>
              <a:buChar char="-"/>
            </a:pPr>
            <a:r>
              <a:rPr lang="nb-NO" dirty="0"/>
              <a:t>Vernerunder</a:t>
            </a:r>
          </a:p>
          <a:p>
            <a:pPr marL="171450" indent="-171450">
              <a:buFontTx/>
              <a:buChar char="-"/>
            </a:pPr>
            <a:r>
              <a:rPr lang="nb-NO" dirty="0" err="1"/>
              <a:t>Avviksystem</a:t>
            </a:r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Opplæring </a:t>
            </a:r>
            <a:r>
              <a:rPr lang="nb-NO" dirty="0" err="1"/>
              <a:t>osv</a:t>
            </a:r>
            <a:endParaRPr lang="nb-NO" dirty="0"/>
          </a:p>
          <a:p>
            <a:pPr marL="171450" indent="-171450">
              <a:buFontTx/>
              <a:buChar char="-"/>
            </a:pPr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3. Godt HMS arbeide handler ikke bare om å reagere på hendelser men å forebygge risiko</a:t>
            </a:r>
          </a:p>
          <a:p>
            <a:pPr marL="171450" indent="-171450">
              <a:buFontTx/>
              <a:buChar char="-"/>
            </a:pPr>
            <a:r>
              <a:rPr lang="nb-NO" dirty="0"/>
              <a:t>Som eksempel: identifisere farlige kjemikaler, sikre gode ergonomiske arbeidsplasser, redusere stress og </a:t>
            </a:r>
            <a:r>
              <a:rPr lang="nb-NO" dirty="0" err="1"/>
              <a:t>arbeiedsbelastning</a:t>
            </a:r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Forebygging sparer </a:t>
            </a:r>
            <a:r>
              <a:rPr lang="nb-NO" dirty="0" err="1"/>
              <a:t>bpde</a:t>
            </a:r>
            <a:r>
              <a:rPr lang="nb-NO" dirty="0"/>
              <a:t> menneskelige og økonomiske kostander</a:t>
            </a:r>
          </a:p>
          <a:p>
            <a:pPr marL="171450" indent="-171450">
              <a:buFontTx/>
              <a:buChar char="-"/>
            </a:pPr>
            <a:endParaRPr lang="nb-NO" dirty="0"/>
          </a:p>
          <a:p>
            <a:pPr marL="0" indent="0">
              <a:buFontTx/>
              <a:buNone/>
            </a:pPr>
            <a:r>
              <a:rPr lang="nb-NO" dirty="0"/>
              <a:t>4- HMS omfatter også </a:t>
            </a:r>
            <a:r>
              <a:rPr lang="nb-NO" dirty="0" err="1"/>
              <a:t>psykososoialt</a:t>
            </a:r>
            <a:r>
              <a:rPr lang="nb-NO" dirty="0"/>
              <a:t> </a:t>
            </a:r>
            <a:r>
              <a:rPr lang="nb-NO" dirty="0" err="1"/>
              <a:t>arbeidemiljø</a:t>
            </a:r>
            <a:r>
              <a:rPr lang="nb-NO" dirty="0"/>
              <a:t>- som går på </a:t>
            </a:r>
            <a:r>
              <a:rPr lang="nb-NO" dirty="0" err="1"/>
              <a:t>samarbewid</a:t>
            </a:r>
            <a:r>
              <a:rPr lang="nb-NO" dirty="0"/>
              <a:t>, trivsel, inkludering og ledelse</a:t>
            </a:r>
          </a:p>
          <a:p>
            <a:pPr marL="0" indent="0">
              <a:buFontTx/>
              <a:buNone/>
            </a:pPr>
            <a:endParaRPr lang="nb-NO" dirty="0"/>
          </a:p>
          <a:p>
            <a:pPr marL="0" indent="0">
              <a:buFontTx/>
              <a:buNone/>
            </a:pPr>
            <a:endParaRPr lang="nb-NO" dirty="0"/>
          </a:p>
          <a:p>
            <a:pPr marL="0" indent="0">
              <a:buFontTx/>
              <a:buNone/>
            </a:pPr>
            <a:endParaRPr lang="nb-NO" dirty="0"/>
          </a:p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6006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49FDD-C261-B2C2-8CB3-EA23C651C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847793CC-39DA-6BA7-6D68-6E045BEF4B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9BE576DB-80B4-5830-54B8-9428230D53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Brannvern og rutiner: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Vernerunder utføres ved alle enheter- 1 </a:t>
            </a:r>
            <a:r>
              <a:rPr lang="nb-NO" dirty="0" err="1"/>
              <a:t>enehet</a:t>
            </a:r>
            <a:r>
              <a:rPr lang="nb-NO" dirty="0"/>
              <a:t> har forskjøvet den til vår 2026 på grunn av internflytting. Det utarbeides tiltaksplaner/ handlingsplaner der det er behov som tilsier dette. Domus </a:t>
            </a:r>
            <a:r>
              <a:rPr lang="nb-NO" dirty="0" err="1"/>
              <a:t>Medica</a:t>
            </a:r>
            <a:r>
              <a:rPr lang="nb-NO" dirty="0"/>
              <a:t> utføres våren 2026.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Enhetene skriver om Lys, luft, Lyd, ergonomi, støy som rapporteres inn.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Merk her at </a:t>
            </a:r>
            <a:r>
              <a:rPr lang="nb-NO" dirty="0" err="1"/>
              <a:t>klinmed</a:t>
            </a:r>
            <a:r>
              <a:rPr lang="nb-NO" dirty="0"/>
              <a:t> rapporterer på 21 verneområder slik at svarene fra </a:t>
            </a:r>
            <a:r>
              <a:rPr lang="nb-NO" dirty="0" err="1"/>
              <a:t>klinmed</a:t>
            </a:r>
            <a:r>
              <a:rPr lang="nb-NO" dirty="0"/>
              <a:t> speiler tendenser og er ikke uttømmende.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Verneombud: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Brannvern og rutiner: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Avvik- * Tok tid å få lukket avvik knyttet til </a:t>
            </a:r>
            <a:r>
              <a:rPr lang="nb-NO" dirty="0" err="1"/>
              <a:t>brannalamrm</a:t>
            </a:r>
            <a:r>
              <a:rPr lang="nb-NO" dirty="0"/>
              <a:t>- ref. bygningskart. Avvik som ikke er lukket er knyttet til brannalarm og bygningsmessige problemer.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Sykefraværet blir også satt på agendaen i LAMU</a:t>
            </a:r>
          </a:p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D358C19-D13F-E0A6-AAE3-416EAB9715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26099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Sykefraværet har gått noe opp ved enkelte enheter og ned ved noen enheter. Totalt på MED ligger på 3,32 som ikke er høyt i utgangspunktet. Det er likevel ett sykefravær som må følges opp. Her sier alle </a:t>
            </a:r>
            <a:r>
              <a:rPr lang="nb-NO" dirty="0" err="1"/>
              <a:t>enehetr</a:t>
            </a:r>
            <a:r>
              <a:rPr lang="nb-NO" dirty="0"/>
              <a:t> at de følger opp sine ansatte etter UIO sine retningslinjer. Vi må fortsette å sende ledere på HMS kurs og sørge for at det arbeides med dette hele tiden.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87024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9A21E-DEE7-0583-E6BA-FF2D28BF5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48473DA-D252-38BA-B9AF-D9E93E0266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5859DC9-3225-90FD-1D99-B10D475256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 dirty="0"/>
              <a:t>Utover </a:t>
            </a:r>
            <a:r>
              <a:rPr lang="nb-NO" dirty="0" err="1"/>
              <a:t>ordinæør</a:t>
            </a:r>
            <a:r>
              <a:rPr lang="nb-NO" dirty="0"/>
              <a:t> HMS drift og arbeid har </a:t>
            </a:r>
            <a:r>
              <a:rPr lang="nb-NO" dirty="0" err="1"/>
              <a:t>enhetne</a:t>
            </a:r>
            <a:r>
              <a:rPr lang="nb-NO" dirty="0"/>
              <a:t> også blant </a:t>
            </a:r>
            <a:r>
              <a:rPr lang="nb-NO" dirty="0" err="1"/>
              <a:t>annte</a:t>
            </a:r>
            <a:r>
              <a:rPr lang="nb-NO" dirty="0"/>
              <a:t> hatt fokus på disse </a:t>
            </a:r>
            <a:r>
              <a:rPr lang="nb-NO" dirty="0" err="1"/>
              <a:t>områpdene</a:t>
            </a:r>
            <a:r>
              <a:rPr lang="nb-NO" dirty="0"/>
              <a:t>. Her kan vi jo lære av </a:t>
            </a:r>
            <a:r>
              <a:rPr lang="nb-NO" dirty="0" err="1"/>
              <a:t>hvernadre</a:t>
            </a:r>
            <a:r>
              <a:rPr lang="nb-NO" dirty="0"/>
              <a:t> også.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6E65FB7-20C8-F945-CCEB-ED05E30830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6287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AF9DD-D418-5B31-03AF-8D4047032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C0374277-5CDF-57C7-E25D-3BF17E4AF2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09BB2BB4-FEEA-1D6E-8D23-51D94A11F0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Det som har kommet frem som vi menter er viktig å ta opp her er at vi ser noen utfordringer på </a:t>
            </a:r>
            <a:r>
              <a:rPr lang="nb-NO" dirty="0" err="1"/>
              <a:t>spesiewlt</a:t>
            </a:r>
            <a:r>
              <a:rPr lang="nb-NO" dirty="0"/>
              <a:t> to </a:t>
            </a:r>
            <a:r>
              <a:rPr lang="nb-NO" dirty="0" err="1"/>
              <a:t>omrpder</a:t>
            </a:r>
            <a:r>
              <a:rPr lang="nb-NO" dirty="0"/>
              <a:t> som vi da bør </a:t>
            </a:r>
            <a:r>
              <a:rPr lang="nb-NO" dirty="0" err="1"/>
              <a:t>prioroitere</a:t>
            </a:r>
            <a:r>
              <a:rPr lang="nb-NO" dirty="0"/>
              <a:t> fremover på med. orten: </a:t>
            </a:r>
          </a:p>
          <a:p>
            <a:pPr marL="171450" indent="-171450">
              <a:buFontTx/>
              <a:buChar char="-"/>
            </a:pPr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Det ene er avvik og </a:t>
            </a:r>
            <a:r>
              <a:rPr lang="nb-NO" dirty="0" err="1"/>
              <a:t>avviksysteme</a:t>
            </a:r>
            <a:r>
              <a:rPr lang="nb-NO" dirty="0"/>
              <a:t> og det andre er risikovurderinger. </a:t>
            </a:r>
          </a:p>
          <a:p>
            <a:pPr marL="171450" indent="-171450">
              <a:buFontTx/>
              <a:buChar char="-"/>
            </a:pPr>
            <a:endParaRPr lang="nb-NO" dirty="0"/>
          </a:p>
          <a:p>
            <a:pPr marL="171450" indent="-171450">
              <a:buFontTx/>
              <a:buChar char="-"/>
            </a:pPr>
            <a:endParaRPr lang="nb-NO" dirty="0"/>
          </a:p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906D5E6-F054-254F-0081-0DB27820B2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0714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8B3A3-1F67-CF4C-853E-89EC470AF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AB6D426-0297-D6A8-86A5-AC2108C3EA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98ABB0B6-08DC-AA3A-EAF1-F08D901F51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Avvikssystemer er verktøy og prosesser som brukes i organisasjoner for å fange opp, analysere og håndtere hendelser som avviker fra standard prosedyrer eller forventede resultater. Registrering av avvik er essensiell for å identifisere risikofaktorer og forbedringsområder. Gjennom systematisk registrering kan organisasjoner samle verdifulle data som muliggjør grundige analyser av hendelser og deres årsaker.</a:t>
            </a: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CD6BDA9-2752-43B4-3471-7DFB176327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3767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Antall avvik i 2025 var 74 – minner om at vi er </a:t>
            </a:r>
            <a:r>
              <a:rPr lang="nb-NO" dirty="0" err="1"/>
              <a:t>ca</a:t>
            </a:r>
            <a:r>
              <a:rPr lang="nb-NO" dirty="0"/>
              <a:t> 1800 </a:t>
            </a:r>
            <a:r>
              <a:rPr lang="nb-NO" dirty="0" err="1"/>
              <a:t>anstatte</a:t>
            </a:r>
            <a:r>
              <a:rPr lang="nb-NO" dirty="0"/>
              <a:t>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5484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87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48138-BEB4-3E04-24DF-8B0443C92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8CD5DE1A-A166-178A-1681-9B730E7912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A084CF9-125C-FE18-2A84-9BA0DF4058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4D3C3A9-9203-E17A-0F28-7297094F11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6723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854F8-4E5B-FB1A-337D-5790F3E78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5F25072-BB28-0E95-D07C-3B1D9BFE0D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40CF01C-2830-D42F-E72D-9086CC2B8A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.</a:t>
            </a:r>
            <a:r>
              <a:rPr lang="nb-NO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Risikovurderinger er en fundamental aktivitet innen helse-, miljø- og sikkerhetsarbeid (HMS), og de spiller en avgjørende rolle i å identifisere og håndtere potensielle farer i arbeidsmiljøet. Prosessen innebærer systematisk analyse av aktiviteter, prosesser, og arbeidsplasser for å avdekke risikofaktorer som kan føre til skader eller sykdom.</a:t>
            </a:r>
            <a:r>
              <a:rPr lang="nb-NO" dirty="0"/>
              <a:t>- 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025F0C5-2B24-3CD2-209D-273015E899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27185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D3C58-E22A-252A-057F-059E7149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9CFA0C5-52CC-02F6-432D-E0FEC12720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DC11F3F-084D-B403-8B96-1EED0D1B18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45112BE-57E4-0300-4803-C2CE668890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5006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F6847-A60A-AB53-2EB0-52B9E5E15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7786054-2A17-A880-0E1A-DABCD861C0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DF2759D7-ABF4-1016-5918-61E0B70B2E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07A596C-4EE4-596B-B639-BC6EBE866B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46159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 alle disse spørsmålene har vi oversikt over hvor dette har blitt utført og eventuelt der </a:t>
            </a:r>
            <a:r>
              <a:rPr lang="nb-NO" dirty="0" err="1"/>
              <a:t>dety</a:t>
            </a:r>
            <a:r>
              <a:rPr lang="nb-NO" dirty="0"/>
              <a:t> er uklart. Her kommentere jeg bare det som står mi gult i og med at på restene har vi avklart.  Jeg tenker at jeg vil utfordre enhetene om det er noe vi burde ha spurt om som vi ikke har </a:t>
            </a:r>
            <a:r>
              <a:rPr lang="nb-NO" dirty="0" err="1"/>
              <a:t>spøurt</a:t>
            </a:r>
            <a:r>
              <a:rPr lang="nb-NO" dirty="0"/>
              <a:t> om som er relevant.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43637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FBC7C-E7D1-9D13-3608-96F121ADE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6938330E-1D2F-43A5-417F-434EDF01D9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4061CFD1-EB71-E98B-1CE3-7F33F3A7B0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BF4A7A8-7560-C661-B7BD-276067EF6A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28254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CC962-C29A-79D0-33C8-028AA87D5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67BBB315-C84D-49C1-7F14-353856B703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5598AF5-2A49-290F-0C6B-41C7D168F1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ED6B408-B6D2-8387-991A-A24E5E7240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60789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3F9C7-5927-6E30-8EDE-5E403D8CB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1C704848-5A64-83BB-383A-A9DD9689EB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46B0CCA5-B088-51D6-863E-2A133511D2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3AFD566-57A4-60FE-0854-7C259FFDD4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0531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0EBAB-AC69-4C2C-6C4F-5E06B5D6B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1802730A-9794-03F3-E3A5-1B08C5766A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D286C3B-405C-C05A-1ED2-7E0342CD9E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0A92B3A-9734-39E2-FFCB-B4F5CFD0B5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7363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60981" y="0"/>
            <a:ext cx="4480466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5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57410" y="0"/>
            <a:ext cx="448659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9584" y="381855"/>
            <a:ext cx="4214687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89210" y="5457093"/>
            <a:ext cx="769077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kapforHvit</a:t>
            </a:r>
            <a:r>
              <a:rPr lang="nb-NO" sz="1350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3646402" y="-1512609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addin_colorbox</a:t>
            </a:r>
            <a:endParaRPr lang="nb-NO" sz="1350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7292805" y="-1512609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addin_title</a:t>
            </a:r>
            <a:endParaRPr lang="nb-NO" sz="1350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addin_text</a:t>
            </a:r>
            <a:endParaRPr lang="nb-NO" sz="1350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1878807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addin_image</a:t>
            </a:r>
            <a:endParaRPr lang="nb-NO" sz="1350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3730003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75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350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5581200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addin_logo</a:t>
            </a:r>
            <a:endParaRPr lang="nb-NO" sz="1350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89210" y="5457092"/>
            <a:ext cx="769077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89211" y="5457094"/>
            <a:ext cx="769066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278" y="2235878"/>
            <a:ext cx="4287722" cy="1796624"/>
          </a:xfrm>
        </p:spPr>
        <p:txBody>
          <a:bodyPr/>
          <a:lstStyle>
            <a:lvl1pPr>
              <a:lnSpc>
                <a:spcPct val="100000"/>
              </a:lnSpc>
              <a:defRPr sz="3375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4278" y="4237730"/>
            <a:ext cx="428772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7850" y="5199014"/>
            <a:ext cx="428772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313"/>
            </a:lvl1pPr>
            <a:lvl2pPr marL="342917" indent="0" algn="ctr">
              <a:buNone/>
              <a:defRPr sz="1500"/>
            </a:lvl2pPr>
            <a:lvl3pPr marL="685835" indent="0" algn="ctr">
              <a:buNone/>
              <a:defRPr sz="1350"/>
            </a:lvl3pPr>
            <a:lvl4pPr marL="1028752" indent="0" algn="ctr">
              <a:buNone/>
              <a:defRPr sz="1200"/>
            </a:lvl4pPr>
            <a:lvl5pPr marL="1371668" indent="0" algn="ctr">
              <a:buNone/>
              <a:defRPr sz="1200"/>
            </a:lvl5pPr>
            <a:lvl6pPr marL="1714586" indent="0" algn="ctr">
              <a:buNone/>
              <a:defRPr sz="1200"/>
            </a:lvl6pPr>
            <a:lvl7pPr marL="2057503" indent="0" algn="ctr">
              <a:buNone/>
              <a:defRPr sz="1200"/>
            </a:lvl7pPr>
            <a:lvl8pPr marL="2400420" indent="0" algn="ctr">
              <a:buNone/>
              <a:defRPr sz="1200"/>
            </a:lvl8pPr>
            <a:lvl9pPr marL="2743337" indent="0" algn="ctr">
              <a:buNone/>
              <a:defRPr sz="12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850" y="5456306"/>
            <a:ext cx="4287722" cy="226283"/>
          </a:xfrm>
        </p:spPr>
        <p:txBody>
          <a:bodyPr/>
          <a:lstStyle>
            <a:lvl1pPr marL="0" indent="0">
              <a:buNone/>
              <a:defRPr sz="131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850" y="5723037"/>
            <a:ext cx="4287722" cy="226283"/>
          </a:xfrm>
        </p:spPr>
        <p:txBody>
          <a:bodyPr/>
          <a:lstStyle>
            <a:lvl1pPr marL="0" indent="0">
              <a:buNone/>
              <a:defRPr sz="1313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4278" y="6216635"/>
            <a:ext cx="4287722" cy="365125"/>
          </a:xfrm>
        </p:spPr>
        <p:txBody>
          <a:bodyPr lIns="0" tIns="0" rIns="0" bIns="0"/>
          <a:lstStyle>
            <a:lvl1pPr>
              <a:defRPr sz="1313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597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78300" y="6243181"/>
            <a:ext cx="1125911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3646402" y="-1512609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err="1"/>
              <a:t>addin_colorbox</a:t>
            </a:r>
            <a:endParaRPr lang="nb-NO" sz="135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7292805" y="-1512609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err="1"/>
              <a:t>addin_title</a:t>
            </a:r>
            <a:endParaRPr lang="nb-NO" sz="135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err="1"/>
              <a:t>addin_text</a:t>
            </a:r>
            <a:endParaRPr lang="nb-NO" sz="135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1878807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err="1"/>
              <a:t>addin_image</a:t>
            </a:r>
            <a:endParaRPr lang="nb-NO" sz="135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3730003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75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35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5581200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err="1"/>
              <a:t>addin_logo</a:t>
            </a:r>
            <a:endParaRPr lang="nb-NO" sz="135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7537253" y="-867733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err="1"/>
              <a:t>addin_fillplaceholders</a:t>
            </a:r>
            <a:endParaRPr lang="nb-NO" sz="135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err="1"/>
              <a:t>kapforHvit</a:t>
            </a:r>
            <a:r>
              <a:rPr lang="nb-NO" sz="1350"/>
              <a:t>, </a:t>
            </a:r>
            <a:r>
              <a:rPr lang="nb-NO" sz="1350" err="1"/>
              <a:t>gronn</a:t>
            </a:r>
            <a:r>
              <a:rPr lang="nb-NO" sz="135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7292805" y="-837228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err="1"/>
              <a:t>addin_background</a:t>
            </a:r>
            <a:endParaRPr lang="nb-NO" sz="135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33" y="360045"/>
            <a:ext cx="8603933" cy="542658"/>
          </a:xfrm>
        </p:spPr>
        <p:txBody>
          <a:bodyPr/>
          <a:lstStyle>
            <a:lvl1pPr>
              <a:defRPr sz="2625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70033" y="1082726"/>
            <a:ext cx="8603933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94079" indent="-94079" algn="l">
              <a:lnSpc>
                <a:spcPct val="100000"/>
              </a:lnSpc>
              <a:spcBef>
                <a:spcPts val="863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439601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1">
            <a:extLst>
              <a:ext uri="{FF2B5EF4-FFF2-40B4-BE49-F238E27FC236}">
                <a16:creationId xmlns:a16="http://schemas.microsoft.com/office/drawing/2014/main" id="{EDE39412-17E7-7669-F4CA-E1EF77ABE2B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60981" y="857250"/>
            <a:ext cx="4480466" cy="5143500"/>
          </a:xfrm>
        </p:spPr>
        <p:txBody>
          <a:bodyPr/>
          <a:lstStyle/>
          <a:p>
            <a:endParaRPr lang="en-US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A0A0ADD8-259C-7E94-0D85-EC675289F2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57410" y="857250"/>
            <a:ext cx="4486590" cy="51435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A5ABDD48-5731-1777-CE3A-C6D33D4FF08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89584" y="1143641"/>
            <a:ext cx="4214687" cy="837689"/>
          </a:xfrm>
        </p:spPr>
        <p:txBody>
          <a:bodyPr/>
          <a:lstStyle/>
          <a:p>
            <a:endParaRPr lang="en-US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B6CD6EF0-F104-2C48-165B-4B482CF98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89210" y="4950069"/>
            <a:ext cx="769077" cy="769066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278" y="2534159"/>
            <a:ext cx="4287722" cy="1347468"/>
          </a:xfrm>
        </p:spPr>
        <p:txBody>
          <a:bodyPr anchor="t">
            <a:normAutofit/>
          </a:bodyPr>
          <a:lstStyle/>
          <a:p>
            <a:r>
              <a:rPr lang="nb-NO" dirty="0">
                <a:cs typeface="Arial"/>
              </a:rPr>
              <a:t>HMS årsrapport 2025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84278" y="4035547"/>
            <a:ext cx="4287722" cy="567929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spcAft>
                <a:spcPts val="450"/>
              </a:spcAft>
            </a:pPr>
            <a:r>
              <a:rPr lang="en-US" dirty="0"/>
              <a:t>Til LAMU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850" y="4756510"/>
            <a:ext cx="4287722" cy="193559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/>
              <a:t>Fra HR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7850" y="4949479"/>
            <a:ext cx="4287722" cy="169712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90000"/>
              </a:lnSpc>
            </a:pPr>
            <a:r>
              <a:rPr lang="en-US" sz="1200"/>
              <a:t>Inger Helen Eidsaa</a:t>
            </a:r>
          </a:p>
        </p:txBody>
      </p:sp>
      <p:sp>
        <p:nvSpPr>
          <p:cNvPr id="32" name="Text Placeholder 9">
            <a:extLst>
              <a:ext uri="{FF2B5EF4-FFF2-40B4-BE49-F238E27FC236}">
                <a16:creationId xmlns:a16="http://schemas.microsoft.com/office/drawing/2014/main" id="{89650A9B-38B0-5716-61BE-B78D5F1E7CE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7850" y="5149528"/>
            <a:ext cx="4287722" cy="169712"/>
          </a:xfrm>
        </p:spPr>
        <p:txBody>
          <a:bodyPr>
            <a:normAutofit fontScale="47500" lnSpcReduction="20000"/>
          </a:bodyPr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4278" y="5519726"/>
            <a:ext cx="4287722" cy="27384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en-US" dirty="0"/>
              <a:t>10.04.2026</a:t>
            </a:r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 fill">
            <a:extLst>
              <a:ext uri="{FF2B5EF4-FFF2-40B4-BE49-F238E27FC236}">
                <a16:creationId xmlns:a16="http://schemas.microsoft.com/office/drawing/2014/main" id="{8DF67618-B87B-4195-8E24-3B126F79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lor 2">
            <a:extLst>
              <a:ext uri="{FF2B5EF4-FFF2-40B4-BE49-F238E27FC236}">
                <a16:creationId xmlns:a16="http://schemas.microsoft.com/office/drawing/2014/main" id="{64960379-9FF9-400A-A8A8-F5AB633FD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C491629-AE25-486B-9B22-2CE4EE8F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4663619" cy="6858000"/>
            <a:chOff x="651279" y="598259"/>
            <a:chExt cx="10889442" cy="5680742"/>
          </a:xfrm>
        </p:grpSpPr>
        <p:sp>
          <p:nvSpPr>
            <p:cNvPr id="23" name="Color">
              <a:extLst>
                <a:ext uri="{FF2B5EF4-FFF2-40B4-BE49-F238E27FC236}">
                  <a16:creationId xmlns:a16="http://schemas.microsoft.com/office/drawing/2014/main" id="{590EB173-7DC2-4BE8-BC08-19BC09DBD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0731E2C9-2CF0-48B4-9CEA-35B2199A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88" y="841248"/>
            <a:ext cx="3847200" cy="5340097"/>
          </a:xfrm>
        </p:spPr>
        <p:txBody>
          <a:bodyPr anchor="ctr">
            <a:normAutofit/>
          </a:bodyPr>
          <a:lstStyle/>
          <a:p>
            <a:pPr algn="l"/>
            <a:r>
              <a:rPr lang="nb-NO" sz="4200">
                <a:solidFill>
                  <a:schemeClr val="bg1"/>
                </a:solidFill>
              </a:rPr>
              <a:t>Agenda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06842769-1C54-49E2-2478-BA486CBA09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1236557"/>
              </p:ext>
            </p:extLst>
          </p:nvPr>
        </p:nvGraphicFramePr>
        <p:xfrm>
          <a:off x="4894221" y="529388"/>
          <a:ext cx="3621129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 fill">
            <a:extLst>
              <a:ext uri="{FF2B5EF4-FFF2-40B4-BE49-F238E27FC236}">
                <a16:creationId xmlns:a16="http://schemas.microsoft.com/office/drawing/2014/main" id="{1D63C574-BFD2-41A1-A567-B0C3CC7FD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lor 2">
            <a:extLst>
              <a:ext uri="{FF2B5EF4-FFF2-40B4-BE49-F238E27FC236}">
                <a16:creationId xmlns:a16="http://schemas.microsoft.com/office/drawing/2014/main" id="{E2A46BAB-8C31-42B2-90E8-B26DD3E8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3F7A3C7-0737-4E57-B30E-8EEFE638B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530289" cy="6858000"/>
            <a:chOff x="651279" y="598259"/>
            <a:chExt cx="10889442" cy="5680742"/>
          </a:xfrm>
        </p:grpSpPr>
        <p:sp>
          <p:nvSpPr>
            <p:cNvPr id="23" name="Color">
              <a:extLst>
                <a:ext uri="{FF2B5EF4-FFF2-40B4-BE49-F238E27FC236}">
                  <a16:creationId xmlns:a16="http://schemas.microsoft.com/office/drawing/2014/main" id="{3BE6D516-DFC6-4698-B3F1-5F591C113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C2580FB0-D146-458C-AF1B-8E8BBF6BBA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88" y="841248"/>
            <a:ext cx="2636433" cy="5340097"/>
          </a:xfrm>
        </p:spPr>
        <p:txBody>
          <a:bodyPr anchor="ctr">
            <a:normAutofit/>
          </a:bodyPr>
          <a:lstStyle/>
          <a:p>
            <a:pPr algn="l"/>
            <a:r>
              <a:rPr lang="nb-NO" sz="4200" dirty="0">
                <a:solidFill>
                  <a:schemeClr val="bg1"/>
                </a:solidFill>
              </a:rPr>
              <a:t>Hvorfor HMS er </a:t>
            </a:r>
            <a:r>
              <a:rPr lang="nb-NO" sz="4200" dirty="0" err="1">
                <a:solidFill>
                  <a:schemeClr val="bg1"/>
                </a:solidFill>
              </a:rPr>
              <a:t>vikitg</a:t>
            </a:r>
            <a:r>
              <a:rPr lang="nb-NO" sz="4200" dirty="0">
                <a:solidFill>
                  <a:schemeClr val="bg1"/>
                </a:solidFill>
              </a:rPr>
              <a:t>?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F8D04C66-DAA6-FC2C-2A90-5A176DCAEE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0416928"/>
              </p:ext>
            </p:extLst>
          </p:nvPr>
        </p:nvGraphicFramePr>
        <p:xfrm>
          <a:off x="3739414" y="231006"/>
          <a:ext cx="4775935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ECC13D-1040-E169-DE1D-BEA4CB2A7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 fill">
            <a:extLst>
              <a:ext uri="{FF2B5EF4-FFF2-40B4-BE49-F238E27FC236}">
                <a16:creationId xmlns:a16="http://schemas.microsoft.com/office/drawing/2014/main" id="{1D63C574-BFD2-41A1-A567-B0C3CC7FD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lor 2">
            <a:extLst>
              <a:ext uri="{FF2B5EF4-FFF2-40B4-BE49-F238E27FC236}">
                <a16:creationId xmlns:a16="http://schemas.microsoft.com/office/drawing/2014/main" id="{E2A46BAB-8C31-42B2-90E8-B26DD3E8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3F7A3C7-0737-4E57-B30E-8EEFE638B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530289" cy="6858000"/>
            <a:chOff x="651279" y="598259"/>
            <a:chExt cx="10889442" cy="5680742"/>
          </a:xfrm>
        </p:grpSpPr>
        <p:sp>
          <p:nvSpPr>
            <p:cNvPr id="23" name="Color">
              <a:extLst>
                <a:ext uri="{FF2B5EF4-FFF2-40B4-BE49-F238E27FC236}">
                  <a16:creationId xmlns:a16="http://schemas.microsoft.com/office/drawing/2014/main" id="{3BE6D516-DFC6-4698-B3F1-5F591C113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C2580FB0-D146-458C-AF1B-8E8BBF6BBA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6A5018-3D1C-AF08-8C14-9373E4AD9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8" y="841248"/>
            <a:ext cx="2636433" cy="5340097"/>
          </a:xfrm>
        </p:spPr>
        <p:txBody>
          <a:bodyPr anchor="ctr">
            <a:normAutofit/>
          </a:bodyPr>
          <a:lstStyle/>
          <a:p>
            <a:pPr algn="l"/>
            <a:r>
              <a:rPr lang="nb-NO" sz="3900" dirty="0">
                <a:solidFill>
                  <a:schemeClr val="bg1"/>
                </a:solidFill>
              </a:rPr>
              <a:t>Overordnet HMS status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24186A83-D671-60E9-91DE-8C2B182089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2192704"/>
              </p:ext>
            </p:extLst>
          </p:nvPr>
        </p:nvGraphicFramePr>
        <p:xfrm>
          <a:off x="3739414" y="231006"/>
          <a:ext cx="4775935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34804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6A3E70-1EC2-D5C6-40DC-C3F511209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33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BBB9EBA-7412-03A2-4E2D-5B1F890EC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358141"/>
            <a:ext cx="7886700" cy="942664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/>
            <a:r>
              <a:rPr lang="en-US" sz="4500"/>
              <a:t>Sykefravær</a:t>
            </a:r>
            <a:r>
              <a:rPr lang="en-US" sz="4500" kern="1200">
                <a:latin typeface="+mj-lt"/>
                <a:ea typeface="+mj-ea"/>
                <a:cs typeface="+mj-cs"/>
              </a:rPr>
              <a:t> MED 2024-2025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0D69B9D-047F-D50D-2841-36B3DC1AF5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6348067"/>
              </p:ext>
            </p:extLst>
          </p:nvPr>
        </p:nvGraphicFramePr>
        <p:xfrm>
          <a:off x="482600" y="557189"/>
          <a:ext cx="8178799" cy="4629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1278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CBEFA8-27C1-8DAA-8D78-410C0C476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 fill">
            <a:extLst>
              <a:ext uri="{FF2B5EF4-FFF2-40B4-BE49-F238E27FC236}">
                <a16:creationId xmlns:a16="http://schemas.microsoft.com/office/drawing/2014/main" id="{1D63C574-BFD2-41A1-A567-B0C3CC7FD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lor 2">
            <a:extLst>
              <a:ext uri="{FF2B5EF4-FFF2-40B4-BE49-F238E27FC236}">
                <a16:creationId xmlns:a16="http://schemas.microsoft.com/office/drawing/2014/main" id="{E2A46BAB-8C31-42B2-90E8-B26DD3E8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3F7A3C7-0737-4E57-B30E-8EEFE638B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530289" cy="6858000"/>
            <a:chOff x="651279" y="598259"/>
            <a:chExt cx="10889442" cy="5680742"/>
          </a:xfrm>
        </p:grpSpPr>
        <p:sp>
          <p:nvSpPr>
            <p:cNvPr id="23" name="Color">
              <a:extLst>
                <a:ext uri="{FF2B5EF4-FFF2-40B4-BE49-F238E27FC236}">
                  <a16:creationId xmlns:a16="http://schemas.microsoft.com/office/drawing/2014/main" id="{3BE6D516-DFC6-4698-B3F1-5F591C113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C2580FB0-D146-458C-AF1B-8E8BBF6BBA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E524D-2A03-299E-0573-73C1B56F9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8" y="841248"/>
            <a:ext cx="2636433" cy="5340097"/>
          </a:xfrm>
        </p:spPr>
        <p:txBody>
          <a:bodyPr anchor="ctr">
            <a:normAutofit/>
          </a:bodyPr>
          <a:lstStyle/>
          <a:p>
            <a:pPr algn="l"/>
            <a:r>
              <a:rPr lang="nb-NO" sz="4200" dirty="0">
                <a:solidFill>
                  <a:schemeClr val="bg1"/>
                </a:solidFill>
              </a:rPr>
              <a:t>HMS aktiviteter Fokus 2025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9093153E-AB97-710D-8AFE-5384383EA5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2439822"/>
              </p:ext>
            </p:extLst>
          </p:nvPr>
        </p:nvGraphicFramePr>
        <p:xfrm>
          <a:off x="3739414" y="231006"/>
          <a:ext cx="4775935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35839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FADC5B-57CF-6778-26B3-A8AB9B027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1CDD8E39-EA14-4679-9655-1BFF5A7B6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D414C2-8D5D-A148-ED20-602A57772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1281" y="3159719"/>
            <a:ext cx="4164068" cy="133608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nb-NO" dirty="0"/>
              <a:t>Utfordringer og prioriteringer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0A2A8AC6-BF7C-2883-ACD0-CA732440FC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4550182"/>
              </p:ext>
            </p:extLst>
          </p:nvPr>
        </p:nvGraphicFramePr>
        <p:xfrm>
          <a:off x="4351281" y="4572000"/>
          <a:ext cx="4164067" cy="1647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36478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E5DE50-6766-F1DD-FCF2-46D7EC3E4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6DBF50F6-DD88-4D9F-B7D3-79B989980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16BBDC2-6929-469E-B7C4-A03E77BF9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EAEB406-A891-D625-E816-E125B89A0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434228"/>
            <a:ext cx="7980565" cy="77584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 defTabSz="914400">
              <a:lnSpc>
                <a:spcPct val="90000"/>
              </a:lnSpc>
            </a:pPr>
            <a:r>
              <a:rPr lang="en-US" sz="35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Er HMS </a:t>
            </a:r>
            <a:r>
              <a:rPr lang="en-US" sz="35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avvikssystemet</a:t>
            </a:r>
            <a:r>
              <a:rPr lang="en-US" sz="35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kjent</a:t>
            </a:r>
            <a:r>
              <a:rPr lang="en-US" sz="35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blant</a:t>
            </a:r>
            <a:r>
              <a:rPr lang="en-US" sz="35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ansatte</a:t>
            </a:r>
            <a:r>
              <a:rPr lang="en-US" sz="35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344E6B5-C9F5-4338-9E33-003B123731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 flipH="1">
            <a:off x="-446669" y="442100"/>
            <a:ext cx="2514948" cy="1630750"/>
            <a:chOff x="-305" y="-4155"/>
            <a:chExt cx="2514948" cy="2174333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90B0F8D-9E81-4DE8-95D5-1A26E9390D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30BA43A-83E9-4C67-92A6-F247FB3700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2F3A0CC-EBFE-405D-B0C0-27DE361ED5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F2E853E-B55A-4FFD-B90E-6FB4F31BD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Bilde 3">
            <a:extLst>
              <a:ext uri="{FF2B5EF4-FFF2-40B4-BE49-F238E27FC236}">
                <a16:creationId xmlns:a16="http://schemas.microsoft.com/office/drawing/2014/main" id="{8FB0620F-E5DA-4ED6-962B-DED0D21BE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99" y="647927"/>
            <a:ext cx="7980565" cy="4138374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FDFEDBF7-8E2C-46B8-9095-AE1D77E21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6847914" y="4560733"/>
            <a:ext cx="2296085" cy="2297266"/>
            <a:chOff x="-305" y="-1"/>
            <a:chExt cx="3832880" cy="2876136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0202872-FBB0-4F11-BC49-9FB400B212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DEB2F40-D411-4D44-9638-AE0342C7F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07F7D91-A991-4196-AF73-327E04B56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78739A9-E67C-40E5-9468-0A68AEC54E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75000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01A1FA1-2D6C-55D1-C441-527FA7444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358141"/>
            <a:ext cx="7886700" cy="942664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/>
            <a:r>
              <a:rPr lang="en-US" sz="4500" kern="1200">
                <a:latin typeface="+mj-lt"/>
                <a:ea typeface="+mj-ea"/>
                <a:cs typeface="+mj-cs"/>
              </a:rPr>
              <a:t>Antall Avvik MED 2025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9A2DE3F-2752-6440-16E1-3404F0DE39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5511132"/>
              </p:ext>
            </p:extLst>
          </p:nvPr>
        </p:nvGraphicFramePr>
        <p:xfrm>
          <a:off x="482600" y="557189"/>
          <a:ext cx="8178799" cy="4629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85408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3ACFDEFE-7327-9FC7-C53C-8E87E656F7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AD5FFB0-4067-D549-8FFD-A9EF19EAA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74478C6D-F8EF-66F9-C0FD-239902F1D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Avvik meldt i 2024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D43CA829-E648-BA1C-5220-0521972411AB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26469" y="1669295"/>
            <a:ext cx="8491062" cy="4061421"/>
          </a:xfrm>
        </p:spPr>
        <p:txBody>
          <a:bodyPr/>
          <a:lstStyle/>
          <a:p>
            <a:endParaRPr lang="nb-NO" dirty="0">
              <a:solidFill>
                <a:srgbClr val="262626"/>
              </a:solidFill>
              <a:latin typeface="Helvetica" panose="020B0604020202020204" pitchFamily="34" charset="0"/>
            </a:endParaRPr>
          </a:p>
          <a:p>
            <a:endParaRPr lang="nb-NO" dirty="0">
              <a:solidFill>
                <a:srgbClr val="262626"/>
              </a:solidFill>
              <a:latin typeface="Helvetica" panose="020B0604020202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nb-NO" sz="1500" b="1" dirty="0" err="1">
                <a:solidFill>
                  <a:srgbClr val="262626"/>
                </a:solidFill>
                <a:latin typeface="Helvetica" panose="020B0604020202020204" pitchFamily="34" charset="0"/>
              </a:rPr>
              <a:t>Helsam</a:t>
            </a:r>
            <a:r>
              <a:rPr lang="nb-NO" sz="1500" dirty="0">
                <a:solidFill>
                  <a:srgbClr val="262626"/>
                </a:solidFill>
                <a:latin typeface="Helvetica" panose="020B0604020202020204" pitchFamily="34" charset="0"/>
              </a:rPr>
              <a:t>: 2 Ventilasjon og 1 fallskade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nb-NO" sz="1500" b="1" dirty="0">
                <a:solidFill>
                  <a:srgbClr val="262626"/>
                </a:solidFill>
                <a:latin typeface="Helvetica" panose="020B0604020202020204" pitchFamily="34" charset="0"/>
              </a:rPr>
              <a:t>IMB</a:t>
            </a:r>
            <a:r>
              <a:rPr lang="nb-NO" sz="1500" dirty="0">
                <a:solidFill>
                  <a:srgbClr val="262626"/>
                </a:solidFill>
                <a:latin typeface="Helvetica" panose="020B0604020202020204" pitchFamily="34" charset="0"/>
              </a:rPr>
              <a:t> 28 Avvik i LAB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nb-NO" sz="1500" b="1" dirty="0">
                <a:solidFill>
                  <a:srgbClr val="262626"/>
                </a:solidFill>
                <a:latin typeface="Helvetica" panose="020B0604020202020204" pitchFamily="34" charset="0"/>
              </a:rPr>
              <a:t>NCMM</a:t>
            </a:r>
            <a:r>
              <a:rPr lang="nb-NO" sz="1500" dirty="0">
                <a:solidFill>
                  <a:srgbClr val="262626"/>
                </a:solidFill>
                <a:latin typeface="Helvetica" panose="020B0604020202020204" pitchFamily="34" charset="0"/>
              </a:rPr>
              <a:t> 24- bygningstekniske avvik eller</a:t>
            </a:r>
            <a:br>
              <a:rPr lang="nb-NO" sz="1500" dirty="0">
                <a:solidFill>
                  <a:srgbClr val="262626"/>
                </a:solidFill>
                <a:latin typeface="Helvetica" panose="020B0604020202020204" pitchFamily="34" charset="0"/>
              </a:rPr>
            </a:br>
            <a:r>
              <a:rPr lang="nb-NO" sz="1500" dirty="0">
                <a:solidFill>
                  <a:srgbClr val="262626"/>
                </a:solidFill>
                <a:latin typeface="Helvetica" panose="020B0604020202020204" pitchFamily="34" charset="0"/>
              </a:rPr>
              <a:t>manglende etterlevelse av rutiner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nb-NO" sz="1500" b="1" dirty="0" err="1">
                <a:solidFill>
                  <a:srgbClr val="262626"/>
                </a:solidFill>
                <a:latin typeface="Helvetica" panose="020B0604020202020204" pitchFamily="34" charset="0"/>
              </a:rPr>
              <a:t>Klinmed</a:t>
            </a:r>
            <a:r>
              <a:rPr lang="nb-NO" sz="1500" b="1" dirty="0">
                <a:solidFill>
                  <a:srgbClr val="262626"/>
                </a:solidFill>
                <a:latin typeface="Helvetica" panose="020B0604020202020204" pitchFamily="34" charset="0"/>
              </a:rPr>
              <a:t>- </a:t>
            </a:r>
            <a:r>
              <a:rPr lang="nb-NO" sz="1500" dirty="0">
                <a:solidFill>
                  <a:srgbClr val="262626"/>
                </a:solidFill>
                <a:latin typeface="Helvetica" panose="020B0604020202020204" pitchFamily="34" charset="0"/>
              </a:rPr>
              <a:t>skal</a:t>
            </a:r>
            <a:r>
              <a:rPr lang="nb-NO" sz="1500" b="1" dirty="0">
                <a:solidFill>
                  <a:srgbClr val="262626"/>
                </a:solidFill>
                <a:latin typeface="Helvetica" panose="020B0604020202020204" pitchFamily="34" charset="0"/>
              </a:rPr>
              <a:t> </a:t>
            </a:r>
            <a:r>
              <a:rPr lang="nb-NO" sz="1500" dirty="0">
                <a:solidFill>
                  <a:srgbClr val="262626"/>
                </a:solidFill>
                <a:latin typeface="Helvetica" panose="020B0604020202020204" pitchFamily="34" charset="0"/>
              </a:rPr>
              <a:t>meldes i 2 systemer *</a:t>
            </a:r>
            <a:br>
              <a:rPr lang="nb-NO" sz="1500" dirty="0">
                <a:solidFill>
                  <a:srgbClr val="262626"/>
                </a:solidFill>
                <a:latin typeface="Helvetica" panose="020B0604020202020204" pitchFamily="34" charset="0"/>
              </a:rPr>
            </a:br>
            <a:r>
              <a:rPr lang="nb-NO" sz="1500" dirty="0">
                <a:solidFill>
                  <a:srgbClr val="262626"/>
                </a:solidFill>
                <a:latin typeface="Helvetica" panose="020B0604020202020204" pitchFamily="34" charset="0"/>
              </a:rPr>
              <a:t>bare meldt i sykehussystemet. </a:t>
            </a:r>
            <a:endParaRPr lang="nb-NO" dirty="0">
              <a:solidFill>
                <a:srgbClr val="262626"/>
              </a:solidFill>
              <a:latin typeface="Helvetica" panose="020B0604020202020204" pitchFamily="34" charset="0"/>
            </a:endParaRPr>
          </a:p>
          <a:p>
            <a:endParaRPr lang="nb-NO" dirty="0">
              <a:solidFill>
                <a:srgbClr val="262626"/>
              </a:solidFill>
              <a:latin typeface="Helvetica" panose="020B0604020202020204" pitchFamily="34" charset="0"/>
            </a:endParaRPr>
          </a:p>
          <a:p>
            <a:endParaRPr lang="nb-NO" dirty="0">
              <a:solidFill>
                <a:srgbClr val="262626"/>
              </a:solidFill>
              <a:latin typeface="Helvetica" panose="020B0604020202020204" pitchFamily="34" charset="0"/>
            </a:endParaRPr>
          </a:p>
          <a:p>
            <a:endParaRPr lang="nb-NO" dirty="0"/>
          </a:p>
        </p:txBody>
      </p:sp>
      <p:graphicFrame>
        <p:nvGraphicFramePr>
          <p:cNvPr id="7" name="Plassholder for innhold 5">
            <a:extLst>
              <a:ext uri="{FF2B5EF4-FFF2-40B4-BE49-F238E27FC236}">
                <a16:creationId xmlns:a16="http://schemas.microsoft.com/office/drawing/2014/main" id="{F1BC7FE5-EA36-87E7-EE7C-1F9A357C167A}"/>
              </a:ext>
            </a:extLst>
          </p:cNvPr>
          <p:cNvGraphicFramePr>
            <a:graphicFrameLocks/>
          </p:cNvGraphicFramePr>
          <p:nvPr/>
        </p:nvGraphicFramePr>
        <p:xfrm flipH="1">
          <a:off x="8873729" y="2117733"/>
          <a:ext cx="34289" cy="3612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0953F6E-D363-FE74-C6CA-7838CE450E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1213872"/>
              </p:ext>
            </p:extLst>
          </p:nvPr>
        </p:nvGraphicFramePr>
        <p:xfrm>
          <a:off x="4026050" y="2400300"/>
          <a:ext cx="4348779" cy="3139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92508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BEC0E1-49B0-5265-6370-502FB2928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 fill">
            <a:extLst>
              <a:ext uri="{FF2B5EF4-FFF2-40B4-BE49-F238E27FC236}">
                <a16:creationId xmlns:a16="http://schemas.microsoft.com/office/drawing/2014/main" id="{5D3D9394-756C-5B78-76ED-403E64030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lor 2">
            <a:extLst>
              <a:ext uri="{FF2B5EF4-FFF2-40B4-BE49-F238E27FC236}">
                <a16:creationId xmlns:a16="http://schemas.microsoft.com/office/drawing/2014/main" id="{D5B83CCB-CD4D-97DC-F33C-BDF2C168B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0DF09BB-E006-E813-3A2E-981E731C9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530289" cy="6858000"/>
            <a:chOff x="651279" y="598259"/>
            <a:chExt cx="10889442" cy="5680742"/>
          </a:xfrm>
        </p:grpSpPr>
        <p:sp>
          <p:nvSpPr>
            <p:cNvPr id="23" name="Color">
              <a:extLst>
                <a:ext uri="{FF2B5EF4-FFF2-40B4-BE49-F238E27FC236}">
                  <a16:creationId xmlns:a16="http://schemas.microsoft.com/office/drawing/2014/main" id="{AD02CD67-BAFC-E564-8FFE-4870B333BE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EC161274-F8B1-8029-EE64-120BFF514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A4D57CC-B138-6FA2-4A11-8359F4355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2CA1F79-A350-B504-F4C9-09694BEF0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473AD9F-BF31-7EFB-D976-E7CCD21BC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0B0A7DF-597A-C3A4-8791-78954B3014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9BCDF0E-EC3F-3738-BB6A-02D9F3128A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0255AE4-B84D-7A16-B1B0-B102C962DC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7AA4239-0E72-035E-5606-B0D8BF164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365699D-71E3-2F47-43D8-BE523CACA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00C986D-64B0-5953-A1F6-E667462B4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8" y="841248"/>
            <a:ext cx="2636433" cy="5340097"/>
          </a:xfrm>
        </p:spPr>
        <p:txBody>
          <a:bodyPr anchor="ctr">
            <a:normAutofit/>
          </a:bodyPr>
          <a:lstStyle/>
          <a:p>
            <a:pPr algn="l"/>
            <a:r>
              <a:rPr lang="nb-NO" sz="3200" dirty="0">
                <a:solidFill>
                  <a:schemeClr val="bg1"/>
                </a:solidFill>
              </a:rPr>
              <a:t>Kommentarer fra enhetene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74809494-FE16-103B-1C0D-9F27E27F99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8432038"/>
              </p:ext>
            </p:extLst>
          </p:nvPr>
        </p:nvGraphicFramePr>
        <p:xfrm>
          <a:off x="3739414" y="231006"/>
          <a:ext cx="4775935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17362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8068B-F317-698A-5AAC-5EB1C725E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052E33-2553-D304-4768-35E3F658E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Ble det utført risikovurderinger ved din enhet i 2025?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18C995-0C96-B231-7230-9A511994D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9331"/>
            <a:ext cx="8229600" cy="4446832"/>
          </a:xfrm>
        </p:spPr>
        <p:txBody>
          <a:bodyPr>
            <a:normAutofit/>
          </a:bodyPr>
          <a:lstStyle/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Overordnet risikovurdering for virksomheten. Levert Forskningsparken</a:t>
            </a:r>
          </a:p>
          <a:p>
            <a:r>
              <a:rPr lang="nb-NO" sz="1400" dirty="0"/>
              <a:t>Det ble utført en ROS i forbindelse med Midlertidighet i 2025 ved FAK.ADM for hele MED</a:t>
            </a:r>
          </a:p>
          <a:p>
            <a:r>
              <a:rPr lang="nb-NO" sz="1400" dirty="0"/>
              <a:t>Områder som benytter kjemikalier</a:t>
            </a:r>
          </a:p>
          <a:p>
            <a:endParaRPr lang="nb-NO" sz="1400" dirty="0"/>
          </a:p>
          <a:p>
            <a:endParaRPr lang="nb-NO" sz="1400" dirty="0"/>
          </a:p>
          <a:p>
            <a:pPr marL="0" indent="0" algn="just">
              <a:buNone/>
            </a:pPr>
            <a:endParaRPr lang="nb-NO" sz="1400" dirty="0">
              <a:highlight>
                <a:srgbClr val="FFFF00"/>
              </a:highlight>
            </a:endParaRPr>
          </a:p>
          <a:p>
            <a:pPr algn="just"/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CBF8057-E54B-C7CB-15F5-404B19E0B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385" y="1811216"/>
            <a:ext cx="8088923" cy="305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897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595B5-B829-DF72-C7C0-2771A7A4D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CF7D9A-2799-AC24-406E-E07E6E49E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Ble det utført risikovurderinger av det psykososiale arbeidsmiljøet i 2025?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07EC87-6546-55BB-87F7-A12CEC9CD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9331"/>
            <a:ext cx="8229600" cy="4446832"/>
          </a:xfrm>
        </p:spPr>
        <p:txBody>
          <a:bodyPr>
            <a:normAutofit/>
          </a:bodyPr>
          <a:lstStyle/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pPr marL="0" indent="0" algn="just">
              <a:buNone/>
            </a:pPr>
            <a:endParaRPr lang="nb-NO" sz="1400" dirty="0">
              <a:highlight>
                <a:srgbClr val="FFFF00"/>
              </a:highlight>
            </a:endParaRPr>
          </a:p>
          <a:p>
            <a:pPr algn="just"/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C9E2E98-F175-FF40-1AAF-35E2D6FAF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062" y="1907337"/>
            <a:ext cx="7983415" cy="327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313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6E4760-FAD0-5474-A78D-519452B27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Slide background fill">
            <a:extLst>
              <a:ext uri="{FF2B5EF4-FFF2-40B4-BE49-F238E27FC236}">
                <a16:creationId xmlns:a16="http://schemas.microsoft.com/office/drawing/2014/main" id="{1D63C574-BFD2-41A1-A567-B0C3CC7FD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Color 2">
            <a:extLst>
              <a:ext uri="{FF2B5EF4-FFF2-40B4-BE49-F238E27FC236}">
                <a16:creationId xmlns:a16="http://schemas.microsoft.com/office/drawing/2014/main" id="{E2A46BAB-8C31-42B2-90E8-B26DD3E8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3F7A3C7-0737-4E57-B30E-8EEFE638B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530289" cy="6858000"/>
            <a:chOff x="651279" y="598259"/>
            <a:chExt cx="10889442" cy="5680742"/>
          </a:xfrm>
        </p:grpSpPr>
        <p:sp>
          <p:nvSpPr>
            <p:cNvPr id="43" name="Color">
              <a:extLst>
                <a:ext uri="{FF2B5EF4-FFF2-40B4-BE49-F238E27FC236}">
                  <a16:creationId xmlns:a16="http://schemas.microsoft.com/office/drawing/2014/main" id="{3BE6D516-DFC6-4698-B3F1-5F591C113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Color">
              <a:extLst>
                <a:ext uri="{FF2B5EF4-FFF2-40B4-BE49-F238E27FC236}">
                  <a16:creationId xmlns:a16="http://schemas.microsoft.com/office/drawing/2014/main" id="{C2580FB0-D146-458C-AF1B-8E8BBF6BBA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8579FA0-93AF-294E-0756-0B9DF6DDB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8" y="841248"/>
            <a:ext cx="2636433" cy="5340097"/>
          </a:xfrm>
        </p:spPr>
        <p:txBody>
          <a:bodyPr anchor="ctr">
            <a:normAutofit/>
          </a:bodyPr>
          <a:lstStyle/>
          <a:p>
            <a:pPr algn="l"/>
            <a:r>
              <a:rPr lang="nb-NO" sz="3300" dirty="0">
                <a:solidFill>
                  <a:schemeClr val="bg1"/>
                </a:solidFill>
              </a:rPr>
              <a:t>Kommentarer fra enhetene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B90BB812-5F10-64A1-9DFE-687123627A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4985419"/>
              </p:ext>
            </p:extLst>
          </p:nvPr>
        </p:nvGraphicFramePr>
        <p:xfrm>
          <a:off x="3739414" y="231006"/>
          <a:ext cx="4775935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64903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22C2B0-871A-896F-36E4-DB74B6699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Del 2 Risikofylte arbeidsoppgaver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099BCDC-6DFB-9999-E5C0-590525F8B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400" dirty="0"/>
              <a:t>Ble det i året som gikk utført arbeid med fare for eksponering av ioniserende stråling? 1 av 3 svarer Ja</a:t>
            </a:r>
          </a:p>
          <a:p>
            <a:r>
              <a:rPr lang="nb-NO" sz="1400" dirty="0"/>
              <a:t>Ble det i året som gikk utført arbeid med biologisk materiale? 3 av 3</a:t>
            </a:r>
          </a:p>
          <a:p>
            <a:r>
              <a:rPr lang="nb-NO" sz="1400" dirty="0"/>
              <a:t>Hvis ja, er alle laboratorier der det jobbes med GMO godkjent av Helsedirektoratet for slikt arbeid? 3/3 Ja</a:t>
            </a:r>
          </a:p>
          <a:p>
            <a:r>
              <a:rPr lang="nb-NO" sz="1400" dirty="0"/>
              <a:t>Hvis ja, er alt arbeid med GMO meldt til Helsedirektoratet før oppstart? Ja  3/3</a:t>
            </a:r>
          </a:p>
          <a:p>
            <a:r>
              <a:rPr lang="nb-NO" sz="1400" dirty="0"/>
              <a:t>Ble det i året som gikk utført arbeid med kreftfremkallende materiale? Ja 3/3</a:t>
            </a:r>
          </a:p>
          <a:p>
            <a:pPr algn="just"/>
            <a:r>
              <a:rPr lang="nb-NO" sz="1400" dirty="0"/>
              <a:t>Ble det i året som gikk utført arbeid med cytostatika? Ja 3 /3</a:t>
            </a:r>
          </a:p>
          <a:p>
            <a:pPr algn="just"/>
            <a:r>
              <a:rPr lang="nb-NO" sz="1400" dirty="0"/>
              <a:t>Ble det i året som gikk utført arbeid med brannfarlige reagenser? Ja 3/3</a:t>
            </a:r>
          </a:p>
          <a:p>
            <a:pPr algn="just"/>
            <a:r>
              <a:rPr lang="nb-NO" sz="1400" dirty="0"/>
              <a:t>Ble det i året som gikk utført arbeid med giftige reagenser? Ja 3/3</a:t>
            </a:r>
          </a:p>
          <a:p>
            <a:pPr algn="just"/>
            <a:r>
              <a:rPr lang="nb-NO" sz="1400" dirty="0"/>
              <a:t>Ble det i året som gikk utført annen type spesielt risikofylt arbeid? 2/3 ja, 1 sier uavklart Kommentar: </a:t>
            </a:r>
            <a:r>
              <a:rPr lang="nb-NO" sz="1400" dirty="0">
                <a:highlight>
                  <a:srgbClr val="FFFF00"/>
                </a:highlight>
              </a:rPr>
              <a:t>Innrapporteringen viser en viss </a:t>
            </a:r>
            <a:r>
              <a:rPr lang="nb-NO" sz="1400" dirty="0" err="1">
                <a:highlight>
                  <a:srgbClr val="FFFF00"/>
                </a:highlight>
              </a:rPr>
              <a:t>uklarthet</a:t>
            </a:r>
            <a:r>
              <a:rPr lang="nb-NO" sz="1400" dirty="0">
                <a:highlight>
                  <a:srgbClr val="FFFF00"/>
                </a:highlight>
              </a:rPr>
              <a:t> mht. ansvarsfordeling mellom UiO og sykehus</a:t>
            </a:r>
          </a:p>
          <a:p>
            <a:pPr algn="just"/>
            <a:r>
              <a:rPr lang="nb-NO" sz="1400" dirty="0"/>
              <a:t>Ble det igangsatt nye risikofylte arbeidsoppgaver i året som gikk? Nei 3/3 – </a:t>
            </a:r>
          </a:p>
          <a:p>
            <a:pPr algn="just"/>
            <a:r>
              <a:rPr lang="nb-NO" sz="1400" dirty="0"/>
              <a:t>Har enheten skriftlige arbeidsinstrukser for risikofylt arbeid? 2 /3 svarer ja- 1 ikke avklart; </a:t>
            </a:r>
            <a:r>
              <a:rPr lang="nb-NO" sz="1400" dirty="0">
                <a:highlight>
                  <a:srgbClr val="FFFF00"/>
                </a:highlight>
              </a:rPr>
              <a:t>NCMBM- Vi har skriftlige arbeidsinstrukser for en del av arbeidet, men holder for tiden på med å utarbeide/oppdatere instrukser for alt arbeid. </a:t>
            </a:r>
            <a:r>
              <a:rPr lang="nb-NO" sz="1400" dirty="0" err="1">
                <a:highlight>
                  <a:srgbClr val="FFFF00"/>
                </a:highlight>
              </a:rPr>
              <a:t>Klinmed</a:t>
            </a:r>
            <a:r>
              <a:rPr lang="nb-NO" sz="1400" dirty="0">
                <a:highlight>
                  <a:srgbClr val="FFFF00"/>
                </a:highlight>
              </a:rPr>
              <a:t>; Ulike fremgangsmåter, gjerne knyttet til sykehusrutiner.</a:t>
            </a:r>
          </a:p>
          <a:p>
            <a:pPr algn="just"/>
            <a:r>
              <a:rPr lang="nb-NO" sz="1400" dirty="0"/>
              <a:t>Har ledere av farlig arbeid nødvendig opplæring? Ja 3/3</a:t>
            </a:r>
          </a:p>
          <a:p>
            <a:pPr algn="just"/>
            <a:r>
              <a:rPr lang="nb-NO" sz="1400" dirty="0"/>
              <a:t>Kan enheten dokumentere at slik opplæring er gitt? 1 svarer Ja, 2 svarer NEI </a:t>
            </a:r>
            <a:r>
              <a:rPr lang="nb-NO" sz="1200" dirty="0"/>
              <a:t>; Disse kan dokumentere- Klinikkene BAR og KLM- SFF </a:t>
            </a:r>
            <a:r>
              <a:rPr lang="nb-NO" sz="1200" dirty="0" err="1"/>
              <a:t>Cancell</a:t>
            </a:r>
            <a:r>
              <a:rPr lang="nb-NO" sz="1200" dirty="0"/>
              <a:t> .</a:t>
            </a:r>
            <a:r>
              <a:rPr lang="nb-NO" sz="1200" dirty="0">
                <a:highlight>
                  <a:srgbClr val="FFFF00"/>
                </a:highlight>
              </a:rPr>
              <a:t>Usikkert om KSM kan dokumenter. Campus </a:t>
            </a:r>
            <a:r>
              <a:rPr lang="nb-NO" sz="1200" dirty="0" err="1">
                <a:highlight>
                  <a:srgbClr val="FFFF00"/>
                </a:highlight>
              </a:rPr>
              <a:t>Ahus</a:t>
            </a:r>
            <a:r>
              <a:rPr lang="nb-NO" sz="1200" dirty="0">
                <a:highlight>
                  <a:srgbClr val="FFFF00"/>
                </a:highlight>
              </a:rPr>
              <a:t> kan ikke dokumentere</a:t>
            </a:r>
          </a:p>
          <a:p>
            <a:pPr algn="just"/>
            <a:endParaRPr lang="nb-NO" sz="1400" dirty="0">
              <a:highlight>
                <a:srgbClr val="FFFF00"/>
              </a:highlight>
            </a:endParaRPr>
          </a:p>
          <a:p>
            <a:pPr algn="just"/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773471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D0E247-332C-F5F8-86AE-9FC297820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Risikofylte arbeidsoppgaver fortsetter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F24A08-088C-0A01-B9F9-FB49CDC2A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400" dirty="0"/>
              <a:t>Har nye medarbeidere blitt gitt nødvendig opplæring før utførelse av risikofylte arbeidsoppgaver? 3/3 Ja : </a:t>
            </a:r>
            <a:r>
              <a:rPr lang="nb-NO" sz="1400" dirty="0" err="1"/>
              <a:t>Klinmed</a:t>
            </a:r>
            <a:r>
              <a:rPr lang="nb-NO" sz="1400" dirty="0"/>
              <a:t>; </a:t>
            </a:r>
            <a:r>
              <a:rPr lang="nb-NO" sz="1400" dirty="0">
                <a:highlight>
                  <a:srgbClr val="FFFF00"/>
                </a:highlight>
              </a:rPr>
              <a:t>Ulike fremgangsmåter, gjerne knyttet til sykehusrutiner.</a:t>
            </a:r>
          </a:p>
          <a:p>
            <a:r>
              <a:rPr lang="nb-NO" sz="1400" dirty="0"/>
              <a:t>Kan enheten dokumentere at slik opplæring til nye medarbeidere er gitt? Ja 3/3</a:t>
            </a:r>
          </a:p>
          <a:p>
            <a:r>
              <a:rPr lang="nb-NO" sz="1400" dirty="0"/>
              <a:t>Har studentene blitt gitt nødvendig opplæring før utførelse av risikofylte arbeidsoppgaver? 3/3 Ja</a:t>
            </a:r>
          </a:p>
          <a:p>
            <a:pPr algn="just"/>
            <a:r>
              <a:rPr lang="nb-NO" sz="1400" dirty="0"/>
              <a:t>Kan enheten dokumentere at slik opplæring er gitt? 3/3 Ja</a:t>
            </a:r>
          </a:p>
          <a:p>
            <a:pPr algn="just"/>
            <a:r>
              <a:rPr lang="nb-NO" sz="1400" dirty="0"/>
              <a:t>Blir nytilsatte og studenter informert om hvor de finner HMS-prosedyrer, datablader og arbeidsinstrukser ja 3/3 – </a:t>
            </a:r>
            <a:r>
              <a:rPr lang="nb-NO" sz="1400" dirty="0" err="1"/>
              <a:t>klinmed</a:t>
            </a:r>
            <a:r>
              <a:rPr lang="nb-NO" sz="1400" dirty="0"/>
              <a:t>; Ulike fremgangsmåter, gjerne knyttet til sykehusrutiner.</a:t>
            </a:r>
          </a:p>
          <a:p>
            <a:pPr algn="just"/>
            <a:r>
              <a:rPr lang="nb-NO" sz="1400" dirty="0"/>
              <a:t>Henger det oppdaterte sikkerhetsskilt i arealer og i arbeidsrom/laboratorier der det er fare for at uønskede hendelser/situasjoner kan inntreffe? Ja 3/3- noe </a:t>
            </a:r>
            <a:r>
              <a:rPr lang="nb-NO" sz="1400" dirty="0">
                <a:highlight>
                  <a:srgbClr val="FFFF00"/>
                </a:highlight>
              </a:rPr>
              <a:t>uklart på Uklart mht. klinikk KLM.-</a:t>
            </a:r>
          </a:p>
          <a:p>
            <a:pPr algn="just"/>
            <a:endParaRPr lang="nb-NO" sz="1400" dirty="0">
              <a:highlight>
                <a:srgbClr val="FFFF00"/>
              </a:highlight>
            </a:endParaRPr>
          </a:p>
          <a:p>
            <a:pPr algn="just"/>
            <a:endParaRPr lang="nb-NO" sz="1400" dirty="0"/>
          </a:p>
          <a:p>
            <a:pPr algn="just"/>
            <a:endParaRPr lang="nb-NO" sz="1400" dirty="0">
              <a:highlight>
                <a:srgbClr val="FFFF00"/>
              </a:highlight>
            </a:endParaRPr>
          </a:p>
          <a:p>
            <a:endParaRPr lang="nb-NO" sz="1400" dirty="0"/>
          </a:p>
          <a:p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4084587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876CC1-A2E9-B6C1-FE1C-5A2261C01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 fill">
            <a:extLst>
              <a:ext uri="{FF2B5EF4-FFF2-40B4-BE49-F238E27FC236}">
                <a16:creationId xmlns:a16="http://schemas.microsoft.com/office/drawing/2014/main" id="{1D63C574-BFD2-41A1-A567-B0C3CC7FD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lor 2">
            <a:extLst>
              <a:ext uri="{FF2B5EF4-FFF2-40B4-BE49-F238E27FC236}">
                <a16:creationId xmlns:a16="http://schemas.microsoft.com/office/drawing/2014/main" id="{E2A46BAB-8C31-42B2-90E8-B26DD3E8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3F7A3C7-0737-4E57-B30E-8EEFE638B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530289" cy="6858000"/>
            <a:chOff x="651279" y="598259"/>
            <a:chExt cx="10889442" cy="5680742"/>
          </a:xfrm>
        </p:grpSpPr>
        <p:sp>
          <p:nvSpPr>
            <p:cNvPr id="23" name="Color">
              <a:extLst>
                <a:ext uri="{FF2B5EF4-FFF2-40B4-BE49-F238E27FC236}">
                  <a16:creationId xmlns:a16="http://schemas.microsoft.com/office/drawing/2014/main" id="{3BE6D516-DFC6-4698-B3F1-5F591C113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C2580FB0-D146-458C-AF1B-8E8BBF6BBA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DA0F3AD-7786-E9C5-6A09-877620E4C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8" y="841248"/>
            <a:ext cx="2636433" cy="5340097"/>
          </a:xfrm>
        </p:spPr>
        <p:txBody>
          <a:bodyPr anchor="ctr">
            <a:normAutofit/>
          </a:bodyPr>
          <a:lstStyle/>
          <a:p>
            <a:pPr algn="l"/>
            <a:r>
              <a:rPr lang="nb-NO" sz="4200">
                <a:solidFill>
                  <a:schemeClr val="bg1"/>
                </a:solidFill>
              </a:rPr>
              <a:t>Samarbeid på tvers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026ED976-27AF-5694-3046-36D9112D00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7477111"/>
              </p:ext>
            </p:extLst>
          </p:nvPr>
        </p:nvGraphicFramePr>
        <p:xfrm>
          <a:off x="3739414" y="231006"/>
          <a:ext cx="4775935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30632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8A3E57-5B8D-6B9A-1ECD-9D8512EAF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 fill">
            <a:extLst>
              <a:ext uri="{FF2B5EF4-FFF2-40B4-BE49-F238E27FC236}">
                <a16:creationId xmlns:a16="http://schemas.microsoft.com/office/drawing/2014/main" id="{8DF67618-B87B-4195-8E24-3B126F79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lor 2">
            <a:extLst>
              <a:ext uri="{FF2B5EF4-FFF2-40B4-BE49-F238E27FC236}">
                <a16:creationId xmlns:a16="http://schemas.microsoft.com/office/drawing/2014/main" id="{64960379-9FF9-400A-A8A8-F5AB633FD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C491629-AE25-486B-9B22-2CE4EE8F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4663619" cy="6858000"/>
            <a:chOff x="651279" y="598259"/>
            <a:chExt cx="10889442" cy="5680742"/>
          </a:xfrm>
        </p:grpSpPr>
        <p:sp>
          <p:nvSpPr>
            <p:cNvPr id="23" name="Color">
              <a:extLst>
                <a:ext uri="{FF2B5EF4-FFF2-40B4-BE49-F238E27FC236}">
                  <a16:creationId xmlns:a16="http://schemas.microsoft.com/office/drawing/2014/main" id="{590EB173-7DC2-4BE8-BC08-19BC09DBD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0731E2C9-2CF0-48B4-9CEA-35B2199A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F2B3990-2B32-C4F6-C0D8-AD218E878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8" y="841248"/>
            <a:ext cx="3847200" cy="5340097"/>
          </a:xfrm>
        </p:spPr>
        <p:txBody>
          <a:bodyPr anchor="ctr">
            <a:normAutofit/>
          </a:bodyPr>
          <a:lstStyle/>
          <a:p>
            <a:pPr algn="l"/>
            <a:r>
              <a:rPr lang="nb-NO" sz="4200">
                <a:solidFill>
                  <a:schemeClr val="bg1"/>
                </a:solidFill>
              </a:rPr>
              <a:t>Fokus 2026</a:t>
            </a:r>
            <a:br>
              <a:rPr lang="nb-NO" sz="4200">
                <a:solidFill>
                  <a:schemeClr val="bg1"/>
                </a:solidFill>
              </a:rPr>
            </a:br>
            <a:r>
              <a:rPr lang="nb-NO" sz="4200">
                <a:solidFill>
                  <a:schemeClr val="bg1"/>
                </a:solidFill>
              </a:rPr>
              <a:t>ved flere enheter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2928ECBB-71ED-6BEC-5CBC-263EFE278E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0725193"/>
              </p:ext>
            </p:extLst>
          </p:nvPr>
        </p:nvGraphicFramePr>
        <p:xfrm>
          <a:off x="4894221" y="529388"/>
          <a:ext cx="3621129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13879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C6BBBB-45F6-4BD7-D7E6-42D46EFF6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 fill">
            <a:extLst>
              <a:ext uri="{FF2B5EF4-FFF2-40B4-BE49-F238E27FC236}">
                <a16:creationId xmlns:a16="http://schemas.microsoft.com/office/drawing/2014/main" id="{8DF67618-B87B-4195-8E24-3B126F79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lor 2">
            <a:extLst>
              <a:ext uri="{FF2B5EF4-FFF2-40B4-BE49-F238E27FC236}">
                <a16:creationId xmlns:a16="http://schemas.microsoft.com/office/drawing/2014/main" id="{64960379-9FF9-400A-A8A8-F5AB633FD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C491629-AE25-486B-9B22-2CE4EE8F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4663619" cy="6858000"/>
            <a:chOff x="651279" y="598259"/>
            <a:chExt cx="10889442" cy="5680742"/>
          </a:xfrm>
        </p:grpSpPr>
        <p:sp>
          <p:nvSpPr>
            <p:cNvPr id="23" name="Color">
              <a:extLst>
                <a:ext uri="{FF2B5EF4-FFF2-40B4-BE49-F238E27FC236}">
                  <a16:creationId xmlns:a16="http://schemas.microsoft.com/office/drawing/2014/main" id="{590EB173-7DC2-4BE8-BC08-19BC09DBD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0731E2C9-2CF0-48B4-9CEA-35B2199A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AB2B3DC-D24C-7EE6-ED7C-4DE73ACB3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8" y="841248"/>
            <a:ext cx="3847200" cy="5340097"/>
          </a:xfrm>
        </p:spPr>
        <p:txBody>
          <a:bodyPr anchor="ctr">
            <a:normAutofit/>
          </a:bodyPr>
          <a:lstStyle/>
          <a:p>
            <a:pPr algn="l"/>
            <a:r>
              <a:rPr lang="nb-NO" sz="4200">
                <a:solidFill>
                  <a:schemeClr val="bg1"/>
                </a:solidFill>
              </a:rPr>
              <a:t>Prioriterte HMS tiltak for 2026-2027 for MED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7072F505-09E8-86E9-71AF-4CB14AF839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9124641"/>
              </p:ext>
            </p:extLst>
          </p:nvPr>
        </p:nvGraphicFramePr>
        <p:xfrm>
          <a:off x="4894221" y="529388"/>
          <a:ext cx="3621129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17147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D0138E-2478-6EDA-A260-660CD6430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C9FD0E-4487-B9B1-0A0B-3A67CBFE5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TIL SLUTT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36B19-0A43-8C14-6721-1E815190B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endParaRPr lang="nb-NO" sz="1800" dirty="0"/>
          </a:p>
          <a:p>
            <a:pPr>
              <a:lnSpc>
                <a:spcPct val="90000"/>
              </a:lnSpc>
            </a:pPr>
            <a:endParaRPr lang="nb-NO" sz="1800" dirty="0"/>
          </a:p>
          <a:p>
            <a:pPr marL="0" indent="0">
              <a:lnSpc>
                <a:spcPct val="90000"/>
              </a:lnSpc>
              <a:buNone/>
            </a:pPr>
            <a:r>
              <a:rPr lang="nb-NO" sz="1800" b="1" dirty="0"/>
              <a:t>1. Ansvar og felles innsats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b-NO" sz="1800" i="1" dirty="0"/>
              <a:t>Godt HMS-arbeid skapes ikke av systemer alene – det skapes av mennesker som hver dag tar ansvar for et </a:t>
            </a:r>
            <a:r>
              <a:rPr lang="nb-NO" sz="1800" i="1" dirty="0">
                <a:highlight>
                  <a:srgbClr val="FFFF00"/>
                </a:highlight>
              </a:rPr>
              <a:t>trygt arbeidsmiljø</a:t>
            </a:r>
            <a:r>
              <a:rPr lang="nb-NO" sz="1800" i="1" dirty="0"/>
              <a:t>.</a:t>
            </a:r>
            <a:endParaRPr lang="nb-NO" sz="1800" dirty="0"/>
          </a:p>
          <a:p>
            <a:pPr marL="0" indent="0">
              <a:lnSpc>
                <a:spcPct val="90000"/>
              </a:lnSpc>
              <a:buNone/>
            </a:pPr>
            <a:br>
              <a:rPr lang="nb-NO" sz="1800" dirty="0"/>
            </a:br>
            <a:endParaRPr lang="nb-NO" sz="1800" dirty="0"/>
          </a:p>
          <a:p>
            <a:pPr marL="0" indent="0">
              <a:lnSpc>
                <a:spcPct val="90000"/>
              </a:lnSpc>
              <a:buNone/>
            </a:pPr>
            <a:r>
              <a:rPr lang="nb-NO" sz="1800" b="1" dirty="0"/>
              <a:t>2. Fokus på kontinuerlig forbedring i HMS arbeidet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b-NO" sz="1800" i="1" dirty="0"/>
              <a:t>HMS er ikke noe vi gjør én gang i året gjennom en rapport – det er et </a:t>
            </a:r>
            <a:r>
              <a:rPr lang="nb-NO" sz="1800" i="1" dirty="0">
                <a:highlight>
                  <a:srgbClr val="FFFF00"/>
                </a:highlight>
              </a:rPr>
              <a:t>kontinuerlig arbeid </a:t>
            </a:r>
            <a:r>
              <a:rPr lang="nb-NO" sz="1800" i="1" dirty="0"/>
              <a:t>for å forbedre arbeidsmiljøet vårt.</a:t>
            </a:r>
            <a:endParaRPr lang="nb-NO" sz="1800" dirty="0"/>
          </a:p>
          <a:p>
            <a:pPr marL="0" indent="0">
              <a:lnSpc>
                <a:spcPct val="90000"/>
              </a:lnSpc>
              <a:buNone/>
            </a:pPr>
            <a:br>
              <a:rPr lang="nb-NO" sz="1800" dirty="0"/>
            </a:br>
            <a:endParaRPr lang="nb-NO" sz="1800" dirty="0"/>
          </a:p>
          <a:p>
            <a:pPr marL="0" indent="0">
              <a:lnSpc>
                <a:spcPct val="90000"/>
              </a:lnSpc>
              <a:buNone/>
            </a:pPr>
            <a:r>
              <a:rPr lang="nb-NO" sz="1800" b="1" dirty="0"/>
              <a:t>3. Fremtidsfokus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b-NO" sz="1800" i="1" dirty="0"/>
              <a:t>Vår viktigste oppgave fremover er å </a:t>
            </a:r>
            <a:r>
              <a:rPr lang="nb-NO" sz="1800" i="1" dirty="0">
                <a:highlight>
                  <a:srgbClr val="FFFF00"/>
                </a:highlight>
              </a:rPr>
              <a:t>bruke erfaringene fra dette året </a:t>
            </a:r>
            <a:r>
              <a:rPr lang="nb-NO" sz="1800" i="1" dirty="0"/>
              <a:t>til å styrke HMS-arbeidet og gjøre arbeidsplassen enda tryggere for alle.</a:t>
            </a:r>
            <a:endParaRPr lang="nb-NO" sz="1800" dirty="0"/>
          </a:p>
          <a:p>
            <a:pPr>
              <a:lnSpc>
                <a:spcPct val="90000"/>
              </a:lnSpc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4645741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344D1F-93D4-FA75-57A8-B801CDC84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 fill">
            <a:extLst>
              <a:ext uri="{FF2B5EF4-FFF2-40B4-BE49-F238E27FC236}">
                <a16:creationId xmlns:a16="http://schemas.microsoft.com/office/drawing/2014/main" id="{1D63C574-BFD2-41A1-A567-B0C3CC7FD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lor 2">
            <a:extLst>
              <a:ext uri="{FF2B5EF4-FFF2-40B4-BE49-F238E27FC236}">
                <a16:creationId xmlns:a16="http://schemas.microsoft.com/office/drawing/2014/main" id="{E2A46BAB-8C31-42B2-90E8-B26DD3E8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3F7A3C7-0737-4E57-B30E-8EEFE638B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530289" cy="6858000"/>
            <a:chOff x="651279" y="598259"/>
            <a:chExt cx="10889442" cy="5680742"/>
          </a:xfrm>
        </p:grpSpPr>
        <p:sp>
          <p:nvSpPr>
            <p:cNvPr id="23" name="Color">
              <a:extLst>
                <a:ext uri="{FF2B5EF4-FFF2-40B4-BE49-F238E27FC236}">
                  <a16:creationId xmlns:a16="http://schemas.microsoft.com/office/drawing/2014/main" id="{3BE6D516-DFC6-4698-B3F1-5F591C113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C2580FB0-D146-458C-AF1B-8E8BBF6BBA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8C6CF85-5E83-5F7A-25C2-A561E93A9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8" y="841248"/>
            <a:ext cx="2636433" cy="5340097"/>
          </a:xfrm>
        </p:spPr>
        <p:txBody>
          <a:bodyPr anchor="ctr">
            <a:normAutofit/>
          </a:bodyPr>
          <a:lstStyle/>
          <a:p>
            <a:pPr algn="l"/>
            <a:r>
              <a:rPr lang="nb-NO" sz="4200">
                <a:solidFill>
                  <a:schemeClr val="bg1"/>
                </a:solidFill>
              </a:rPr>
              <a:t>HMS Nøkkeltall MED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98D529F5-9BA3-72E8-C010-59EDBF5AED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6546343"/>
              </p:ext>
            </p:extLst>
          </p:nvPr>
        </p:nvGraphicFramePr>
        <p:xfrm>
          <a:off x="3739414" y="231006"/>
          <a:ext cx="4775935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08679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1226</TotalTime>
  <Words>2205</Words>
  <Application>Microsoft Office PowerPoint</Application>
  <PresentationFormat>Skjermfremvisning (4:3)</PresentationFormat>
  <Paragraphs>242</Paragraphs>
  <Slides>21</Slides>
  <Notes>18</Notes>
  <HiddenSlides>2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21</vt:i4>
      </vt:variant>
    </vt:vector>
  </HeadingPairs>
  <TitlesOfParts>
    <vt:vector size="26" baseType="lpstr">
      <vt:lpstr>Aptos</vt:lpstr>
      <vt:lpstr>Arial</vt:lpstr>
      <vt:lpstr>Calibri</vt:lpstr>
      <vt:lpstr>Helvetica</vt:lpstr>
      <vt:lpstr>Office Theme</vt:lpstr>
      <vt:lpstr>HMS årsrapport 2025</vt:lpstr>
      <vt:lpstr>Agenda</vt:lpstr>
      <vt:lpstr>Hvorfor HMS er vikitg?</vt:lpstr>
      <vt:lpstr>Overordnet HMS status</vt:lpstr>
      <vt:lpstr>Sykefravær MED 2024-2025 </vt:lpstr>
      <vt:lpstr>HMS aktiviteter Fokus 2025</vt:lpstr>
      <vt:lpstr>Utfordringer og prioriteringer</vt:lpstr>
      <vt:lpstr>Er HMS avvikssystemet kjent blant ansatte?</vt:lpstr>
      <vt:lpstr>Antall Avvik MED 2025</vt:lpstr>
      <vt:lpstr>Avvik meldt i 2024</vt:lpstr>
      <vt:lpstr>Kommentarer fra enhetene</vt:lpstr>
      <vt:lpstr>Ble det utført risikovurderinger ved din enhet i 2025? </vt:lpstr>
      <vt:lpstr>Ble det utført risikovurderinger av det psykososiale arbeidsmiljøet i 2025? </vt:lpstr>
      <vt:lpstr>Kommentarer fra enhetene</vt:lpstr>
      <vt:lpstr>Del 2 Risikofylte arbeidsoppgaver </vt:lpstr>
      <vt:lpstr>Risikofylte arbeidsoppgaver fortsetter</vt:lpstr>
      <vt:lpstr>Samarbeid på tvers</vt:lpstr>
      <vt:lpstr>Fokus 2026 ved flere enheter</vt:lpstr>
      <vt:lpstr>Prioriterte HMS tiltak for 2026-2027 for MED</vt:lpstr>
      <vt:lpstr>TIL SLUTT</vt:lpstr>
      <vt:lpstr>HMS Nøkkeltall MED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Inger Helen Eidsaa</dc:creator>
  <cp:keywords/>
  <dc:description>generated using python-pptx</dc:description>
  <cp:lastModifiedBy>Inger Helen Eidsaa</cp:lastModifiedBy>
  <cp:revision>81</cp:revision>
  <dcterms:created xsi:type="dcterms:W3CDTF">2013-01-27T09:14:16Z</dcterms:created>
  <dcterms:modified xsi:type="dcterms:W3CDTF">2026-04-10T08:33:31Z</dcterms:modified>
  <cp:category/>
</cp:coreProperties>
</file>