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7BFE6B-698E-4CED-A254-EC9638624820}" v="1" dt="2026-10-07T12:36:33.302"/>
    <p1510:client id="{DB1F4E92-D405-4AE9-8FF1-1D8F948A0E8A}" v="7" dt="2026-10-06T18:32:39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7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r Helen Eidsaa" userId="dec3a44f-f596-4ff7-b79a-3009cf16d314" providerId="ADAL" clId="{DF1C24DB-0C1C-4930-9ACA-1296C6FEEA07}"/>
    <pc:docChg chg="custSel addSld modSld">
      <pc:chgData name="Inger Helen Eidsaa" userId="dec3a44f-f596-4ff7-b79a-3009cf16d314" providerId="ADAL" clId="{DF1C24DB-0C1C-4930-9ACA-1296C6FEEA07}" dt="2026-10-07T12:36:45.030" v="23" actId="20577"/>
      <pc:docMkLst>
        <pc:docMk/>
      </pc:docMkLst>
      <pc:sldChg chg="modSp add mod">
        <pc:chgData name="Inger Helen Eidsaa" userId="dec3a44f-f596-4ff7-b79a-3009cf16d314" providerId="ADAL" clId="{DF1C24DB-0C1C-4930-9ACA-1296C6FEEA07}" dt="2026-10-07T12:36:45.030" v="23" actId="20577"/>
        <pc:sldMkLst>
          <pc:docMk/>
          <pc:sldMk cId="1659444825" sldId="260"/>
        </pc:sldMkLst>
        <pc:spChg chg="mod">
          <ac:chgData name="Inger Helen Eidsaa" userId="dec3a44f-f596-4ff7-b79a-3009cf16d314" providerId="ADAL" clId="{DF1C24DB-0C1C-4930-9ACA-1296C6FEEA07}" dt="2026-10-07T12:36:45.030" v="23" actId="20577"/>
          <ac:spMkLst>
            <pc:docMk/>
            <pc:sldMk cId="1659444825" sldId="260"/>
            <ac:spMk id="2" creationId="{4AB65429-A528-871A-5C8A-0DC7ECC5FC8E}"/>
          </ac:spMkLst>
        </pc:spChg>
        <pc:spChg chg="mod">
          <ac:chgData name="Inger Helen Eidsaa" userId="dec3a44f-f596-4ff7-b79a-3009cf16d314" providerId="ADAL" clId="{DF1C24DB-0C1C-4930-9ACA-1296C6FEEA07}" dt="2026-10-07T12:36:36.907" v="6" actId="20577"/>
          <ac:spMkLst>
            <pc:docMk/>
            <pc:sldMk cId="1659444825" sldId="260"/>
            <ac:spMk id="3" creationId="{D1A0EE21-A9D0-1853-7217-745E28C1739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BB78A-F74A-449B-B134-B841DC31A158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DDCBA-B131-4825-8358-0D05641530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062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88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D57CA7-EF0E-918A-12BE-3F25720BB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B53A0D-2D8B-9A4F-5ADC-ED4F2B5DA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BB21A6-FFC2-0FB7-F82A-0DD9A4E7B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359D69-65B0-3962-F999-C0B8F335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9DECC9-18BB-F3E0-ECAE-56AF4B95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36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45FA2E-AC92-5A2E-AD0A-78A6581EC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FEDE94-27CD-BD25-5548-064631E2E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D034F8-67D1-7CCC-80D0-94234D199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98FB78-3350-5B9A-1FFC-7F6E0C9C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FBACDF-7E50-8A6B-84F9-7E618BE7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1317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445BB0-C0E5-B75B-DDEC-41D8E187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CAE6D3-D2DF-1515-5186-DE8662566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AAE201-5EE1-7ED6-E587-C0B22E415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AC3338-1E9F-8944-5270-9012E22A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BF344A-C030-2F71-6953-08848F7F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97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EC3217-70DA-036C-CE59-5B47F4D53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B9409C-C026-3FCA-1FCF-F8670A3C7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D0E9331-28B0-4F91-BF5F-8A943693B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CF98B99-360B-8770-B914-130BE6A7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69DD022-C600-A06C-5C93-C89A45D6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73BA4C7-409F-5E9D-2119-0658BEE8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33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EA276-C6DF-94E1-05EC-54F4E82AB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79F824-8C64-62EB-8158-447D429D0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9EECD75-78F1-B430-A755-B915FA11E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A3BC0D7-47CC-046F-A579-A7305AC0EE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44C0996-F4F8-641C-0D78-7168B32A9F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6EE5C93-D749-6335-9053-D14DAE32D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5CB6597-0306-A29F-D326-57BDBCFC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621BA00-79C2-6AA7-E5C4-B0039166E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19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225712-6E39-BD8D-2038-27BC7D35E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642F75D-25DD-DB3F-C571-166734A31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A1D6B62-E78A-E0B7-3579-290B7A761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A3AC6E-33DB-848B-9AAF-58EED3D7E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112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89C4ED8-9FF9-1B22-1456-B1840F49B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974E101-79C1-44FB-78EC-DE18E2695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4A35863-4977-D9AC-A01D-85A9F48D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670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2CE4E5-BCB1-101F-0F4B-A784C7906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0292A2-59B8-A4BF-5960-46C9FB1BD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6DCF67-CBA4-FC8D-5D03-6BA7F861C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410692-1471-BC1F-F4FE-BAAF3FF5C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47810D-616E-E117-1D96-62DAC548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C7994D-DA38-B7D1-F492-A0FD5C660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081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89FAF7-D862-787B-1F63-9F3F36FB9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C535A9A-51F2-FD88-096C-45B6B365E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94B630E-8768-4D23-F6AE-4728BF34E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5A9302D-EF44-D34E-8ADF-6C9E0978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81A0A0-9FE1-5E70-8A25-661666354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BD6172-58F1-674D-BDE9-AEDD471DA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988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844B8B-897B-48D8-5057-610B41F5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6E16344-BEFA-4AC9-0C40-A1F55EE92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2DD1F0-F718-67F2-095A-C87D670E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5BE6C1-E212-7539-6F9B-060EEFA43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C0E4AC-7BA5-E700-B1B9-780A3BB67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205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27B31FF-2489-7AED-298B-E032B871EA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FB151B2-6279-75DA-92BC-653066655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352C5A-9D89-3158-8ABF-24ACF431A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914C76-825B-9E87-ECB2-18934294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D91646-AA23-C847-0A1C-9C193A28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1803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8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9E9BF32-144B-8BEE-8D51-881BCF58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C45FA17-C865-DC00-74D6-A9B6D664C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078B52-E6DF-6827-61C8-984ECC2E8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8E245D-8162-45AE-8499-2B12237194ED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223C6C-59A3-A9D1-3F8B-8C1C465217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27881A-6DFE-C83D-60AF-74B523F7B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85389B-518A-45A3-AF63-8D5541BBD1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190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se.mazemap.com/#v=1&amp;config=uio&amp;campusid=797&amp;zlevel=1&amp;center=10.719446,59.938709&amp;zoom=18&amp;sharepoitype=identifier&amp;sharepoi=BL20-165" TargetMode="External"/><Relationship Id="rId2" Type="http://schemas.openxmlformats.org/officeDocument/2006/relationships/hyperlink" Target="https://www.uio.no/for-ansatte/kompetanse/tema/hms/seminare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personal/personaloppfolging/arbeidsmiljo/ny-index.html" TargetMode="External"/><Relationship Id="rId2" Type="http://schemas.openxmlformats.org/officeDocument/2006/relationships/hyperlink" Target="https://www.uio.no/for-ansatte/ansettelsesforhold/hms/tema/hms-risikovurderinger/male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Abstrakt bakgrunn med såpebobler">
            <a:extLst>
              <a:ext uri="{FF2B5EF4-FFF2-40B4-BE49-F238E27FC236}">
                <a16:creationId xmlns:a16="http://schemas.microsoft.com/office/drawing/2014/main" id="{DECCBEA2-D7A6-3D48-E4BF-316EAD1EA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3" r="20133"/>
          <a:stretch/>
        </p:blipFill>
        <p:spPr>
          <a:xfrm>
            <a:off x="6031160" y="0"/>
            <a:ext cx="6146440" cy="6858000"/>
          </a:xfrm>
          <a:prstGeom prst="rect">
            <a:avLst/>
          </a:prstGeom>
        </p:spPr>
      </p:pic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6D9C75EB-9005-0F27-00D8-8890CC3CAE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6112" y="381854"/>
            <a:ext cx="5619582" cy="1116919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9DDCFE9-15AE-D165-EF2B-52CB96174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35" y="1704175"/>
            <a:ext cx="5561060" cy="2786400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3600" dirty="0"/>
            </a:br>
            <a:br>
              <a:rPr lang="en-US" sz="3600" dirty="0"/>
            </a:br>
            <a:r>
              <a:rPr lang="en-US" sz="3900" dirty="0"/>
              <a:t>HMS </a:t>
            </a:r>
            <a:r>
              <a:rPr lang="en-US" sz="3900" dirty="0" err="1"/>
              <a:t>fra</a:t>
            </a:r>
            <a:r>
              <a:rPr lang="en-US" sz="3900" dirty="0"/>
              <a:t> HMSB </a:t>
            </a:r>
            <a:r>
              <a:rPr lang="en-US" sz="3900" dirty="0" err="1"/>
              <a:t>siden</a:t>
            </a:r>
            <a:r>
              <a:rPr lang="en-US" sz="3900" dirty="0"/>
              <a:t> sist</a:t>
            </a:r>
            <a:br>
              <a:rPr lang="en-US" sz="3900" dirty="0"/>
            </a:br>
            <a:br>
              <a:rPr lang="en-US" sz="3900" dirty="0"/>
            </a:br>
            <a:br>
              <a:rPr lang="en-US" sz="36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51" name="Subtitle 6">
            <a:extLst>
              <a:ext uri="{FF2B5EF4-FFF2-40B4-BE49-F238E27FC236}">
                <a16:creationId xmlns:a16="http://schemas.microsoft.com/office/drawing/2014/main" id="{A86BA789-320B-0B7A-DBB1-C535931D3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3F98D71-E1A4-FD90-3A9D-93329B6887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800" y="5456305"/>
            <a:ext cx="5716962" cy="22628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	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1FEC111-95DE-05FE-30AD-F9E1A52DDE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5723036"/>
            <a:ext cx="5716962" cy="22628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32" name="Date Placeholder 5">
            <a:extLst>
              <a:ext uri="{FF2B5EF4-FFF2-40B4-BE49-F238E27FC236}">
                <a16:creationId xmlns:a16="http://schemas.microsoft.com/office/drawing/2014/main" id="{79D4E3A3-C0FC-043A-4276-167E56D7F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b-SJ" dirty="0"/>
              <a:t>Dato:</a:t>
            </a:r>
            <a:endParaRPr lang="en-US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425DDF0-1F2C-ED8C-A50C-0B8F5DBE5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824" y="5631307"/>
            <a:ext cx="1030313" cy="10242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44363C-3236-368B-2618-B148173F4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HMS nytt ved UIO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73C343-94BD-2D29-AC21-C43E7DC5F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Handlingsplan for bruk av BHT​ - Innen 15.oktober</a:t>
            </a:r>
          </a:p>
          <a:p>
            <a:pPr lvl="0" fontAlgn="base"/>
            <a:r>
              <a:rPr lang="nb-NO" dirty="0"/>
              <a:t>Nytt for årsrapport 2026​  - </a:t>
            </a:r>
            <a:r>
              <a:rPr lang="nb-NO" sz="2400" dirty="0"/>
              <a:t>Underliggende enheter skal rapportere på egen status og måloppnåelse </a:t>
            </a:r>
            <a:r>
              <a:rPr lang="en-US" sz="2400" dirty="0"/>
              <a:t>​- </a:t>
            </a:r>
            <a:r>
              <a:rPr lang="nb-NO" sz="2400" dirty="0"/>
              <a:t>Rapportering skjer i nettskjema</a:t>
            </a:r>
            <a:r>
              <a:rPr lang="en-US" sz="2400" dirty="0"/>
              <a:t>​- </a:t>
            </a:r>
            <a:r>
              <a:rPr lang="nb-NO" sz="2400" dirty="0"/>
              <a:t>Informasjonsinnhentingen vil koordineres med øvrige </a:t>
            </a:r>
            <a:r>
              <a:rPr lang="nb-NO" sz="2400" dirty="0" err="1"/>
              <a:t>årsrapporteringer</a:t>
            </a:r>
            <a:r>
              <a:rPr lang="nb-NO" sz="2400" dirty="0"/>
              <a:t>​</a:t>
            </a:r>
          </a:p>
          <a:p>
            <a:pPr lvl="0" fontAlgn="base"/>
            <a:r>
              <a:rPr lang="nb-NO" sz="2400" dirty="0"/>
              <a:t>Flere ergonomiseminarer i høst! Nettside: </a:t>
            </a:r>
            <a:r>
              <a:rPr lang="nb-NO" sz="2400" dirty="0">
                <a:hlinkClick r:id="rId2" tooltip="https://www.uio.no/for-ansatte/kompetanse/tema/hms/seminarer/"/>
              </a:rPr>
              <a:t>Seminarer - For ansatte - Universitetet i Oslo</a:t>
            </a:r>
            <a:endParaRPr lang="nb-NO" sz="2400" dirty="0"/>
          </a:p>
          <a:p>
            <a:pPr fontAlgn="base"/>
            <a:r>
              <a:rPr lang="nb-NO" sz="2400" dirty="0"/>
              <a:t>Sikkerhetsdagen 2026: Sikkerhetsdagen arrangeres i år på UiO for første gang. Hensikten er å øke kompetansen til ledere og ansatte innen sikkerhetskultur, forebygging av vold og trusler og beredskapsarbeid. Tid og sted: 27. okt</a:t>
            </a:r>
            <a:r>
              <a:rPr lang="nb-NO" sz="1600" dirty="0"/>
              <a:t>. 2026 09:00–15:00, </a:t>
            </a:r>
            <a:r>
              <a:rPr lang="nb-NO" sz="1600" dirty="0">
                <a:hlinkClick r:id="rId3"/>
              </a:rPr>
              <a:t>Helga Engs hus Auditorium 3</a:t>
            </a:r>
            <a:endParaRPr lang="nb-NO" sz="1600" dirty="0"/>
          </a:p>
          <a:p>
            <a:pPr fontAlgn="base"/>
            <a:endParaRPr lang="nb-NO" sz="1600" dirty="0"/>
          </a:p>
          <a:p>
            <a:pPr lvl="0" fontAlgn="base"/>
            <a:endParaRPr lang="nb-NO" sz="2400" dirty="0"/>
          </a:p>
          <a:p>
            <a:pPr lvl="0" fontAlgn="base"/>
            <a:endParaRPr lang="nb-NO" sz="2400" dirty="0"/>
          </a:p>
          <a:p>
            <a:pPr lvl="0" fontAlgn="base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7107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66C20-0A1F-F664-2214-F026B5FDE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C1E902-604B-63F6-BBA4-15B41B4D8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HMS nytt ved UIO fortsetter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EE70B7-75E5-9AA3-D955-147CF6085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617"/>
            <a:ext cx="10515600" cy="4425696"/>
          </a:xfrm>
        </p:spPr>
        <p:txBody>
          <a:bodyPr>
            <a:normAutofit lnSpcReduction="10000"/>
          </a:bodyPr>
          <a:lstStyle/>
          <a:p>
            <a:pPr fontAlgn="base"/>
            <a:endParaRPr lang="nb-NO" sz="1600" dirty="0"/>
          </a:p>
          <a:p>
            <a:pPr lvl="0" fontAlgn="base"/>
            <a:r>
              <a:rPr lang="nb-NO" dirty="0"/>
              <a:t>HMSB;  en nettside hvor man en oversikt over temaer i arbeidsmiljøet der det kan være aktuelt å gjennomføre risikovurdering</a:t>
            </a:r>
            <a:r>
              <a:rPr lang="nb-NO" sz="2400" dirty="0"/>
              <a:t>. Arbeidsmiljølovgivningens krav til risikovurdering er gjennomgående - det vil si at det er krav om å identifisere og </a:t>
            </a:r>
            <a:r>
              <a:rPr lang="nb-NO" sz="2400" dirty="0" err="1"/>
              <a:t>risikovurdere</a:t>
            </a:r>
            <a:r>
              <a:rPr lang="nb-NO" sz="2400" dirty="0"/>
              <a:t> alle faktorer som kan skade ansattes helse og velferd </a:t>
            </a:r>
            <a:r>
              <a:rPr lang="nb-NO" sz="2400" dirty="0">
                <a:hlinkClick r:id="rId2"/>
              </a:rPr>
              <a:t>Maler og veiledninger - For ansatte - </a:t>
            </a:r>
            <a:r>
              <a:rPr lang="nb-NO" dirty="0">
                <a:hlinkClick r:id="rId2"/>
              </a:rPr>
              <a:t>Universitetet</a:t>
            </a:r>
            <a:r>
              <a:rPr lang="nb-NO" sz="2400" dirty="0">
                <a:hlinkClick r:id="rId2"/>
              </a:rPr>
              <a:t> i Oslo</a:t>
            </a:r>
            <a:endParaRPr lang="nb-NO" sz="2400" dirty="0"/>
          </a:p>
          <a:p>
            <a:pPr fontAlgn="base"/>
            <a:r>
              <a:rPr lang="nb-NO" dirty="0"/>
              <a:t>UIO nettside; Ressurser for å jobbe systematisk og forebyggende med psykososialt arbeidsmiljø, og kunne håndtere uønskede hendelser. For leder, HR-rådgiver, HMS-koordinator eller verneombud. </a:t>
            </a:r>
            <a:r>
              <a:rPr lang="nb-NO" dirty="0">
                <a:hlinkClick r:id="rId3"/>
              </a:rPr>
              <a:t>Psykososialt arbeidsmiljø på UiO - For ansatte - Universitetet i Oslo</a:t>
            </a:r>
            <a:endParaRPr lang="nb-NO" dirty="0"/>
          </a:p>
          <a:p>
            <a:pPr fontAlgn="base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618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FCBE2-AB66-C228-32BF-361B49D1A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B65429-A528-871A-5C8A-0DC7ECC5F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HMS kurs i LVB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A0EE21-A9D0-1853-7217-745E28C17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617"/>
            <a:ext cx="10515600" cy="4425696"/>
          </a:xfrm>
        </p:spPr>
        <p:txBody>
          <a:bodyPr>
            <a:normAutofit fontScale="47500" lnSpcReduction="20000"/>
          </a:bodyPr>
          <a:lstStyle/>
          <a:p>
            <a:pPr fontAlgn="base"/>
            <a:endParaRPr lang="nb-NO" sz="1600" dirty="0"/>
          </a:p>
          <a:p>
            <a:r>
              <a:rPr lang="nb-NO" b="1" dirty="0"/>
              <a:t> Obligatoriske HMS-kurs</a:t>
            </a:r>
            <a:endParaRPr lang="en-US" dirty="0"/>
          </a:p>
          <a:p>
            <a:r>
              <a:rPr lang="nb-NO" dirty="0"/>
              <a:t>MED - ansatte og tilknyttede plikter å gjennomføre den obligatoriske HMS-opplæring som kreves for å arbeide og/eller oppholde seg i LVB-bygget. </a:t>
            </a:r>
            <a:endParaRPr lang="en-US" dirty="0"/>
          </a:p>
          <a:p>
            <a:r>
              <a:rPr lang="nb-NO" dirty="0"/>
              <a:t>LVB - obligatorisk kurs tilbys av MN-fakultetet, og er åpne for alle ansatte med UiO-bruker, inkl. MED - ansatte og tilknyttede.</a:t>
            </a:r>
            <a:endParaRPr lang="en-US" dirty="0"/>
          </a:p>
          <a:p>
            <a:r>
              <a:rPr lang="nb-NO" b="1" u="sng" dirty="0"/>
              <a:t>Påkrevde HMS-kurs skal være gjennomført før den enkelte tar bygget i bruk.</a:t>
            </a:r>
            <a:endParaRPr lang="en-US" dirty="0"/>
          </a:p>
          <a:p>
            <a:r>
              <a:rPr lang="nb-NO" b="1" dirty="0"/>
              <a:t>Generell adgang til bygg (alle ansatte):</a:t>
            </a:r>
            <a:endParaRPr lang="en-US" dirty="0"/>
          </a:p>
          <a:p>
            <a:pPr lvl="0"/>
            <a:r>
              <a:rPr lang="nb-NO" dirty="0"/>
              <a:t>HMS0501A Sikkerhet og fysisk miljø (nettskjema)</a:t>
            </a:r>
            <a:br>
              <a:rPr lang="nb-NO" dirty="0"/>
            </a:br>
            <a:r>
              <a:rPr lang="nb-NO" dirty="0"/>
              <a:t>Skal gjennomføres snarest mulig etter oppstart og før full </a:t>
            </a:r>
            <a:r>
              <a:rPr lang="nb-NO" dirty="0" err="1"/>
              <a:t>byggtilgang</a:t>
            </a:r>
            <a:r>
              <a:rPr lang="nb-NO" dirty="0"/>
              <a:t>.</a:t>
            </a:r>
            <a:endParaRPr lang="en-US" dirty="0"/>
          </a:p>
          <a:p>
            <a:r>
              <a:rPr lang="nb-NO" b="1" dirty="0"/>
              <a:t>Adgang til laboratorier (alle som skal jobbe på lab):</a:t>
            </a:r>
            <a:endParaRPr lang="en-US" dirty="0"/>
          </a:p>
          <a:p>
            <a:r>
              <a:rPr lang="nb-NO" dirty="0"/>
              <a:t>I tillegg til HMS0501A:</a:t>
            </a:r>
            <a:endParaRPr lang="en-US" dirty="0"/>
          </a:p>
          <a:p>
            <a:pPr lvl="0"/>
            <a:r>
              <a:rPr lang="nb-NO" dirty="0"/>
              <a:t>HMS0503A Laboratoriesikkerhet (nettskjema)</a:t>
            </a:r>
            <a:endParaRPr lang="en-US" dirty="0"/>
          </a:p>
          <a:p>
            <a:pPr lvl="0"/>
            <a:r>
              <a:rPr lang="nb-NO" dirty="0"/>
              <a:t>Sikker bruk av kjemikalier (nettskjema / e-læring)</a:t>
            </a:r>
            <a:endParaRPr lang="en-US" dirty="0"/>
          </a:p>
          <a:p>
            <a:pPr lvl="0"/>
            <a:r>
              <a:rPr lang="nb-NO" dirty="0"/>
              <a:t>Gass-sikkerhetskurs (nettskjema / e-læring)</a:t>
            </a:r>
            <a:endParaRPr lang="en-US" dirty="0"/>
          </a:p>
          <a:p>
            <a:r>
              <a:rPr lang="nb-NO" dirty="0"/>
              <a:t>Disse kursene gir nødvendig kompetanse i kjemikaliehåndtering, gass-sikkerhet, laboratorierutiner, bruk av verneutstyr, avfallshåndtering og beredskap.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Kursene </a:t>
            </a:r>
            <a:r>
              <a:rPr lang="nb-NO" dirty="0" err="1"/>
              <a:t>taes</a:t>
            </a:r>
            <a:r>
              <a:rPr lang="nb-NO" dirty="0"/>
              <a:t> på denne nettadressen: </a:t>
            </a:r>
            <a:endParaRPr lang="en-US" dirty="0"/>
          </a:p>
          <a:p>
            <a:pPr fontAlgn="base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9444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389</Words>
  <Application>Microsoft Office PowerPoint</Application>
  <PresentationFormat>Widescreen</PresentationFormat>
  <Paragraphs>30</Paragraphs>
  <Slides>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  HMS fra HMSB siden sist    </vt:lpstr>
      <vt:lpstr>HMS nytt ved UIO</vt:lpstr>
      <vt:lpstr>HMS nytt ved UIO fortsetter</vt:lpstr>
      <vt:lpstr>HMS kurs i LVB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Inger Helen Eidsaa</dc:creator>
  <cp:lastModifiedBy>Inger Helen Eidsaa</cp:lastModifiedBy>
  <cp:revision>2</cp:revision>
  <dcterms:created xsi:type="dcterms:W3CDTF">2026-10-05T11:11:18Z</dcterms:created>
  <dcterms:modified xsi:type="dcterms:W3CDTF">2026-10-07T12:36:46Z</dcterms:modified>
</cp:coreProperties>
</file>