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9BAEEA8-BFB2-DE73-ADF7-C916224AC327}" v="21" dt="2026-10-07T10:24:04.6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59" d="100"/>
          <a:sy n="159" d="100"/>
        </p:scale>
        <p:origin x="33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er Helen Eidsaa" userId="dec3a44f-f596-4ff7-b79a-3009cf16d314" providerId="ADAL" clId="{DF1C24DB-0C1C-4930-9ACA-1296C6FEEA07}"/>
    <pc:docChg chg="addSld delSld modSld">
      <pc:chgData name="Inger Helen Eidsaa" userId="dec3a44f-f596-4ff7-b79a-3009cf16d314" providerId="ADAL" clId="{DF1C24DB-0C1C-4930-9ACA-1296C6FEEA07}" dt="2026-10-07T12:23:24.100" v="38" actId="1076"/>
      <pc:docMkLst>
        <pc:docMk/>
      </pc:docMkLst>
      <pc:sldChg chg="addSp modSp add mod">
        <pc:chgData name="Inger Helen Eidsaa" userId="dec3a44f-f596-4ff7-b79a-3009cf16d314" providerId="ADAL" clId="{DF1C24DB-0C1C-4930-9ACA-1296C6FEEA07}" dt="2026-10-07T12:23:24.100" v="38" actId="1076"/>
        <pc:sldMkLst>
          <pc:docMk/>
          <pc:sldMk cId="59596496" sldId="257"/>
        </pc:sldMkLst>
        <pc:spChg chg="mod">
          <ac:chgData name="Inger Helen Eidsaa" userId="dec3a44f-f596-4ff7-b79a-3009cf16d314" providerId="ADAL" clId="{DF1C24DB-0C1C-4930-9ACA-1296C6FEEA07}" dt="2026-10-07T10:41:45.090" v="37" actId="20577"/>
          <ac:spMkLst>
            <pc:docMk/>
            <pc:sldMk cId="59596496" sldId="257"/>
            <ac:spMk id="2" creationId="{2D8CEDF7-4EAF-9B99-7B7D-E722D59CAB36}"/>
          </ac:spMkLst>
        </pc:spChg>
        <pc:spChg chg="mod">
          <ac:chgData name="Inger Helen Eidsaa" userId="dec3a44f-f596-4ff7-b79a-3009cf16d314" providerId="ADAL" clId="{DF1C24DB-0C1C-4930-9ACA-1296C6FEEA07}" dt="2026-10-07T10:41:04.303" v="2" actId="20577"/>
          <ac:spMkLst>
            <pc:docMk/>
            <pc:sldMk cId="59596496" sldId="257"/>
            <ac:spMk id="3" creationId="{C6EDD0E7-1EF4-8CEE-023A-0DFCE21C827C}"/>
          </ac:spMkLst>
        </pc:spChg>
        <pc:picChg chg="add mod">
          <ac:chgData name="Inger Helen Eidsaa" userId="dec3a44f-f596-4ff7-b79a-3009cf16d314" providerId="ADAL" clId="{DF1C24DB-0C1C-4930-9ACA-1296C6FEEA07}" dt="2026-10-07T12:23:24.100" v="38" actId="1076"/>
          <ac:picMkLst>
            <pc:docMk/>
            <pc:sldMk cId="59596496" sldId="257"/>
            <ac:picMk id="5" creationId="{4015907F-D0E2-0913-0B7F-CD6C70FCD7F8}"/>
          </ac:picMkLst>
        </pc:picChg>
      </pc:sldChg>
      <pc:sldChg chg="del">
        <pc:chgData name="Inger Helen Eidsaa" userId="dec3a44f-f596-4ff7-b79a-3009cf16d314" providerId="ADAL" clId="{DF1C24DB-0C1C-4930-9ACA-1296C6FEEA07}" dt="2026-10-07T10:40:56.106" v="0" actId="47"/>
        <pc:sldMkLst>
          <pc:docMk/>
          <pc:sldMk cId="2109829860" sldId="25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4D6B68-24AA-443E-9C4B-A134C471948D}" type="datetimeFigureOut"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CF3A7-A187-4951-98EC-1A5718AFC2CD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0302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7594CB-1901-60EF-4049-64236B77A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F28D92-ABDE-0961-AEC9-AEA9C22369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4693F8-71DE-A390-F21F-B0FBBADDD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33B900-00E7-AB7C-38B5-DAB8D3FD99F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0176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274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00000"/>
                </a:solidFill>
              </a:rPr>
              <a:t>Sak 33/26 – Orientering fra LHVO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548640" y="914400"/>
            <a:ext cx="10972800" cy="43891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177800" indent="-177800">
              <a:buSzPct val="100000"/>
              <a:buChar char="•"/>
            </a:pPr>
            <a:r>
              <a:rPr lang="en-US" sz="1800" dirty="0" err="1">
                <a:solidFill>
                  <a:srgbClr val="000000"/>
                </a:solidFill>
              </a:rPr>
              <a:t>Aktivitet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siden</a:t>
            </a:r>
            <a:r>
              <a:rPr lang="en-US" sz="1800" dirty="0">
                <a:solidFill>
                  <a:srgbClr val="000000"/>
                </a:solidFill>
              </a:rPr>
              <a:t> sist: </a:t>
            </a:r>
            <a:r>
              <a:rPr lang="en-US" sz="1800" dirty="0" err="1">
                <a:solidFill>
                  <a:srgbClr val="000000"/>
                </a:solidFill>
              </a:rPr>
              <a:t>Arbeidsmiljøkonferansen</a:t>
            </a:r>
            <a:r>
              <a:rPr lang="en-US" sz="1800" dirty="0">
                <a:solidFill>
                  <a:srgbClr val="000000"/>
                </a:solidFill>
              </a:rPr>
              <a:t> (Trondheim), HVO-</a:t>
            </a:r>
            <a:r>
              <a:rPr lang="en-US" sz="1800" dirty="0" err="1">
                <a:solidFill>
                  <a:srgbClr val="000000"/>
                </a:solidFill>
              </a:rPr>
              <a:t>konferansen</a:t>
            </a:r>
            <a:r>
              <a:rPr lang="en-US" sz="1800" dirty="0">
                <a:solidFill>
                  <a:srgbClr val="000000"/>
                </a:solidFill>
              </a:rPr>
              <a:t> (Bergen), </a:t>
            </a:r>
            <a:r>
              <a:rPr lang="en-US" sz="1800" dirty="0" err="1">
                <a:solidFill>
                  <a:srgbClr val="000000"/>
                </a:solidFill>
              </a:rPr>
              <a:t>besøk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ved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instituttene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dirty="0" err="1">
                <a:solidFill>
                  <a:srgbClr val="000000"/>
                </a:solidFill>
              </a:rPr>
              <a:t>og</a:t>
            </a:r>
            <a:r>
              <a:rPr lang="en-US" dirty="0">
                <a:solidFill>
                  <a:srgbClr val="000000"/>
                </a:solidFill>
              </a:rPr>
              <a:t> NCMBM</a:t>
            </a:r>
            <a:endParaRPr lang="en-US" sz="1800" dirty="0">
              <a:ea typeface="Calibri"/>
              <a:cs typeface="Calibri"/>
            </a:endParaRPr>
          </a:p>
          <a:p>
            <a:pPr marL="177800" indent="-177800">
              <a:buSzPct val="100000"/>
              <a:buChar char="•"/>
            </a:pPr>
            <a:r>
              <a:rPr lang="en-US" sz="1800" dirty="0" err="1">
                <a:solidFill>
                  <a:srgbClr val="000000"/>
                </a:solidFill>
              </a:rPr>
              <a:t>Tilrettelegging</a:t>
            </a:r>
            <a:r>
              <a:rPr lang="en-US" sz="1800" dirty="0">
                <a:solidFill>
                  <a:srgbClr val="000000"/>
                </a:solidFill>
              </a:rPr>
              <a:t> av LHVO-vervet </a:t>
            </a:r>
            <a:r>
              <a:rPr lang="en-US" sz="1800" dirty="0" err="1">
                <a:solidFill>
                  <a:srgbClr val="000000"/>
                </a:solidFill>
              </a:rPr>
              <a:t>og</a:t>
            </a:r>
            <a:r>
              <a:rPr lang="en-US" sz="1800" dirty="0">
                <a:solidFill>
                  <a:srgbClr val="000000"/>
                </a:solidFill>
              </a:rPr>
              <a:t> dialog med </a:t>
            </a:r>
            <a:r>
              <a:rPr lang="en-US" sz="1800" dirty="0" err="1">
                <a:solidFill>
                  <a:srgbClr val="000000"/>
                </a:solidFill>
              </a:rPr>
              <a:t>fakultetsledelsen</a:t>
            </a:r>
            <a:endParaRPr lang="en-US" sz="1800" dirty="0" err="1"/>
          </a:p>
          <a:p>
            <a:pPr marL="177800" indent="-177800">
              <a:buSzPct val="100000"/>
              <a:buChar char="•"/>
            </a:pPr>
            <a:r>
              <a:rPr lang="en-US" sz="1800" dirty="0" err="1">
                <a:solidFill>
                  <a:srgbClr val="000000"/>
                </a:solidFill>
              </a:rPr>
              <a:t>UiOs</a:t>
            </a:r>
            <a:r>
              <a:rPr lang="en-US" sz="1800" dirty="0">
                <a:solidFill>
                  <a:srgbClr val="000000"/>
                </a:solidFill>
              </a:rPr>
              <a:t> HMS-</a:t>
            </a:r>
            <a:r>
              <a:rPr lang="en-US" sz="1800" dirty="0" err="1">
                <a:solidFill>
                  <a:srgbClr val="000000"/>
                </a:solidFill>
              </a:rPr>
              <a:t>mål</a:t>
            </a:r>
            <a:r>
              <a:rPr lang="en-US" sz="1800" dirty="0">
                <a:solidFill>
                  <a:srgbClr val="000000"/>
                </a:solidFill>
              </a:rPr>
              <a:t> 2025–2029: </a:t>
            </a:r>
            <a:r>
              <a:rPr lang="en-US" sz="1800" dirty="0" err="1">
                <a:solidFill>
                  <a:srgbClr val="000000"/>
                </a:solidFill>
              </a:rPr>
              <a:t>forebyggende</a:t>
            </a:r>
            <a:r>
              <a:rPr lang="en-US" sz="1800" dirty="0">
                <a:solidFill>
                  <a:srgbClr val="000000"/>
                </a:solidFill>
              </a:rPr>
              <a:t> HMS-</a:t>
            </a:r>
            <a:r>
              <a:rPr lang="en-US" sz="1800" dirty="0" err="1">
                <a:solidFill>
                  <a:srgbClr val="000000"/>
                </a:solidFill>
              </a:rPr>
              <a:t>arbeid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og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psykososialt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arbeidsmiljø</a:t>
            </a:r>
            <a:endParaRPr lang="en-US" sz="1800" dirty="0" err="1"/>
          </a:p>
          <a:p>
            <a:pPr marL="177800" indent="-177800">
              <a:buSzPct val="100000"/>
              <a:buChar char="•"/>
            </a:pPr>
            <a:r>
              <a:rPr lang="en-US" sz="1800" dirty="0" err="1">
                <a:solidFill>
                  <a:srgbClr val="000000"/>
                </a:solidFill>
              </a:rPr>
              <a:t>Forberedelser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til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valg</a:t>
            </a:r>
            <a:r>
              <a:rPr lang="en-US" sz="1800" dirty="0">
                <a:solidFill>
                  <a:srgbClr val="000000"/>
                </a:solidFill>
              </a:rPr>
              <a:t> av nye </a:t>
            </a:r>
            <a:r>
              <a:rPr lang="en-US" sz="1800" dirty="0" err="1">
                <a:solidFill>
                  <a:srgbClr val="000000"/>
                </a:solidFill>
              </a:rPr>
              <a:t>verneombud</a:t>
            </a:r>
            <a:r>
              <a:rPr lang="en-US" sz="1800" dirty="0">
                <a:solidFill>
                  <a:srgbClr val="000000"/>
                </a:solidFill>
              </a:rPr>
              <a:t> (</a:t>
            </a:r>
            <a:r>
              <a:rPr lang="en-US" sz="1800" dirty="0" err="1">
                <a:solidFill>
                  <a:srgbClr val="000000"/>
                </a:solidFill>
              </a:rPr>
              <a:t>periode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fra</a:t>
            </a:r>
            <a:r>
              <a:rPr lang="en-US" sz="1800" dirty="0">
                <a:solidFill>
                  <a:srgbClr val="000000"/>
                </a:solidFill>
              </a:rPr>
              <a:t> 1.1.2027)</a:t>
            </a:r>
            <a:endParaRPr lang="en-US" sz="1800" dirty="0"/>
          </a:p>
          <a:p>
            <a:pPr marL="177800" indent="-177800">
              <a:buSzPct val="100000"/>
              <a:buChar char="•"/>
            </a:pPr>
            <a:r>
              <a:rPr lang="en-US" sz="1800" dirty="0" err="1">
                <a:solidFill>
                  <a:srgbClr val="000000"/>
                </a:solidFill>
              </a:rPr>
              <a:t>Helsam</a:t>
            </a:r>
            <a:r>
              <a:rPr lang="en-US" sz="1800" dirty="0">
                <a:solidFill>
                  <a:srgbClr val="000000"/>
                </a:solidFill>
              </a:rPr>
              <a:t>: </a:t>
            </a:r>
            <a:r>
              <a:rPr lang="en-US" sz="1800" dirty="0" err="1">
                <a:solidFill>
                  <a:srgbClr val="000000"/>
                </a:solidFill>
              </a:rPr>
              <a:t>bemanningsplan</a:t>
            </a:r>
            <a:r>
              <a:rPr lang="en-US" sz="1800" dirty="0">
                <a:solidFill>
                  <a:srgbClr val="000000"/>
                </a:solidFill>
              </a:rPr>
              <a:t>, </a:t>
            </a:r>
            <a:r>
              <a:rPr lang="en-US" sz="1800" dirty="0" err="1">
                <a:solidFill>
                  <a:srgbClr val="000000"/>
                </a:solidFill>
              </a:rPr>
              <a:t>organisatoriske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endringer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og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arbeidsmiljøkonsekvenser</a:t>
            </a:r>
            <a:endParaRPr lang="en-US" sz="1800" dirty="0">
              <a:ea typeface="Calibri" panose="020F0502020204030204"/>
              <a:cs typeface="Calibri" panose="020F0502020204030204"/>
            </a:endParaRPr>
          </a:p>
          <a:p>
            <a:pPr marL="177800" indent="-177800"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</a:rPr>
              <a:t>ROS-</a:t>
            </a:r>
            <a:r>
              <a:rPr lang="en-US" sz="1800" dirty="0" err="1">
                <a:solidFill>
                  <a:srgbClr val="000000"/>
                </a:solidFill>
              </a:rPr>
              <a:t>vurderinger</a:t>
            </a:r>
            <a:r>
              <a:rPr lang="en-US" sz="1800" dirty="0">
                <a:solidFill>
                  <a:srgbClr val="000000"/>
                </a:solidFill>
              </a:rPr>
              <a:t> av </a:t>
            </a:r>
            <a:r>
              <a:rPr lang="en-US" sz="1800" dirty="0" err="1">
                <a:solidFill>
                  <a:srgbClr val="000000"/>
                </a:solidFill>
              </a:rPr>
              <a:t>organisatoriske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og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psykososiale</a:t>
            </a:r>
            <a:r>
              <a:rPr lang="en-US" sz="1800" dirty="0">
                <a:solidFill>
                  <a:srgbClr val="000000"/>
                </a:solidFill>
              </a:rPr>
              <a:t> forhold: </a:t>
            </a:r>
            <a:r>
              <a:rPr lang="en-US" sz="1800" dirty="0" err="1">
                <a:solidFill>
                  <a:srgbClr val="000000"/>
                </a:solidFill>
              </a:rPr>
              <a:t>rolleavklaringer</a:t>
            </a:r>
            <a:r>
              <a:rPr lang="en-US" sz="1800" dirty="0">
                <a:solidFill>
                  <a:srgbClr val="000000"/>
                </a:solidFill>
              </a:rPr>
              <a:t>, </a:t>
            </a:r>
            <a:r>
              <a:rPr lang="en-US" sz="1800" dirty="0" err="1">
                <a:solidFill>
                  <a:srgbClr val="000000"/>
                </a:solidFill>
              </a:rPr>
              <a:t>arbeidsbelastning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og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forutsigbarhet</a:t>
            </a:r>
            <a:endParaRPr lang="en-US" sz="1800" dirty="0" err="1"/>
          </a:p>
          <a:p>
            <a:pPr marL="177800" indent="-177800">
              <a:buSzPct val="100000"/>
              <a:buChar char="•"/>
            </a:pPr>
            <a:r>
              <a:rPr lang="en-US" sz="1800" dirty="0" err="1">
                <a:solidFill>
                  <a:srgbClr val="000000"/>
                </a:solidFill>
              </a:rPr>
              <a:t>Behov</a:t>
            </a:r>
            <a:r>
              <a:rPr lang="en-US" sz="1800" dirty="0">
                <a:solidFill>
                  <a:srgbClr val="000000"/>
                </a:solidFill>
              </a:rPr>
              <a:t> for </a:t>
            </a:r>
            <a:r>
              <a:rPr lang="en-US" sz="1800" dirty="0" err="1">
                <a:solidFill>
                  <a:srgbClr val="000000"/>
                </a:solidFill>
              </a:rPr>
              <a:t>vurdering</a:t>
            </a:r>
            <a:r>
              <a:rPr lang="en-US" sz="1800" dirty="0">
                <a:solidFill>
                  <a:srgbClr val="000000"/>
                </a:solidFill>
              </a:rPr>
              <a:t> av </a:t>
            </a:r>
            <a:r>
              <a:rPr lang="en-US" sz="1800" dirty="0" err="1">
                <a:solidFill>
                  <a:srgbClr val="000000"/>
                </a:solidFill>
              </a:rPr>
              <a:t>eget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lokalt</a:t>
            </a:r>
            <a:r>
              <a:rPr lang="en-US" sz="1800" dirty="0">
                <a:solidFill>
                  <a:srgbClr val="000000"/>
                </a:solidFill>
              </a:rPr>
              <a:t> LAMU </a:t>
            </a:r>
            <a:r>
              <a:rPr lang="en-US" sz="1800" dirty="0" err="1">
                <a:solidFill>
                  <a:srgbClr val="000000"/>
                </a:solidFill>
              </a:rPr>
              <a:t>ved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dirty="0" err="1">
                <a:solidFill>
                  <a:srgbClr val="000000"/>
                </a:solidFill>
              </a:rPr>
              <a:t>Helsam</a:t>
            </a:r>
            <a:endParaRPr lang="en-US" sz="1800" dirty="0" err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527A8-5C28-4D97-C307-437254309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2D8CEDF7-4EAF-9B99-7B7D-E722D59CAB36}"/>
              </a:ext>
            </a:extLst>
          </p:cNvPr>
          <p:cNvSpPr/>
          <p:nvPr/>
        </p:nvSpPr>
        <p:spPr>
          <a:xfrm>
            <a:off x="365760" y="27432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240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6EDD0E7-1EF4-8CEE-023A-0DFCE21C827C}"/>
              </a:ext>
            </a:extLst>
          </p:cNvPr>
          <p:cNvSpPr/>
          <p:nvPr/>
        </p:nvSpPr>
        <p:spPr>
          <a:xfrm>
            <a:off x="548640" y="914400"/>
            <a:ext cx="10972800" cy="43891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177800" indent="-177800">
              <a:buSzPct val="100000"/>
              <a:buChar char="•"/>
            </a:pPr>
            <a:endParaRPr lang="en-US" sz="1800" dirty="0" err="1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015907F-D0E2-0913-0B7F-CD6C70FCD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8844" y="490888"/>
            <a:ext cx="51435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96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81</Words>
  <Application>Microsoft Office PowerPoint</Application>
  <PresentationFormat>Widescreen</PresentationFormat>
  <Paragraphs>10</Paragraphs>
  <Slides>2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PowerPoint-presentasjon</vt:lpstr>
      <vt:lpstr>PowerPoint-presentasjon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Sissel Trude Aastorp</dc:creator>
  <cp:lastModifiedBy>Inger Helen Eidsaa</cp:lastModifiedBy>
  <cp:revision>14</cp:revision>
  <dcterms:created xsi:type="dcterms:W3CDTF">2026-10-07T10:18:29Z</dcterms:created>
  <dcterms:modified xsi:type="dcterms:W3CDTF">2026-10-07T12:23:25Z</dcterms:modified>
</cp:coreProperties>
</file>