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  <p:sldMasterId id="2147483737" r:id="rId5"/>
  </p:sldMasterIdLst>
  <p:notesMasterIdLst>
    <p:notesMasterId r:id="rId16"/>
  </p:notesMasterIdLst>
  <p:handoutMasterIdLst>
    <p:handoutMasterId r:id="rId17"/>
  </p:handoutMasterIdLst>
  <p:sldIdLst>
    <p:sldId id="355" r:id="rId6"/>
    <p:sldId id="4083" r:id="rId7"/>
    <p:sldId id="4069" r:id="rId8"/>
    <p:sldId id="4072" r:id="rId9"/>
    <p:sldId id="4082" r:id="rId10"/>
    <p:sldId id="4079" r:id="rId11"/>
    <p:sldId id="4084" r:id="rId12"/>
    <p:sldId id="4080" r:id="rId13"/>
    <p:sldId id="4099" r:id="rId14"/>
    <p:sldId id="4098" r:id="rId15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29C05BB-2B28-4375-986F-9BB4C1BADF7E}">
          <p14:sldIdLst>
            <p14:sldId id="355"/>
            <p14:sldId id="4083"/>
            <p14:sldId id="4069"/>
            <p14:sldId id="4072"/>
            <p14:sldId id="4082"/>
            <p14:sldId id="4079"/>
            <p14:sldId id="4084"/>
            <p14:sldId id="4080"/>
            <p14:sldId id="4099"/>
            <p14:sldId id="4098"/>
          </p14:sldIdLst>
        </p14:section>
        <p14:section name="Untitled Section" id="{F22F10ED-E9D9-46BF-958C-F139EF0C6FD6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EBD6"/>
    <a:srgbClr val="FFDC6D"/>
    <a:srgbClr val="FF0000"/>
    <a:srgbClr val="3494BA"/>
    <a:srgbClr val="D2E4FE"/>
    <a:srgbClr val="CDEAFF"/>
    <a:srgbClr val="C1F2B4"/>
    <a:srgbClr val="F4FAED"/>
    <a:srgbClr val="E1F2CE"/>
    <a:srgbClr val="C1F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6" autoAdjust="0"/>
    <p:restoredTop sz="81275" autoAdjust="0"/>
  </p:normalViewPr>
  <p:slideViewPr>
    <p:cSldViewPr snapToGrid="0">
      <p:cViewPr varScale="1">
        <p:scale>
          <a:sx n="48" d="100"/>
          <a:sy n="48" d="100"/>
        </p:scale>
        <p:origin x="124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Innspillsmøte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43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nb-NO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718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384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64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901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922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329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4116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168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9397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8978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9915818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77540" y="2300554"/>
            <a:ext cx="10058400" cy="1143000"/>
          </a:xfrm>
        </p:spPr>
        <p:txBody>
          <a:bodyPr anchor="b"/>
          <a:lstStyle>
            <a:lvl1pPr>
              <a:defRPr sz="19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77540" y="3429000"/>
            <a:ext cx="10058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1268761"/>
            <a:ext cx="5871148" cy="69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7073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E862B-79CF-F94D-B10C-D9E36ADC4C08}" type="datetime1">
              <a:rPr lang="nb-NO"/>
              <a:pPr>
                <a:defRPr/>
              </a:pPr>
              <a:t>13.02.2025</a:t>
            </a:fld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D7203-3013-D749-ADA2-C23176B401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7058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663893"/>
            <a:ext cx="4011084" cy="771206"/>
          </a:xfrm>
        </p:spPr>
        <p:txBody>
          <a:bodyPr anchor="b"/>
          <a:lstStyle>
            <a:lvl1pPr algn="l">
              <a:defRPr sz="192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663893"/>
            <a:ext cx="6815667" cy="5462273"/>
          </a:xfrm>
        </p:spPr>
        <p:txBody>
          <a:bodyPr/>
          <a:lstStyle>
            <a:lvl1pPr>
              <a:defRPr sz="3000"/>
            </a:lvl1pPr>
            <a:lvl2pPr>
              <a:defRPr sz="2640"/>
            </a:lvl2pPr>
            <a:lvl3pPr>
              <a:defRPr sz="228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/>
          <a:lstStyle>
            <a:lvl1pPr marL="0" indent="0">
              <a:buNone/>
              <a:defRPr sz="1320"/>
            </a:lvl1pPr>
            <a:lvl2pPr marL="435510" indent="0">
              <a:buNone/>
              <a:defRPr sz="1200"/>
            </a:lvl2pPr>
            <a:lvl3pPr marL="871021" indent="0">
              <a:buNone/>
              <a:defRPr sz="960"/>
            </a:lvl3pPr>
            <a:lvl4pPr marL="1306531" indent="0">
              <a:buNone/>
              <a:defRPr sz="840"/>
            </a:lvl4pPr>
            <a:lvl5pPr marL="1742041" indent="0">
              <a:buNone/>
              <a:defRPr sz="840"/>
            </a:lvl5pPr>
            <a:lvl6pPr marL="2177552" indent="0">
              <a:buNone/>
              <a:defRPr sz="840"/>
            </a:lvl6pPr>
            <a:lvl7pPr marL="2613062" indent="0">
              <a:buNone/>
              <a:defRPr sz="840"/>
            </a:lvl7pPr>
            <a:lvl8pPr marL="3048574" indent="0">
              <a:buNone/>
              <a:defRPr sz="840"/>
            </a:lvl8pPr>
            <a:lvl9pPr marL="3484084" indent="0">
              <a:buNone/>
              <a:defRPr sz="8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23178-3325-B448-BCA2-C606C2543C23}" type="datetime1">
              <a:rPr lang="nb-NO"/>
              <a:pPr>
                <a:defRPr/>
              </a:pPr>
              <a:t>13.02.2025</a:t>
            </a:fld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258ED-E363-D542-BB05-DA75DAA1FC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1878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2946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66336563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32815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2.png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image" Target="../media/image3.svg"/><Relationship Id="rId21" Type="http://schemas.openxmlformats.org/officeDocument/2006/relationships/slideLayout" Target="../slideLayouts/slideLayout51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image" Target="../media/image1.emf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oleObject" Target="../embeddings/oleObject1.bin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tags" Target="../tags/tag5.xml"/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2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3" imgW="339" imgH="343" progId="TCLayout.ActiveDocument.1">
                  <p:embed/>
                </p:oleObj>
              </mc:Choice>
              <mc:Fallback>
                <p:oleObj name="think-cell Slide" r:id="rId33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862" r:id="rId28"/>
    <p:sldLayoutId id="2147483928" r:id="rId29"/>
    <p:sldLayoutId id="2147483930" r:id="rId30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5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6" imgW="339" imgH="343" progId="TCLayout.ActiveDocument.1">
                  <p:embed/>
                </p:oleObj>
              </mc:Choice>
              <mc:Fallback>
                <p:oleObj name="think-cell Slide" r:id="rId36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  <p:sldLayoutId id="2147483756" r:id="rId19"/>
    <p:sldLayoutId id="2147483757" r:id="rId20"/>
    <p:sldLayoutId id="2147483758" r:id="rId21"/>
    <p:sldLayoutId id="2147483759" r:id="rId22"/>
    <p:sldLayoutId id="2147483760" r:id="rId23"/>
    <p:sldLayoutId id="2147483761" r:id="rId24"/>
    <p:sldLayoutId id="2147483762" r:id="rId25"/>
    <p:sldLayoutId id="2147483763" r:id="rId26"/>
    <p:sldLayoutId id="2147483764" r:id="rId27"/>
    <p:sldLayoutId id="2147483765" r:id="rId28"/>
    <p:sldLayoutId id="2147483766" r:id="rId29"/>
    <p:sldLayoutId id="2147483769" r:id="rId30"/>
    <p:sldLayoutId id="2147483907" r:id="rId31"/>
    <p:sldLayoutId id="2147483908" r:id="rId32"/>
    <p:sldLayoutId id="2147483909" r:id="rId33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0FB16654-2235-4346-9913-9E286BB4F0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2" name="Plassholder for bilde 11" descr="Et bilde av forsiden av Frederik Holsts hus om sommeren">
            <a:extLst>
              <a:ext uri="{FF2B5EF4-FFF2-40B4-BE49-F238E27FC236}">
                <a16:creationId xmlns:a16="http://schemas.microsoft.com/office/drawing/2014/main" id="{EF5B8A78-F8E4-4A0F-89E0-9DC0B92FA3D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35" b="39395"/>
          <a:stretch/>
        </p:blipFill>
        <p:spPr>
          <a:xfrm>
            <a:off x="6222806" y="0"/>
            <a:ext cx="5982120" cy="4379312"/>
          </a:xfrm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D57649A-8A04-467B-86C5-D709C109A6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nb-NO"/>
              <a:t>Det medisinske fakultet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409E736-9FB1-40C1-AFA3-3281BEFA402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nb-NO"/>
              <a:t>Institutt for helse og samfunn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945B9DA3-17EA-4F2D-876C-EB2C82AE6DA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5635" y="1492602"/>
            <a:ext cx="5720365" cy="170241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nb-NO" sz="12800" dirty="0">
                <a:solidFill>
                  <a:srgbClr val="C00000"/>
                </a:solidFill>
              </a:rPr>
              <a:t>Status for prosjektplan for økonomikutt  ved Helsam</a:t>
            </a:r>
          </a:p>
          <a:p>
            <a:pPr>
              <a:lnSpc>
                <a:spcPct val="170000"/>
              </a:lnSpc>
            </a:pPr>
            <a:r>
              <a:rPr lang="nb-NO" sz="8000" dirty="0">
                <a:solidFill>
                  <a:srgbClr val="C00000"/>
                </a:solidFill>
              </a:rPr>
              <a:t>Presentasjon på IDF-møte 17. februar 2025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C66430D-8633-41C5-B427-75B7C29E5F1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Elin Olaug Rosvold, </a:t>
            </a:r>
            <a:r>
              <a:rPr lang="en-US" dirty="0" err="1"/>
              <a:t>Instituttleder</a:t>
            </a:r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1CA38C5C-9F06-4F6A-8F67-504FED5C7BB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5B73FCC2-4431-4301-9D2E-1080009CEB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5635" y="4616041"/>
            <a:ext cx="5075367" cy="226283"/>
          </a:xfrm>
        </p:spPr>
        <p:txBody>
          <a:bodyPr>
            <a:normAutofit fontScale="92500" lnSpcReduction="10000"/>
          </a:bodyPr>
          <a:lstStyle/>
          <a:p>
            <a:endParaRPr lang="nb-NO" dirty="0"/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41D9DC55-5AB7-4122-BBB4-8C7F46F0E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808446-4530-2A6B-D7C7-6DDE143D9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2806" y="4631401"/>
            <a:ext cx="5973955" cy="209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396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FF57A0-7F61-5197-5CA5-B0C44620111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04EC57-47E9-A783-A649-9FE418A85C9F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BF6A7C3-C89E-63FA-4F9C-C0ABC1BB8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solidFill>
                  <a:srgbClr val="C00000"/>
                </a:solidFill>
              </a:rPr>
              <a:t>Hva ligger bak behovet for økonomikut</a:t>
            </a:r>
            <a:r>
              <a:rPr lang="nb-NO" dirty="0">
                <a:solidFill>
                  <a:srgbClr val="C00000"/>
                </a:solidFill>
              </a:rPr>
              <a:t>t ?</a:t>
            </a:r>
            <a:br>
              <a:rPr lang="nb-NO" dirty="0">
                <a:solidFill>
                  <a:srgbClr val="C00000"/>
                </a:solidFill>
              </a:rPr>
            </a:br>
            <a:br>
              <a:rPr lang="nb-NO" dirty="0">
                <a:solidFill>
                  <a:srgbClr val="C00000"/>
                </a:solidFill>
              </a:rPr>
            </a:br>
            <a:endParaRPr lang="nb-NO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901C353-03C0-F95E-7AE7-6720F9F1EBE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188997" y="1011793"/>
            <a:ext cx="5684865" cy="5666485"/>
          </a:xfrm>
          <a:solidFill>
            <a:srgbClr val="0070C0">
              <a:alpha val="17000"/>
            </a:srgbClr>
          </a:solid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Helsam </a:t>
            </a:r>
            <a:r>
              <a:rPr lang="en-US" sz="2400" dirty="0" err="1"/>
              <a:t>har</a:t>
            </a:r>
            <a:r>
              <a:rPr lang="en-US" sz="2400" dirty="0"/>
              <a:t> </a:t>
            </a:r>
            <a:r>
              <a:rPr lang="en-US" sz="2400" dirty="0" err="1"/>
              <a:t>hatt</a:t>
            </a:r>
            <a:r>
              <a:rPr lang="en-US" sz="2400" dirty="0"/>
              <a:t> </a:t>
            </a:r>
            <a:r>
              <a:rPr lang="en-US" sz="2400" dirty="0" err="1"/>
              <a:t>underskudd</a:t>
            </a:r>
            <a:r>
              <a:rPr lang="en-US" sz="2400" dirty="0"/>
              <a:t> 6 av 7 </a:t>
            </a:r>
            <a:r>
              <a:rPr lang="en-US" sz="2400" dirty="0" err="1"/>
              <a:t>siste</a:t>
            </a:r>
            <a:r>
              <a:rPr lang="en-US" sz="2400" dirty="0"/>
              <a:t> </a:t>
            </a:r>
            <a:r>
              <a:rPr lang="en-US" sz="2400" dirty="0" err="1"/>
              <a:t>år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Nettobidraget fra forskningsaktivitet har balansert budsjettet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nb-NO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29102358-8280-6339-904D-C25196A8459F}"/>
              </a:ext>
            </a:extLst>
          </p:cNvPr>
          <p:cNvPicPr>
            <a:picLocks noGrp="1" noChangeAspect="1"/>
          </p:cNvPicPr>
          <p:nvPr>
            <p:ph sz="half" idx="29"/>
          </p:nvPr>
        </p:nvPicPr>
        <p:blipFill>
          <a:blip r:embed="rId3"/>
          <a:stretch>
            <a:fillRect/>
          </a:stretch>
        </p:blipFill>
        <p:spPr>
          <a:xfrm>
            <a:off x="623350" y="2996642"/>
            <a:ext cx="5137856" cy="3165749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5470058-AE3C-9180-CF08-1E48DB96BC2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873862" y="1011792"/>
            <a:ext cx="6214112" cy="466279"/>
          </a:xfrm>
          <a:solidFill>
            <a:schemeClr val="accent5">
              <a:lumMod val="40000"/>
              <a:lumOff val="60000"/>
              <a:alpha val="21000"/>
            </a:schemeClr>
          </a:solidFill>
        </p:spPr>
        <p:txBody>
          <a:bodyPr/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2024</a:t>
            </a:r>
            <a:endParaRPr lang="nb-NO" sz="2400" dirty="0">
              <a:solidFill>
                <a:srgbClr val="C00000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BA9EA94-8032-4C49-FF69-3BEB5147327D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5873862" y="1478071"/>
            <a:ext cx="6214112" cy="5200207"/>
          </a:xfrm>
          <a:solidFill>
            <a:schemeClr val="accent5">
              <a:lumMod val="40000"/>
              <a:lumOff val="60000"/>
              <a:alpha val="21000"/>
            </a:schemeClr>
          </a:solidFill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cs typeface="Arial" panose="020B0604020202020204" pitchFamily="34" charset="0"/>
              </a:rPr>
              <a:t>Høy aktivitet har medført økt bemanning.- full effekt i 2024. Igangsatte tiltak for å se på studieportefølje og økonomi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dirty="0">
                <a:effectLst/>
                <a:ea typeface="Calibri" panose="020F0502020204030204" pitchFamily="34" charset="0"/>
              </a:rPr>
              <a:t>Vår-24 forventet vi et underskudd:12,5 mill. </a:t>
            </a:r>
            <a:r>
              <a:rPr lang="nb-NO" dirty="0" err="1">
                <a:ea typeface="Calibri" panose="020F0502020204030204" pitchFamily="34" charset="0"/>
              </a:rPr>
              <a:t>pga</a:t>
            </a:r>
            <a:r>
              <a:rPr lang="nb-NO" dirty="0">
                <a:ea typeface="Calibri" panose="020F0502020204030204" pitchFamily="34" charset="0"/>
              </a:rPr>
              <a:t> k</a:t>
            </a:r>
            <a:r>
              <a:rPr lang="nb-NO" dirty="0">
                <a:effectLst/>
                <a:ea typeface="Calibri" panose="020F0502020204030204" pitchFamily="34" charset="0"/>
              </a:rPr>
              <a:t>utt i tildeling, vekst i årsverk, høy lønnsvekst og redusert nettobidrag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effectLst/>
                <a:ea typeface="Calibri" panose="020F0502020204030204" pitchFamily="34" charset="0"/>
              </a:rPr>
              <a:t>Nettobidrag ble svakere enn antatt i budsjettet: Minus 8.mill ekstra:          Underskudd på 20,5 mill.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>
                <a:effectLst/>
                <a:ea typeface="Calibri" panose="020F0502020204030204" pitchFamily="34" charset="0"/>
              </a:rPr>
              <a:t>Diftskostnadene</a:t>
            </a:r>
            <a:r>
              <a:rPr lang="nb-NO" dirty="0">
                <a:effectLst/>
                <a:ea typeface="Calibri" panose="020F0502020204030204" pitchFamily="34" charset="0"/>
              </a:rPr>
              <a:t> ble vesentlig høyere enn antatt - øker underskuddet med ca</a:t>
            </a:r>
            <a:r>
              <a:rPr lang="nb-NO" dirty="0">
                <a:ea typeface="Calibri" panose="020F0502020204030204" pitchFamily="34" charset="0"/>
              </a:rPr>
              <a:t>.</a:t>
            </a:r>
            <a:r>
              <a:rPr lang="nb-NO" dirty="0">
                <a:effectLst/>
                <a:ea typeface="Calibri" panose="020F0502020204030204" pitchFamily="34" charset="0"/>
              </a:rPr>
              <a:t> 5 mill.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C00000"/>
                </a:solidFill>
                <a:ea typeface="Calibri" panose="020F0502020204030204" pitchFamily="34" charset="0"/>
              </a:rPr>
              <a:t>Underskudd 2024:  26 mill. kroner</a:t>
            </a:r>
            <a:endParaRPr lang="nb-NO" dirty="0">
              <a:solidFill>
                <a:srgbClr val="C00000"/>
              </a:solidFill>
              <a:effectLst/>
              <a:ea typeface="Calibri" panose="020F0502020204030204" pitchFamily="34" charset="0"/>
            </a:endParaRPr>
          </a:p>
          <a:p>
            <a:endParaRPr lang="nb-NO" dirty="0"/>
          </a:p>
        </p:txBody>
      </p:sp>
      <p:grpSp>
        <p:nvGrpSpPr>
          <p:cNvPr id="4" name="Gruppe 7">
            <a:extLst>
              <a:ext uri="{FF2B5EF4-FFF2-40B4-BE49-F238E27FC236}">
                <a16:creationId xmlns:a16="http://schemas.microsoft.com/office/drawing/2014/main" id="{E38D56A6-31B1-9E18-8E3F-29D9D69B3EF9}"/>
              </a:ext>
            </a:extLst>
          </p:cNvPr>
          <p:cNvGrpSpPr/>
          <p:nvPr/>
        </p:nvGrpSpPr>
        <p:grpSpPr>
          <a:xfrm>
            <a:off x="0" y="3246689"/>
            <a:ext cx="1042871" cy="3077281"/>
            <a:chOff x="-17195" y="1908219"/>
            <a:chExt cx="1003316" cy="1906555"/>
          </a:xfrm>
        </p:grpSpPr>
        <p:sp>
          <p:nvSpPr>
            <p:cNvPr id="5" name="TekstSylinder 8">
              <a:extLst>
                <a:ext uri="{FF2B5EF4-FFF2-40B4-BE49-F238E27FC236}">
                  <a16:creationId xmlns:a16="http://schemas.microsoft.com/office/drawing/2014/main" id="{BA9F501D-699F-D0C5-9942-D7E997E34AF2}"/>
                </a:ext>
              </a:extLst>
            </p:cNvPr>
            <p:cNvSpPr txBox="1"/>
            <p:nvPr/>
          </p:nvSpPr>
          <p:spPr>
            <a:xfrm>
              <a:off x="-17195" y="2622619"/>
              <a:ext cx="984738" cy="143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/>
                <a:t>Underskudd</a:t>
              </a:r>
            </a:p>
          </p:txBody>
        </p:sp>
        <p:sp>
          <p:nvSpPr>
            <p:cNvPr id="8" name="TekstSylinder 9">
              <a:extLst>
                <a:ext uri="{FF2B5EF4-FFF2-40B4-BE49-F238E27FC236}">
                  <a16:creationId xmlns:a16="http://schemas.microsoft.com/office/drawing/2014/main" id="{CD997E52-A7F5-5250-0E0E-A369F4F09F5B}"/>
                </a:ext>
              </a:extLst>
            </p:cNvPr>
            <p:cNvSpPr txBox="1"/>
            <p:nvPr/>
          </p:nvSpPr>
          <p:spPr>
            <a:xfrm>
              <a:off x="1383" y="2876136"/>
              <a:ext cx="984738" cy="1430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 err="1"/>
                <a:t>Overkudd</a:t>
              </a:r>
              <a:endParaRPr lang="nb-NO" b="1" dirty="0"/>
            </a:p>
          </p:txBody>
        </p:sp>
        <p:sp>
          <p:nvSpPr>
            <p:cNvPr id="11" name="Pil: opp 10">
              <a:extLst>
                <a:ext uri="{FF2B5EF4-FFF2-40B4-BE49-F238E27FC236}">
                  <a16:creationId xmlns:a16="http://schemas.microsoft.com/office/drawing/2014/main" id="{07A11B9C-7FCC-30CF-63C5-E096FE751236}"/>
                </a:ext>
              </a:extLst>
            </p:cNvPr>
            <p:cNvSpPr/>
            <p:nvPr/>
          </p:nvSpPr>
          <p:spPr>
            <a:xfrm flipH="1">
              <a:off x="352183" y="1908219"/>
              <a:ext cx="121266" cy="698006"/>
            </a:xfrm>
            <a:prstGeom prst="upArrow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Pil: ned 12">
              <a:extLst>
                <a:ext uri="{FF2B5EF4-FFF2-40B4-BE49-F238E27FC236}">
                  <a16:creationId xmlns:a16="http://schemas.microsoft.com/office/drawing/2014/main" id="{30CFE28A-6A16-C48A-B179-17B4A8E2C976}"/>
                </a:ext>
              </a:extLst>
            </p:cNvPr>
            <p:cNvSpPr/>
            <p:nvPr/>
          </p:nvSpPr>
          <p:spPr>
            <a:xfrm>
              <a:off x="356107" y="3116768"/>
              <a:ext cx="117686" cy="698006"/>
            </a:xfrm>
            <a:prstGeom prst="downArrow">
              <a:avLst/>
            </a:prstGeom>
            <a:solidFill>
              <a:schemeClr val="bg2"/>
            </a:solidFill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036585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04E1EBAD-D38E-FB6A-EB62-44AF5E2A328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616B5B-DE58-ADF9-464A-13FB4ACCC8E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D7CB7A-D23E-FD86-C0F4-49840A600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en-US" dirty="0" err="1">
                <a:solidFill>
                  <a:srgbClr val="C00000"/>
                </a:solidFill>
              </a:rPr>
              <a:t>Innsparinger</a:t>
            </a:r>
            <a:r>
              <a:rPr lang="en-US" dirty="0">
                <a:solidFill>
                  <a:srgbClr val="C00000"/>
                </a:solidFill>
              </a:rPr>
              <a:t> ved Helsam 2025-29</a:t>
            </a:r>
            <a:endParaRPr lang="nb-NO" dirty="0">
              <a:solidFill>
                <a:srgbClr val="C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156ACF-EE23-F939-CACF-D535E407D78F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252604"/>
            <a:ext cx="11471910" cy="452267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nb-NO" sz="2400" dirty="0">
                <a:latin typeface="+mn-lt"/>
              </a:rPr>
              <a:t>Mål: Budsjettbalanse innen 2029: Redusere aktivitet/utgifter. Øke inntekter</a:t>
            </a:r>
            <a:endParaRPr lang="en-US" sz="24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dirty="0" err="1"/>
              <a:t>Tiltaksplan</a:t>
            </a:r>
            <a:r>
              <a:rPr lang="en-US" dirty="0"/>
              <a:t> </a:t>
            </a:r>
            <a:r>
              <a:rPr lang="en-US" dirty="0" err="1"/>
              <a:t>utarbeidet</a:t>
            </a:r>
            <a:r>
              <a:rPr lang="en-US" dirty="0"/>
              <a:t> av Helsam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fakultetet</a:t>
            </a:r>
            <a:r>
              <a:rPr lang="en-US" dirty="0"/>
              <a:t>  </a:t>
            </a:r>
            <a:r>
              <a:rPr lang="en-US" dirty="0" err="1"/>
              <a:t>desember</a:t>
            </a:r>
            <a:r>
              <a:rPr lang="en-US" dirty="0"/>
              <a:t> 2024</a:t>
            </a:r>
          </a:p>
          <a:p>
            <a:pPr>
              <a:lnSpc>
                <a:spcPct val="200000"/>
              </a:lnSpc>
            </a:pPr>
            <a:r>
              <a:rPr lang="en-US" dirty="0">
                <a:solidFill>
                  <a:srgbClr val="C00000"/>
                </a:solidFill>
              </a:rPr>
              <a:t>14 </a:t>
            </a:r>
            <a:r>
              <a:rPr lang="en-US" dirty="0" err="1">
                <a:solidFill>
                  <a:srgbClr val="C00000"/>
                </a:solidFill>
              </a:rPr>
              <a:t>tiltak</a:t>
            </a:r>
            <a:r>
              <a:rPr lang="en-US" dirty="0">
                <a:solidFill>
                  <a:srgbClr val="C00000"/>
                </a:solidFill>
              </a:rPr>
              <a:t>: 4 </a:t>
            </a:r>
            <a:r>
              <a:rPr lang="en-US" dirty="0" err="1">
                <a:solidFill>
                  <a:srgbClr val="C00000"/>
                </a:solidFill>
              </a:rPr>
              <a:t>prinsipper</a:t>
            </a:r>
            <a:r>
              <a:rPr lang="en-US" dirty="0">
                <a:solidFill>
                  <a:srgbClr val="C00000"/>
                </a:solidFill>
              </a:rPr>
              <a:t> for </a:t>
            </a:r>
            <a:r>
              <a:rPr lang="en-US" dirty="0" err="1">
                <a:solidFill>
                  <a:srgbClr val="C00000"/>
                </a:solidFill>
              </a:rPr>
              <a:t>balansert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økonomi</a:t>
            </a:r>
            <a:r>
              <a:rPr lang="en-US" dirty="0">
                <a:solidFill>
                  <a:srgbClr val="C00000"/>
                </a:solidFill>
              </a:rPr>
              <a:t>, 10 </a:t>
            </a:r>
            <a:r>
              <a:rPr lang="en-US" dirty="0" err="1">
                <a:solidFill>
                  <a:srgbClr val="C00000"/>
                </a:solidFill>
              </a:rPr>
              <a:t>tiltak</a:t>
            </a:r>
            <a:r>
              <a:rPr lang="en-US" dirty="0">
                <a:solidFill>
                  <a:srgbClr val="C00000"/>
                </a:solidFill>
              </a:rPr>
              <a:t> for </a:t>
            </a:r>
            <a:r>
              <a:rPr lang="en-US" dirty="0" err="1">
                <a:solidFill>
                  <a:srgbClr val="C00000"/>
                </a:solidFill>
              </a:rPr>
              <a:t>endringer</a:t>
            </a:r>
            <a:r>
              <a:rPr lang="en-US" dirty="0">
                <a:solidFill>
                  <a:srgbClr val="C00000"/>
                </a:solidFill>
              </a:rPr>
              <a:t> ved Helsam</a:t>
            </a:r>
          </a:p>
          <a:p>
            <a:pPr>
              <a:lnSpc>
                <a:spcPct val="200000"/>
              </a:lnSpc>
            </a:pPr>
            <a:endParaRPr lang="en-US" dirty="0">
              <a:solidFill>
                <a:srgbClr val="C00000"/>
              </a:solidFill>
            </a:endParaRPr>
          </a:p>
          <a:p>
            <a:endParaRPr lang="nb-NO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D37AE7-A509-43DC-A4CD-224811FFF876}"/>
              </a:ext>
            </a:extLst>
          </p:cNvPr>
          <p:cNvSpPr txBox="1"/>
          <p:nvPr/>
        </p:nvSpPr>
        <p:spPr>
          <a:xfrm>
            <a:off x="4359059" y="5853003"/>
            <a:ext cx="7046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i="0" dirty="0">
                <a:solidFill>
                  <a:srgbClr val="000000"/>
                </a:solidFill>
                <a:effectLst/>
              </a:rPr>
              <a:t>*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16338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77D885F-6BD7-CD41-136D-01FE249C29F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A04196-67FE-6718-A606-E6A0D10AE3B1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08E68D-3647-E6CE-511B-6A25FE16F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C00000"/>
                </a:solidFill>
              </a:rPr>
              <a:t>Tiltak</a:t>
            </a:r>
            <a:r>
              <a:rPr lang="en-US" b="1" dirty="0">
                <a:solidFill>
                  <a:srgbClr val="C00000"/>
                </a:solidFill>
              </a:rPr>
              <a:t> i </a:t>
            </a:r>
            <a:r>
              <a:rPr lang="en-US" b="1" dirty="0" err="1">
                <a:solidFill>
                  <a:srgbClr val="C00000"/>
                </a:solidFill>
              </a:rPr>
              <a:t>planen</a:t>
            </a:r>
            <a:endParaRPr lang="nb-NO" b="1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2012986-9C90-B039-3153-397F11CA34D7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sz="24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Studieprogramporteføljen</a:t>
            </a:r>
          </a:p>
          <a:p>
            <a:endParaRPr lang="nb-NO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963D04-B0A6-0EED-9DAC-7FFFD9FCA2B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212942" y="1757498"/>
            <a:ext cx="5636316" cy="4301103"/>
          </a:xfrm>
        </p:spPr>
        <p:txBody>
          <a:bodyPr/>
          <a:lstStyle/>
          <a:p>
            <a:pPr marL="402266" indent="-342900">
              <a:lnSpc>
                <a:spcPct val="115000"/>
              </a:lnSpc>
            </a:pPr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Ny studieprogramportefølje</a:t>
            </a:r>
          </a:p>
          <a:p>
            <a:pPr marL="402266" indent="-342900">
              <a:lnSpc>
                <a:spcPct val="115000"/>
              </a:lnSpc>
              <a:spcAft>
                <a:spcPts val="1000"/>
              </a:spcAft>
            </a:pPr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Årsenhet i Helseøkonomi</a:t>
            </a:r>
          </a:p>
          <a:p>
            <a:pPr marL="402266" indent="-342900">
              <a:lnSpc>
                <a:spcPct val="115000"/>
              </a:lnSpc>
              <a:spcAft>
                <a:spcPts val="1000"/>
              </a:spcAft>
            </a:pPr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Fryse opptak til masterstudiet i tverrfaglig </a:t>
            </a:r>
          </a:p>
          <a:p>
            <a:pPr marL="402266" indent="-342900">
              <a:lnSpc>
                <a:spcPct val="115000"/>
              </a:lnSpc>
              <a:spcAft>
                <a:spcPts val="1000"/>
              </a:spcAft>
            </a:pPr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Vurdere nedleggelse av program</a:t>
            </a:r>
          </a:p>
          <a:p>
            <a:pPr marL="402266" indent="-342900">
              <a:lnSpc>
                <a:spcPct val="115000"/>
              </a:lnSpc>
              <a:spcAft>
                <a:spcPts val="1000"/>
              </a:spcAft>
            </a:pPr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Legge ned interne doktorgradskurs</a:t>
            </a:r>
            <a:endParaRPr lang="nb-NO" dirty="0">
              <a:solidFill>
                <a:srgbClr val="C00000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4C5757-2C7A-C33E-A4CE-56E1377258A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903933" y="1107338"/>
            <a:ext cx="5489213" cy="494749"/>
          </a:xfrm>
        </p:spPr>
        <p:txBody>
          <a:bodyPr/>
          <a:lstStyle/>
          <a:p>
            <a:r>
              <a:rPr lang="en-US" sz="2400" dirty="0" err="1">
                <a:solidFill>
                  <a:srgbClr val="C00000"/>
                </a:solidFill>
              </a:rPr>
              <a:t>Bemanning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og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organisasjon</a:t>
            </a:r>
            <a:endParaRPr lang="nb-NO" sz="2400" dirty="0">
              <a:solidFill>
                <a:srgbClr val="C0000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B7447B4-3562-E9FD-407B-CE0D0FAD9CA6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095999" y="1757498"/>
            <a:ext cx="5937733" cy="4740457"/>
          </a:xfrm>
        </p:spPr>
        <p:txBody>
          <a:bodyPr/>
          <a:lstStyle/>
          <a:p>
            <a:pPr marL="402266" indent="-342900">
              <a:lnSpc>
                <a:spcPct val="115000"/>
              </a:lnSpc>
              <a:spcAft>
                <a:spcPts val="1000"/>
              </a:spcAft>
            </a:pPr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Fryse KD-finansierte </a:t>
            </a:r>
            <a:r>
              <a:rPr lang="nb-NO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PhD</a:t>
            </a:r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-stillinger</a:t>
            </a:r>
          </a:p>
          <a:p>
            <a:pPr marL="402266" indent="-342900">
              <a:lnSpc>
                <a:spcPct val="115000"/>
              </a:lnSpc>
              <a:spcAft>
                <a:spcPts val="1000"/>
              </a:spcAft>
            </a:pPr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Ikke videreføre stillinger som ikke er besatt </a:t>
            </a:r>
          </a:p>
          <a:p>
            <a:pPr marL="402266" indent="-342900">
              <a:lnSpc>
                <a:spcPct val="115000"/>
              </a:lnSpc>
              <a:spcAft>
                <a:spcPts val="1000"/>
              </a:spcAft>
            </a:pPr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Utarbeide bemanningsplan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Gjennomgå oppgaver og organisering av instituttadministrasjonen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Utarbeide ny økonomisk fordelingsmodell for Helsam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6831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EADBF1-1117-7FBD-D7CD-DFDB15BD0C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90E499-4BFE-D8F9-AE97-8212304B1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6CF03A1-FB5D-3D87-85A2-A242E86F1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C00000"/>
                </a:solidFill>
              </a:rPr>
              <a:t>Arbeid med </a:t>
            </a:r>
            <a:r>
              <a:rPr lang="en-US" sz="3200" dirty="0" err="1">
                <a:solidFill>
                  <a:srgbClr val="C00000"/>
                </a:solidFill>
              </a:rPr>
              <a:t>studieprogramporteføljen</a:t>
            </a:r>
            <a:r>
              <a:rPr lang="en-US" sz="3200" dirty="0">
                <a:solidFill>
                  <a:srgbClr val="C00000"/>
                </a:solidFill>
              </a:rPr>
              <a:t> (bachelor </a:t>
            </a:r>
            <a:r>
              <a:rPr lang="en-US" sz="3200" dirty="0" err="1">
                <a:solidFill>
                  <a:srgbClr val="C00000"/>
                </a:solidFill>
              </a:rPr>
              <a:t>og</a:t>
            </a:r>
            <a:r>
              <a:rPr lang="en-US" sz="3200" dirty="0">
                <a:solidFill>
                  <a:srgbClr val="C00000"/>
                </a:solidFill>
              </a:rPr>
              <a:t> master, BM)</a:t>
            </a:r>
            <a:endParaRPr lang="nb-NO" sz="3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456AB3-4136-CD80-37D0-8AD60D9DB4FA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831956" cy="4817312"/>
          </a:xfrm>
        </p:spPr>
        <p:txBody>
          <a:bodyPr/>
          <a:lstStyle/>
          <a:p>
            <a:pPr marL="342900" indent="-3429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nb-NO" kern="1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Arbeidsgruppe: </a:t>
            </a:r>
            <a:r>
              <a:rPr lang="nb-NO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Fungerende utdanningsleder (leder av gruppen), avdelingsledere og representant fra hhv studieadministrasjonen, tjenestemannsorganisasjonene og studentene)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kern="1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Styringsgruppe: </a:t>
            </a:r>
            <a:r>
              <a:rPr lang="nb-NO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Studiedekan for BM-studiene, instituttleder, </a:t>
            </a:r>
            <a:r>
              <a:rPr lang="nb-NO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adm.leder</a:t>
            </a:r>
            <a:r>
              <a:rPr lang="nb-NO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og  seksjonsleder </a:t>
            </a:r>
            <a:r>
              <a:rPr lang="nb-NO" kern="1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studieadm</a:t>
            </a:r>
            <a:endParaRPr lang="nb-NO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kern="100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27.1.  </a:t>
            </a:r>
            <a:r>
              <a:rPr lang="nb-NO" kern="1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Rapport fase 1: Fa</a:t>
            </a:r>
            <a:r>
              <a:rPr lang="nb-NO" kern="1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glig profil for BM-studiene ved Helsam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kern="1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19.2. </a:t>
            </a:r>
            <a:r>
              <a:rPr lang="nb-NO" kern="1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Utkast hovedstruktur behandles av styringsgruppen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kern="1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Utkast hovedstruktur sendes på høring ultimo februar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kern="100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15.3 </a:t>
            </a:r>
            <a:r>
              <a:rPr lang="nb-NO" kern="1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Endelig hovedstruktur sendes fakultetet 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76280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B052CE3-C5F6-DF0B-0B2E-EB5400A266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D7A3A8-0E55-6717-4C63-938C5131B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D42CB09-19DD-89D3-BBB2-D6A629627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043" y="229347"/>
            <a:ext cx="11566911" cy="542658"/>
          </a:xfrm>
        </p:spPr>
        <p:txBody>
          <a:bodyPr/>
          <a:lstStyle/>
          <a:p>
            <a:r>
              <a:rPr lang="en-US" dirty="0" err="1">
                <a:solidFill>
                  <a:srgbClr val="C00000"/>
                </a:solidFill>
              </a:rPr>
              <a:t>Avklaringer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før</a:t>
            </a:r>
            <a:r>
              <a:rPr lang="en-US" dirty="0">
                <a:solidFill>
                  <a:srgbClr val="C00000"/>
                </a:solidFill>
              </a:rPr>
              <a:t> 15.3</a:t>
            </a:r>
            <a:endParaRPr lang="nb-NO" dirty="0">
              <a:solidFill>
                <a:srgbClr val="C0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E43DD4-0A28-1295-1311-EFC145AFDA6D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5"/>
            <a:ext cx="11471910" cy="5419687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kern="100" dirty="0">
                <a:ea typeface="Calibri" panose="020F0502020204030204" pitchFamily="34" charset="0"/>
                <a:cs typeface="Times New Roman" panose="02020603050405020304" pitchFamily="18" charset="0"/>
              </a:rPr>
              <a:t>Bestemme hvilke endringer som skal meldes til behandling i universistetsstyrets møte i juni</a:t>
            </a:r>
          </a:p>
          <a:p>
            <a:pPr marL="903296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4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Opprettelse av nytt/nye program</a:t>
            </a:r>
          </a:p>
          <a:p>
            <a:pPr marL="903296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4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Nedleggelse av program(mer)</a:t>
            </a:r>
          </a:p>
          <a:p>
            <a:pPr marL="903296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nb-NO" sz="24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Bestemme </a:t>
            </a:r>
            <a:r>
              <a:rPr lang="nb-NO" kern="100" dirty="0">
                <a:ea typeface="Calibri" panose="020F0502020204030204" pitchFamily="34" charset="0"/>
                <a:cs typeface="Times New Roman" panose="02020603050405020304" pitchFamily="18" charset="0"/>
              </a:rPr>
              <a:t>videre arbeid med detaljene i endrede studieprogrammer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nb-NO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46076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839B8DE-B6FE-0CC1-44B4-8AF8B11722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7A63B3-3DB7-C2DB-AC0C-7B6FBA7D7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5BE912-FC24-B85D-C1E1-903731853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</a:t>
            </a:r>
            <a:r>
              <a:rPr lang="en-US" dirty="0" err="1"/>
              <a:t>øvrige</a:t>
            </a:r>
            <a:r>
              <a:rPr lang="en-US" dirty="0"/>
              <a:t> </a:t>
            </a:r>
            <a:r>
              <a:rPr lang="en-US" dirty="0" err="1"/>
              <a:t>ttiltak</a:t>
            </a:r>
            <a:r>
              <a:rPr lang="en-US" dirty="0"/>
              <a:t> </a:t>
            </a: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39B696F-0BB3-3486-C25C-A62EC3EC66D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5"/>
            <a:ext cx="11471910" cy="5545927"/>
          </a:xfrm>
        </p:spPr>
        <p:txBody>
          <a:bodyPr/>
          <a:lstStyle/>
          <a:p>
            <a:pPr marL="402266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Fryse KD-finansierte </a:t>
            </a:r>
            <a:r>
              <a:rPr lang="nb-NO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PhD</a:t>
            </a:r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-stillinger </a:t>
            </a:r>
            <a:r>
              <a:rPr lang="nb-NO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frem til 2028. Iverksatt.</a:t>
            </a:r>
            <a:endParaRPr lang="nb-NO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2266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Ikke videreføre stillinger som ikke er besatt. </a:t>
            </a:r>
            <a:r>
              <a:rPr lang="nb-NO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Iverksatt. </a:t>
            </a:r>
            <a:r>
              <a:rPr lang="nb-NO" dirty="0" err="1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Evt</a:t>
            </a:r>
            <a:r>
              <a:rPr lang="nb-NO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nyansettelser må avtales med fakultetet</a:t>
            </a:r>
          </a:p>
          <a:p>
            <a:pPr marL="402266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Utarbeide bemanningsplan. </a:t>
            </a:r>
            <a:r>
              <a:rPr lang="nb-NO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Arbeidet starter etter at ny studieportefølje er klar. </a:t>
            </a:r>
            <a:endParaRPr lang="nb-NO" dirty="0">
              <a:solidFill>
                <a:srgbClr val="C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Gjennomgå oppgaver og organisering av instituttadministrasjonen.</a:t>
            </a:r>
          </a:p>
          <a:p>
            <a:pPr marL="903296" lvl="1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Avventer</a:t>
            </a:r>
            <a:r>
              <a:rPr lang="nb-NO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studieportefølje. Starter med en gjennomgang av bemanningsplaner opp mot dagens oppgaver og bemanning. </a:t>
            </a:r>
          </a:p>
          <a:p>
            <a:pPr marL="903296" lvl="1" indent="-34290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Kommer tilbake til IDF med mandat og plan for videre arbeid. </a:t>
            </a:r>
            <a:endParaRPr lang="nb-NO" dirty="0">
              <a:solidFill>
                <a:srgbClr val="C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nb-NO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Utarbeide ny økonomisk fordelingsmodell for Helsam. </a:t>
            </a:r>
            <a:r>
              <a:rPr lang="nb-NO" dirty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Begrenset oppstart, avventer</a:t>
            </a:r>
            <a:r>
              <a:rPr lang="nb-NO" dirty="0">
                <a:solidFill>
                  <a:srgbClr val="C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fordelingsmodell for fakultetet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0481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9D56AC1-04EB-F9F1-3046-0B2ED940D13E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7DB6B0-7BCC-8EB2-383E-F36BC2C83317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7D56C3-3C24-D1D9-5EF8-5D6BBA8E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172" y="105319"/>
            <a:ext cx="11717656" cy="542658"/>
          </a:xfrm>
        </p:spPr>
        <p:txBody>
          <a:bodyPr/>
          <a:lstStyle/>
          <a:p>
            <a:r>
              <a:rPr lang="en-US" b="1" dirty="0" err="1">
                <a:solidFill>
                  <a:srgbClr val="C00000"/>
                </a:solidFill>
              </a:rPr>
              <a:t>Milepæler</a:t>
            </a:r>
            <a:endParaRPr lang="nb-NO" b="1" dirty="0">
              <a:solidFill>
                <a:srgbClr val="C00000"/>
              </a:solidFill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6084A34-E7E9-AD8D-81D7-508B0CC3333D}"/>
              </a:ext>
            </a:extLst>
          </p:cNvPr>
          <p:cNvGraphicFramePr>
            <a:graphicFrameLocks noGrp="1"/>
          </p:cNvGraphicFramePr>
          <p:nvPr>
            <p:ph sz="half" idx="29"/>
            <p:extLst>
              <p:ext uri="{D42A27DB-BD31-4B8C-83A1-F6EECF244321}">
                <p14:modId xmlns:p14="http://schemas.microsoft.com/office/powerpoint/2010/main" val="3564634891"/>
              </p:ext>
            </p:extLst>
          </p:nvPr>
        </p:nvGraphicFramePr>
        <p:xfrm>
          <a:off x="148174" y="760491"/>
          <a:ext cx="11717662" cy="561230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26938">
                  <a:extLst>
                    <a:ext uri="{9D8B030D-6E8A-4147-A177-3AD203B41FA5}">
                      <a16:colId xmlns:a16="http://schemas.microsoft.com/office/drawing/2014/main" val="1920825952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2716660141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32955505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857131618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3769468166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855026950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997065407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2061397512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2075654516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3929622810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913877513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1806550136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2032925411"/>
                    </a:ext>
                  </a:extLst>
                </a:gridCol>
              </a:tblGrid>
              <a:tr h="3297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Tiltak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Jan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 err="1">
                          <a:solidFill>
                            <a:schemeClr val="tx1"/>
                          </a:solidFill>
                          <a:effectLst/>
                        </a:rPr>
                        <a:t>Febr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Mars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April 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Mai 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Juni 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Juli 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 err="1">
                          <a:solidFill>
                            <a:schemeClr val="tx1"/>
                          </a:solidFill>
                          <a:effectLst/>
                        </a:rPr>
                        <a:t>Aug</a:t>
                      </a: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 err="1">
                          <a:solidFill>
                            <a:schemeClr val="tx1"/>
                          </a:solidFill>
                          <a:effectLst/>
                        </a:rPr>
                        <a:t>Sept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 err="1">
                          <a:solidFill>
                            <a:schemeClr val="tx1"/>
                          </a:solidFill>
                          <a:effectLst/>
                        </a:rPr>
                        <a:t>Okt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Nov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Des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9987400"/>
                  </a:ext>
                </a:extLst>
              </a:tr>
              <a:tr h="6021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Årsenhet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09283601"/>
                  </a:ext>
                </a:extLst>
              </a:tr>
              <a:tr h="479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Fryse KD-still 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7340868"/>
                  </a:ext>
                </a:extLst>
              </a:tr>
              <a:tr h="5316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Fryse stillinger 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nb-NO" sz="1600" b="1" kern="1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30752850"/>
                  </a:ext>
                </a:extLst>
              </a:tr>
              <a:tr h="479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Fryse THF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23372524"/>
                  </a:ext>
                </a:extLst>
              </a:tr>
              <a:tr h="5316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Ny portefølje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6810542"/>
                  </a:ext>
                </a:extLst>
              </a:tr>
              <a:tr h="5316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Nedlegge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b="1" kern="1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progr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53877988"/>
                  </a:ext>
                </a:extLst>
              </a:tr>
              <a:tr h="5316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Nedlegge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HES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60161401"/>
                  </a:ext>
                </a:extLst>
              </a:tr>
              <a:tr h="5316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Bemanningsplan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79487930"/>
                  </a:ext>
                </a:extLst>
              </a:tr>
              <a:tr h="5316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Instituttadm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6683174"/>
                  </a:ext>
                </a:extLst>
              </a:tr>
              <a:tr h="5316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Økonomimodell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32361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7435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52CF52-DF4F-2E9D-1C9D-5A7D70D35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7AF245-0611-2517-3704-F44891BA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Side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15E90AA-23FE-0E14-416D-DA6C32E91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kern="100" dirty="0" err="1">
                <a:solidFill>
                  <a:srgbClr val="C0000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Kommunikasjonsplan</a:t>
            </a:r>
            <a:br>
              <a:rPr lang="nb-NO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nb-NO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6502E2-9D2C-CB53-C131-359322321982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3" y="1082726"/>
            <a:ext cx="6566849" cy="4741877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kern="1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Nettside</a:t>
            </a:r>
            <a:r>
              <a:rPr lang="en-US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med </a:t>
            </a:r>
            <a:r>
              <a:rPr lang="en-US" kern="1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oversikt</a:t>
            </a:r>
            <a:r>
              <a:rPr lang="en-US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over</a:t>
            </a:r>
            <a:endParaRPr lang="nb-NO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7000"/>
              </a:lnSpc>
            </a:pPr>
            <a:r>
              <a:rPr lang="en-US" sz="2400" kern="1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prosjektets</a:t>
            </a:r>
            <a:r>
              <a:rPr lang="en-US" sz="24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overordnede</a:t>
            </a:r>
            <a:r>
              <a:rPr lang="en-US" sz="24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mål</a:t>
            </a:r>
            <a:endParaRPr lang="nb-NO" sz="2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7000"/>
              </a:lnSpc>
            </a:pPr>
            <a:r>
              <a:rPr lang="en-US" sz="2400" kern="1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arbeidsgrupper</a:t>
            </a:r>
            <a:r>
              <a:rPr lang="en-US" sz="24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med </a:t>
            </a:r>
            <a:r>
              <a:rPr lang="en-US" sz="2400" kern="1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mandat</a:t>
            </a:r>
            <a:r>
              <a:rPr lang="en-US" sz="24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nb-NO" sz="2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7000"/>
              </a:lnSpc>
            </a:pPr>
            <a:r>
              <a:rPr lang="en-US" sz="2400" kern="1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løpende</a:t>
            </a:r>
            <a:r>
              <a:rPr lang="en-US" sz="24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oppdatering</a:t>
            </a:r>
            <a:r>
              <a:rPr lang="en-US" sz="2400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av </a:t>
            </a:r>
            <a:r>
              <a:rPr lang="en-US" sz="2400" kern="1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informasjon</a:t>
            </a:r>
            <a:endParaRPr lang="en-US" sz="2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Fast post på avdelingsledermøtene og på avdelingsmøtene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kern="100" dirty="0">
                <a:ea typeface="Calibri" panose="020F0502020204030204" pitchFamily="34" charset="0"/>
                <a:cs typeface="Arial" panose="020B0604020202020204" pitchFamily="34" charset="0"/>
              </a:rPr>
              <a:t>Jevnlige allmøter</a:t>
            </a:r>
            <a:endParaRPr lang="nb-NO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39704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Oppdatere om prosjektet i </a:t>
            </a:r>
          </a:p>
          <a:p>
            <a:pPr marL="800100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instituttrådet</a:t>
            </a:r>
          </a:p>
          <a:p>
            <a:pPr marL="800100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IDF-møtene</a:t>
            </a:r>
          </a:p>
          <a:p>
            <a:pPr marL="800100" lvl="1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kern="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fakultetsstyremøtene på MED</a:t>
            </a:r>
          </a:p>
          <a:p>
            <a:r>
              <a:rPr lang="nb-NO" kern="100" dirty="0"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endParaRPr lang="nb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55E761-27FB-B16B-26B1-E2F505201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4746" y="-1"/>
            <a:ext cx="4442868" cy="6976997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32639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9D56AC1-04EB-F9F1-3046-0B2ED940D13E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7DB6B0-7BCC-8EB2-383E-F36BC2C83317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7D56C3-3C24-D1D9-5EF8-5D6BBA8E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168" y="533802"/>
            <a:ext cx="11717656" cy="542658"/>
          </a:xfrm>
        </p:spPr>
        <p:txBody>
          <a:bodyPr/>
          <a:lstStyle/>
          <a:p>
            <a:r>
              <a:rPr lang="en-US" b="1" dirty="0" err="1">
                <a:solidFill>
                  <a:srgbClr val="C00000"/>
                </a:solidFill>
              </a:rPr>
              <a:t>Informasjonsmøter</a:t>
            </a:r>
            <a:endParaRPr lang="nb-NO" b="1" dirty="0">
              <a:solidFill>
                <a:srgbClr val="C00000"/>
              </a:solidFill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6084A34-E7E9-AD8D-81D7-508B0CC3333D}"/>
              </a:ext>
            </a:extLst>
          </p:cNvPr>
          <p:cNvGraphicFramePr>
            <a:graphicFrameLocks noGrp="1"/>
          </p:cNvGraphicFramePr>
          <p:nvPr>
            <p:ph sz="half" idx="29"/>
            <p:extLst>
              <p:ext uri="{D42A27DB-BD31-4B8C-83A1-F6EECF244321}">
                <p14:modId xmlns:p14="http://schemas.microsoft.com/office/powerpoint/2010/main" val="3088230424"/>
              </p:ext>
            </p:extLst>
          </p:nvPr>
        </p:nvGraphicFramePr>
        <p:xfrm>
          <a:off x="148162" y="1712469"/>
          <a:ext cx="11717662" cy="295403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26938">
                  <a:extLst>
                    <a:ext uri="{9D8B030D-6E8A-4147-A177-3AD203B41FA5}">
                      <a16:colId xmlns:a16="http://schemas.microsoft.com/office/drawing/2014/main" val="1920825952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2716660141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32955505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857131618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3769468166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855026950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997065407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2061397512"/>
                    </a:ext>
                  </a:extLst>
                </a:gridCol>
                <a:gridCol w="873206">
                  <a:extLst>
                    <a:ext uri="{9D8B030D-6E8A-4147-A177-3AD203B41FA5}">
                      <a16:colId xmlns:a16="http://schemas.microsoft.com/office/drawing/2014/main" val="2075654516"/>
                    </a:ext>
                  </a:extLst>
                </a:gridCol>
                <a:gridCol w="775248">
                  <a:extLst>
                    <a:ext uri="{9D8B030D-6E8A-4147-A177-3AD203B41FA5}">
                      <a16:colId xmlns:a16="http://schemas.microsoft.com/office/drawing/2014/main" val="3929622810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913877513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1806550136"/>
                    </a:ext>
                  </a:extLst>
                </a:gridCol>
                <a:gridCol w="824227">
                  <a:extLst>
                    <a:ext uri="{9D8B030D-6E8A-4147-A177-3AD203B41FA5}">
                      <a16:colId xmlns:a16="http://schemas.microsoft.com/office/drawing/2014/main" val="2032925411"/>
                    </a:ext>
                  </a:extLst>
                </a:gridCol>
              </a:tblGrid>
              <a:tr h="3297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Tiltak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Jan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 err="1">
                          <a:solidFill>
                            <a:schemeClr val="tx1"/>
                          </a:solidFill>
                          <a:effectLst/>
                        </a:rPr>
                        <a:t>Febr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Mars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April 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Mai 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Juni 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Juli 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 err="1">
                          <a:solidFill>
                            <a:schemeClr val="tx1"/>
                          </a:solidFill>
                          <a:effectLst/>
                        </a:rPr>
                        <a:t>Aug</a:t>
                      </a: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 err="1">
                          <a:solidFill>
                            <a:schemeClr val="tx1"/>
                          </a:solidFill>
                          <a:effectLst/>
                        </a:rPr>
                        <a:t>Sept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 err="1">
                          <a:solidFill>
                            <a:schemeClr val="tx1"/>
                          </a:solidFill>
                          <a:effectLst/>
                        </a:rPr>
                        <a:t>Okt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Nov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b="1" kern="100" dirty="0">
                          <a:solidFill>
                            <a:schemeClr val="tx1"/>
                          </a:solidFill>
                          <a:effectLst/>
                        </a:rPr>
                        <a:t>Des</a:t>
                      </a:r>
                      <a:endParaRPr lang="nb-NO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9987400"/>
                  </a:ext>
                </a:extLst>
              </a:tr>
              <a:tr h="6021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Allmøte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09283601"/>
                  </a:ext>
                </a:extLst>
              </a:tr>
              <a:tr h="479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IDF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37340868"/>
                  </a:ext>
                </a:extLst>
              </a:tr>
              <a:tr h="5316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Instituttråd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30752850"/>
                  </a:ext>
                </a:extLst>
              </a:tr>
              <a:tr h="4794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Fakultetsstyret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25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8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4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16 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23372524"/>
                  </a:ext>
                </a:extLst>
              </a:tr>
              <a:tr h="5316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Universitetsstyr.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6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6810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91832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C02555D9E0394691A5FA08A80B8819" ma:contentTypeVersion="4" ma:contentTypeDescription="Create a new document." ma:contentTypeScope="" ma:versionID="31c52d7c475b136d3d29c0210e901fb5">
  <xsd:schema xmlns:xsd="http://www.w3.org/2001/XMLSchema" xmlns:xs="http://www.w3.org/2001/XMLSchema" xmlns:p="http://schemas.microsoft.com/office/2006/metadata/properties" xmlns:ns2="322d0d78-435e-4f4e-9150-52420dcd33c2" targetNamespace="http://schemas.microsoft.com/office/2006/metadata/properties" ma:root="true" ma:fieldsID="906457539838393eea1d5a11e89e8ba9" ns2:_="">
    <xsd:import namespace="322d0d78-435e-4f4e-9150-52420dcd33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2d0d78-435e-4f4e-9150-52420dcd33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purl.org/dc/terms/"/>
    <ds:schemaRef ds:uri="http://www.w3.org/XML/1998/namespace"/>
    <ds:schemaRef ds:uri="http://schemas.microsoft.com/office/infopath/2007/PartnerControls"/>
    <ds:schemaRef ds:uri="322d0d78-435e-4f4e-9150-52420dcd33c2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54E7E796-6710-4410-8ED9-05CE42906C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2d0d78-435e-4f4e-9150-52420dcd33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4003</TotalTime>
  <Words>623</Words>
  <Application>Microsoft Office PowerPoint</Application>
  <PresentationFormat>Widescreen</PresentationFormat>
  <Paragraphs>204</Paragraphs>
  <Slides>10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Arial, sans-serif</vt:lpstr>
      <vt:lpstr>Calibri</vt:lpstr>
      <vt:lpstr>Wingdings</vt:lpstr>
      <vt:lpstr>Office-tema</vt:lpstr>
      <vt:lpstr>Office-tema</vt:lpstr>
      <vt:lpstr>think-cell Slide</vt:lpstr>
      <vt:lpstr>PowerPoint Presentation</vt:lpstr>
      <vt:lpstr>Hva ligger bak behovet for økonomikutt ?  </vt:lpstr>
      <vt:lpstr>Innsparinger ved Helsam 2025-29</vt:lpstr>
      <vt:lpstr>Tiltak i planen</vt:lpstr>
      <vt:lpstr>Arbeid med studieprogramporteføljen (bachelor og master, BM)</vt:lpstr>
      <vt:lpstr>Avklaringer før 15.3</vt:lpstr>
      <vt:lpstr>Status øvrige ttiltak </vt:lpstr>
      <vt:lpstr>Milepæler</vt:lpstr>
      <vt:lpstr>Kommunikasjonsplan </vt:lpstr>
      <vt:lpstr>Informasjonsmøter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Mathilde Coraline Aarvold Bakke</dc:creator>
  <cp:lastModifiedBy>Elin Olaug Rosvold</cp:lastModifiedBy>
  <cp:revision>40</cp:revision>
  <dcterms:created xsi:type="dcterms:W3CDTF">2023-01-12T07:40:53Z</dcterms:created>
  <dcterms:modified xsi:type="dcterms:W3CDTF">2025-02-13T11:48:28Z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0x010100BAC02555D9E0394691A5FA08A80B8819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