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A879-65E1-4ACD-A014-82C0DA72364B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5787D-2E72-45CA-9944-55E5E49E43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18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 en ROS-analyse (Risiko- og sårbarhetsanalyse) er akseptkriterier avgjørende for å definere hva som er akseptabel risiko for en organisasjon eller et prosjekt. Akseptkriterier i denne sammenhengen er grenser eller terskler som hjelper med å avgjøre hvilke risikoer som kan tolereres, og hvilke som krever tiltak for å reduseres. 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78A37B-D256-4A6E-BBCC-A085E114D30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6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6B71B7-198A-AB42-0573-267DB49E6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ECF21E1-6AB2-8381-A219-3DF4E98EB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92B046-B135-EEEA-0849-80E786521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808C0B-8854-848B-3076-DD560EE0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BF229B-BA29-4F0B-C532-03BB1E74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578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F46194-17DA-77BD-BD35-D1817868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443DF-CA69-34AD-54C0-DF55CC055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CD4EEA-34C9-08FA-F754-07026212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5AB67A-A90F-F066-D791-13CA3AE9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FC8EB9-0E3C-20DB-10FC-CFF75D4E4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07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264194-A399-1067-E483-B66024AAA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BC92DF-724E-19E2-28AD-C6E8522E7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321846-1532-D66C-78CA-BDB16BCF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CF29E7-45EF-68E5-0EE1-797D1437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E8C940-CF12-9015-A8A1-B5443A8D7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99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F1B9F6-1EEB-F174-8011-84F1A46A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0B86B9-B166-492C-D033-02ACC1FCA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15EC93-BAFE-532F-62C5-39A858022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DAF10CA-C474-2940-5443-951D3793D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E9A4EA-67AE-A6FC-6D36-674A4081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1B9C76D-BC89-9EA9-D11A-8868F36FF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4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A449B9-F5D6-764E-FC04-9C0257A4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AB5FA6-557A-4F92-86B1-083098682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4428D8-C98D-3690-9A35-8243FD308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62BEA57-1B2A-6761-2397-6E66EE0B0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A88C5D0-43BF-C5AD-A7EA-77BD12119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9CB1C9D-411A-D498-C3B6-2FF71F61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59ECFD8-0EEE-5AA3-5A65-73C5C686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DC7EA85-56EE-6597-5C93-9D50EB1D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51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8604FF-1F34-1454-0AA7-AB6C575A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1A994AE-4D66-F41C-B215-1F627E0CA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7771F2A-DA0C-9BCE-B786-E516EF79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1F22C7-279E-9885-CA84-06AAA54F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633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2591CDE-42C8-BBFF-4B99-3D144469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B46067E-0F28-25EA-0085-39817F19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23C17C2-50A3-E9AC-C357-E74375DE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31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2EABA0-CE73-547D-AEB6-ED1150D03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5814C4-F4D8-625A-5D5A-054F3DDF3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8621530-EDCC-E04E-9EDC-1946801ED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D1DCC68-B4E5-242A-5214-5B546F0D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195D64-C2E5-5EB7-E774-0F77D59F1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114CF6-7A37-A8CD-B71A-F9EF384B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69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583760-1467-EF2E-2AB4-9D95C1994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52FB400-9DF8-A25E-C870-AC18D1D7A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CF67103-03F6-3298-3729-658E529E6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AB3C47-E408-786D-3EBA-13BB9C30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CB9B22D-88F9-B666-4237-01E60540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43382C-FF3F-BEB1-2830-C18FB6162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010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7FC575-F866-F84F-B2EE-43A3D37AF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EC7CD82-1E7A-11B2-B400-AC089C33E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903779-3801-08CF-C984-CD518746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0C6934-474B-5315-CBF2-A57142BF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63AE9F-D026-6EBD-A700-B07A4C8A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15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5D6D496-543C-0598-C964-B6EE901DB7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5C2DD55-A6F8-E35E-1D5C-273A88D2B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F58F7D-9815-1398-E8B3-8A03A442C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4B3F03-18D3-9E2A-D3C5-B3ABA5B3F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A5FC82-038D-E25C-A007-ECC69A96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64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B3FDD98-691E-D9E3-20E9-17FA425A0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8369D8-C1FE-FEA6-6D07-7CFF68152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A00BB0-F078-E0E0-0C3E-8305BE5A0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2BC931-E5F3-46D1-8F81-1A9ED1CEE757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1F6693-92E9-5720-0703-A4C9B936AD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A56E9E-876A-CA65-57D4-D30DE5166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5D1810-F3F7-4A9A-BB28-7B4D7E370E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42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DAECD531-ED8A-405A-9DF7-0CF715744F70}"/>
              </a:ext>
            </a:extLst>
          </p:cNvPr>
          <p:cNvGraphicFramePr>
            <a:graphicFrameLocks noGrp="1"/>
          </p:cNvGraphicFramePr>
          <p:nvPr/>
        </p:nvGraphicFramePr>
        <p:xfrm>
          <a:off x="1197429" y="719666"/>
          <a:ext cx="9459684" cy="59844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76614">
                  <a:extLst>
                    <a:ext uri="{9D8B030D-6E8A-4147-A177-3AD203B41FA5}">
                      <a16:colId xmlns:a16="http://schemas.microsoft.com/office/drawing/2014/main" val="1549498"/>
                    </a:ext>
                  </a:extLst>
                </a:gridCol>
                <a:gridCol w="1576614">
                  <a:extLst>
                    <a:ext uri="{9D8B030D-6E8A-4147-A177-3AD203B41FA5}">
                      <a16:colId xmlns:a16="http://schemas.microsoft.com/office/drawing/2014/main" val="325778198"/>
                    </a:ext>
                  </a:extLst>
                </a:gridCol>
                <a:gridCol w="1576614">
                  <a:extLst>
                    <a:ext uri="{9D8B030D-6E8A-4147-A177-3AD203B41FA5}">
                      <a16:colId xmlns:a16="http://schemas.microsoft.com/office/drawing/2014/main" val="767686203"/>
                    </a:ext>
                  </a:extLst>
                </a:gridCol>
                <a:gridCol w="1576614">
                  <a:extLst>
                    <a:ext uri="{9D8B030D-6E8A-4147-A177-3AD203B41FA5}">
                      <a16:colId xmlns:a16="http://schemas.microsoft.com/office/drawing/2014/main" val="3040693621"/>
                    </a:ext>
                  </a:extLst>
                </a:gridCol>
                <a:gridCol w="1576614">
                  <a:extLst>
                    <a:ext uri="{9D8B030D-6E8A-4147-A177-3AD203B41FA5}">
                      <a16:colId xmlns:a16="http://schemas.microsoft.com/office/drawing/2014/main" val="2550456695"/>
                    </a:ext>
                  </a:extLst>
                </a:gridCol>
                <a:gridCol w="1576614">
                  <a:extLst>
                    <a:ext uri="{9D8B030D-6E8A-4147-A177-3AD203B41FA5}">
                      <a16:colId xmlns:a16="http://schemas.microsoft.com/office/drawing/2014/main" val="2173345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Områder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Ubetydelig ( 1)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Små ( 2)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Middels ( 3)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Alvorlig ( 4)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highlight>
                            <a:srgbClr val="FF0000"/>
                          </a:highlight>
                        </a:rPr>
                        <a:t>Svært alvorlig ( 5</a:t>
                      </a:r>
                      <a:r>
                        <a:rPr lang="nb-NO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3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100" b="1" dirty="0"/>
                        <a:t>Liv og Helse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/>
                        <a:t>Ingen fysiske eller psykiske plager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Få eller små fysiske eller psykiske skader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Uønsket stress. Kan medføre korttids sykefravær og/eller krever lokale tiltak for å forbedre arbeidsforhold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Alvorlige fysiske eller psykiske skader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Uønsket stress som gir langtidsfravær og/eller krever tiltak for å forbedre arbeidsforhold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Kritiske fysiske- eller psykiske skader som kan gi varige mén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Redsel, angst, utrygghet.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Langtidsfravær/uførhet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highlight>
                            <a:srgbClr val="FF0000"/>
                          </a:highlight>
                        </a:rPr>
                        <a:t>Dødsfall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41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100" b="1" dirty="0" err="1"/>
                        <a:t>Driftsikkerhet</a:t>
                      </a:r>
                      <a:r>
                        <a:rPr lang="nb-NO" sz="1100" b="1" dirty="0"/>
                        <a:t>/tjenesteyting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Ingen påvirkning på drift eller tjenester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nb-NO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Driftsforstyrrelse/stans mindre enn 24 timer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nb-NO" sz="11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Drift- og tjenesteforstyrrelse/stans i 1-2 døgn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Redusert produktivitet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Drift- og tjenesteforstyrrelse/stans i 2-7 døgn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Ansatte slutter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Drift- og tjenesteforstyrrelse mer enn 1 uke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nb-NO" sz="11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71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100" b="1" dirty="0"/>
                        <a:t>Økonomiske og materielle verdier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Ingen økonomisk skade eller tap av materielle/immaterielle verdier</a:t>
                      </a:r>
                      <a:endParaRPr lang="nb-NO" sz="1800" dirty="0">
                        <a:effectLst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Mindre økonomisk tap eller tap av materielle/immaterielle verdier som kan gjenopprettes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Betydelig økonomisk tap som kan gjenopprettes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Alvorlig tap av materielle/immaterielle verdier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Uopprettelig økonomisk tap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Uopprettelig tap av materielle/immaterielle verdier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Betydelig og uopprettelig økonomisk tap 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Betydelig og uopprettelig tap av materielle/immaterielle verdier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44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100" b="1" dirty="0"/>
                        <a:t>Troverdighet og omdømme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effectLst/>
                        </a:rPr>
                        <a:t>Ingen påvirkning på troverdighet eller rekruttering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Noe svekket lokalt samarbeid og troverdighet. 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Kan påvirke rekruttering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Svekket regionalt samarbeid og troverdighet. 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Kan påvirke rekruttering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Svekket nasjonalt samarbeid og troverdighet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Påvirker rekruttering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Svekket internasjonalt og nasjonalt samarbeid og troverdighet</a:t>
                      </a:r>
                      <a:endParaRPr lang="nb-NO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>
                          <a:effectLst/>
                        </a:rPr>
                        <a:t>Påvirker rekruttering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948288"/>
                  </a:ext>
                </a:extLst>
              </a:tr>
            </a:tbl>
          </a:graphicData>
        </a:graphic>
      </p:graphicFrame>
      <p:pic>
        <p:nvPicPr>
          <p:cNvPr id="6" name="Bilde 5">
            <a:extLst>
              <a:ext uri="{FF2B5EF4-FFF2-40B4-BE49-F238E27FC236}">
                <a16:creationId xmlns:a16="http://schemas.microsoft.com/office/drawing/2014/main" id="{03BEBDD3-4E39-B9F7-2640-F5BF53675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629" y="0"/>
            <a:ext cx="4757057" cy="71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55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Helvetica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Inger Helen Eidsaa</dc:creator>
  <cp:lastModifiedBy>Inger Helen Eidsaa</cp:lastModifiedBy>
  <cp:revision>1</cp:revision>
  <dcterms:created xsi:type="dcterms:W3CDTF">2025-04-28T14:30:13Z</dcterms:created>
  <dcterms:modified xsi:type="dcterms:W3CDTF">2025-04-28T14:30:47Z</dcterms:modified>
</cp:coreProperties>
</file>