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2"/>
  </p:notesMasterIdLst>
  <p:handoutMasterIdLst>
    <p:handoutMasterId r:id="rId13"/>
  </p:handoutMasterIdLst>
  <p:sldIdLst>
    <p:sldId id="4119" r:id="rId5"/>
    <p:sldId id="4120" r:id="rId6"/>
    <p:sldId id="4121" r:id="rId7"/>
    <p:sldId id="4122" r:id="rId8"/>
    <p:sldId id="4125" r:id="rId9"/>
    <p:sldId id="4124" r:id="rId10"/>
    <p:sldId id="4123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857ED1-1AC1-48C5-AA20-563F9B89829E}" v="139" dt="2025-09-22T08:54:50.8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8162" autoAdjust="0"/>
  </p:normalViewPr>
  <p:slideViewPr>
    <p:cSldViewPr snapToGrid="0">
      <p:cViewPr varScale="1">
        <p:scale>
          <a:sx n="124" d="100"/>
          <a:sy n="124" d="100"/>
        </p:scale>
        <p:origin x="11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410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91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26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EE1F9CD6-445B-D5BB-31D4-55274FEF4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754" y="864"/>
            <a:ext cx="5900432" cy="6868272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5E6DD04-729E-2952-6D6F-9C60FA49F567}"/>
              </a:ext>
            </a:extLst>
          </p:cNvPr>
          <p:cNvSpPr txBox="1"/>
          <p:nvPr/>
        </p:nvSpPr>
        <p:spPr>
          <a:xfrm>
            <a:off x="379038" y="2151727"/>
            <a:ext cx="49704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3200" dirty="0">
              <a:solidFill>
                <a:prstClr val="black"/>
              </a:solidFill>
              <a:latin typeface="Arial"/>
              <a:ea typeface="Calibri" panose="020F0502020204030204" pitchFamily="34" charset="0"/>
            </a:endParaRP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dirty="0">
                <a:solidFill>
                  <a:prstClr val="black"/>
                </a:solidFill>
                <a:latin typeface="Arial"/>
                <a:ea typeface="Calibri" panose="020F0502020204030204" pitchFamily="34" charset="0"/>
              </a:rPr>
              <a:t>Økonomisk status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dirty="0">
                <a:solidFill>
                  <a:prstClr val="black"/>
                </a:solidFill>
                <a:latin typeface="Arial"/>
                <a:ea typeface="Calibri" panose="020F0502020204030204" pitchFamily="34" charset="0"/>
              </a:rPr>
              <a:t>2.tertial rapportering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dirty="0">
                <a:solidFill>
                  <a:prstClr val="black"/>
                </a:solidFill>
                <a:latin typeface="Arial"/>
                <a:ea typeface="Calibri" panose="020F0502020204030204" pitchFamily="34" charset="0"/>
              </a:rPr>
              <a:t> 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dirty="0">
                <a:solidFill>
                  <a:prstClr val="black"/>
                </a:solidFill>
                <a:latin typeface="Arial"/>
                <a:ea typeface="Calibri" panose="020F0502020204030204" pitchFamily="34" charset="0"/>
              </a:rPr>
              <a:t>IDF</a:t>
            </a:r>
          </a:p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dirty="0">
                <a:solidFill>
                  <a:prstClr val="black"/>
                </a:solidFill>
                <a:latin typeface="Arial"/>
                <a:ea typeface="Calibri" panose="020F0502020204030204" pitchFamily="34" charset="0"/>
              </a:rPr>
              <a:t>22. september 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2025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105D99A-633A-70BD-4E16-0C9B4CF3C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38" y="295385"/>
            <a:ext cx="5502629" cy="48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67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CC92804-0ABD-06B4-AF5A-D563DB5E65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6D07C256-7D7D-0E21-ABD4-0B6ECD02B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518929B1-8F34-17CD-E8B4-C55C702CD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Ledelsesvurderinger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F42FFD5-CA52-DDC9-8EE6-0CF3CD0DAAF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492265"/>
            <a:ext cx="5489214" cy="437801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b-NO" sz="2400" dirty="0"/>
              <a:t>Mindreforbruk på fakultetet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b-NO" sz="2400" dirty="0" err="1"/>
              <a:t>Helsam</a:t>
            </a:r>
            <a:r>
              <a:rPr lang="nb-NO" sz="2400" dirty="0"/>
              <a:t> - økonomiske situasjon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b-NO" sz="2400" dirty="0"/>
              <a:t>KPM-UiO - risiko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b-NO" sz="2400" dirty="0"/>
              <a:t>Nettobidrag – viktig, ser en utflating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nb-NO" sz="2400" dirty="0"/>
              <a:t>Desentraliserte studieplasser – økt kost og forsinket finansiering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nb-NO" sz="2400" dirty="0"/>
          </a:p>
          <a:p>
            <a:pPr>
              <a:lnSpc>
                <a:spcPct val="90000"/>
              </a:lnSpc>
            </a:pPr>
            <a:endParaRPr lang="nb-NO" sz="1100" dirty="0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8C6C1BE3-CECD-A76F-8525-5CD3358BCA0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362E0EB-40E3-8DB9-6383-616DEF2F42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nb-NO"/>
              <a:t>Bakgrunn og innledning</a:t>
            </a:r>
          </a:p>
        </p:txBody>
      </p:sp>
      <p:pic>
        <p:nvPicPr>
          <p:cNvPr id="6" name="Picture 4" descr="Åpen dag 2025">
            <a:extLst>
              <a:ext uri="{FF2B5EF4-FFF2-40B4-BE49-F238E27FC236}">
                <a16:creationId xmlns:a16="http://schemas.microsoft.com/office/drawing/2014/main" id="{EB11BD81-C61F-8FC2-E291-0B9A4E343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8" r="14656" b="-1"/>
          <a:stretch>
            <a:fillRect/>
          </a:stretch>
        </p:blipFill>
        <p:spPr bwMode="auto">
          <a:xfrm>
            <a:off x="6209880" y="30"/>
            <a:ext cx="5982120" cy="6857939"/>
          </a:xfrm>
          <a:prstGeom prst="rect">
            <a:avLst/>
          </a:prstGeom>
          <a:solidFill>
            <a:srgbClr val="FFFFFF"/>
          </a:solidFill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0308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>
            <a:extLst>
              <a:ext uri="{FF2B5EF4-FFF2-40B4-BE49-F238E27FC236}">
                <a16:creationId xmlns:a16="http://schemas.microsoft.com/office/drawing/2014/main" id="{7E645C61-CF33-68E8-1DE3-1212BD744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947" y="4781301"/>
            <a:ext cx="6572058" cy="1450974"/>
          </a:xfrm>
          <a:prstGeom prst="rect">
            <a:avLst/>
          </a:prstGeom>
        </p:spPr>
      </p:pic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6F6325D8-11E6-998A-2894-EC77F5636E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3F88A19-00F6-830D-AE96-8DB073827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5FD8625-BC85-4CC9-9FDC-17248675C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9821019" cy="542658"/>
          </a:xfrm>
        </p:spPr>
        <p:txBody>
          <a:bodyPr/>
          <a:lstStyle/>
          <a:p>
            <a:r>
              <a:rPr lang="nb-NO" dirty="0"/>
              <a:t>Økonomi – viktigste nøkkeltall for fakultetet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6F9B9870-72E7-1976-3036-627DDC59FBB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2.tertial 2025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40C4373E-BD00-0535-31A7-1FDC1446A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321" y="1351211"/>
            <a:ext cx="5407660" cy="1450975"/>
          </a:xfrm>
          <a:prstGeom prst="rect">
            <a:avLst/>
          </a:prstGeom>
          <a:noFill/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3FC5A07-A4B1-5128-4931-D4978A3D03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971" y="3139129"/>
            <a:ext cx="5414010" cy="1450975"/>
          </a:xfrm>
          <a:prstGeom prst="rect">
            <a:avLst/>
          </a:prstGeom>
          <a:noFill/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8C7F139-6064-CE48-66CA-6EADB173203F}"/>
              </a:ext>
            </a:extLst>
          </p:cNvPr>
          <p:cNvSpPr txBox="1"/>
          <p:nvPr/>
        </p:nvSpPr>
        <p:spPr>
          <a:xfrm>
            <a:off x="490654" y="1694985"/>
            <a:ext cx="3950717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800" dirty="0"/>
              <a:t>Mindreforbruk på kr 34 mill. </a:t>
            </a:r>
          </a:p>
          <a:p>
            <a:pPr marL="514350" lvl="1" indent="-285750">
              <a:buFont typeface="Wingdings" panose="05000000000000000000" pitchFamily="2" charset="2"/>
              <a:buChar char="§"/>
            </a:pPr>
            <a:r>
              <a:rPr lang="nb-NO" sz="1800" dirty="0"/>
              <a:t>NCMBM står for majoriteten</a:t>
            </a:r>
          </a:p>
          <a:p>
            <a:pPr marL="514350" lvl="1" indent="-285750">
              <a:buFont typeface="Wingdings" panose="05000000000000000000" pitchFamily="2" charset="2"/>
              <a:buChar char="§"/>
            </a:pPr>
            <a:r>
              <a:rPr lang="nb-NO" sz="1800" dirty="0"/>
              <a:t>Mindreforbruk planlagt nedtrappet i løpet av neste 5-årsperiode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b-NO" sz="1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800" dirty="0"/>
              <a:t>Godt nettobidrag påvirker utviklingen på økonomien til fakultet i en positiv retning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nb-NO" sz="1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800" dirty="0"/>
              <a:t>Antall årsverk på fakultetet har for bevilgningsøkonomien økt med 3 årsverk siden 2021. </a:t>
            </a:r>
          </a:p>
          <a:p>
            <a:endParaRPr lang="nb-NO" sz="1800" dirty="0"/>
          </a:p>
          <a:p>
            <a:endParaRPr lang="nb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E211E6E-C8FE-B65C-9884-9F0386A981F7}"/>
              </a:ext>
            </a:extLst>
          </p:cNvPr>
          <p:cNvSpPr/>
          <p:nvPr/>
        </p:nvSpPr>
        <p:spPr>
          <a:xfrm>
            <a:off x="10058400" y="2051637"/>
            <a:ext cx="630091" cy="7505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7FE252A-FE42-3ACC-48EB-0E17EDE43477}"/>
              </a:ext>
            </a:extLst>
          </p:cNvPr>
          <p:cNvSpPr/>
          <p:nvPr/>
        </p:nvSpPr>
        <p:spPr>
          <a:xfrm>
            <a:off x="6907946" y="3139129"/>
            <a:ext cx="3726757" cy="7505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09B411C8-4C75-598B-FB4F-07F6A89F2CB3}"/>
              </a:ext>
            </a:extLst>
          </p:cNvPr>
          <p:cNvSpPr/>
          <p:nvPr/>
        </p:nvSpPr>
        <p:spPr>
          <a:xfrm>
            <a:off x="8460120" y="4781301"/>
            <a:ext cx="2428155" cy="5129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12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DF21F90A-C05C-56F8-8BFE-34E197263F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F608F1B-5C5B-25A8-E452-1F9404B4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DB56854-91D8-2B5A-3A73-524F539CA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7891858" cy="542658"/>
          </a:xfrm>
        </p:spPr>
        <p:txBody>
          <a:bodyPr/>
          <a:lstStyle/>
          <a:p>
            <a:r>
              <a:rPr lang="nb-NO" dirty="0"/>
              <a:t>Mindreforbruk per enhet per august</a:t>
            </a:r>
          </a:p>
        </p:txBody>
      </p:sp>
      <p:pic>
        <p:nvPicPr>
          <p:cNvPr id="9" name="Bilde 8" descr="Et bilde som inneholder tekst, skjermbilde, diagram, nummer&#10;&#10;KI-generert innhold kan være feil.">
            <a:extLst>
              <a:ext uri="{FF2B5EF4-FFF2-40B4-BE49-F238E27FC236}">
                <a16:creationId xmlns:a16="http://schemas.microsoft.com/office/drawing/2014/main" id="{17A7338A-9343-7332-6B5F-47FFE8F1E6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730"/>
          <a:stretch/>
        </p:blipFill>
        <p:spPr>
          <a:xfrm>
            <a:off x="424732" y="2285711"/>
            <a:ext cx="7324370" cy="25169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160D8DF-507F-BA50-F19D-A60832016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32" y="1017864"/>
            <a:ext cx="6211167" cy="115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3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8CDD42F-95C4-DDD9-CE51-22DB81510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3844F34-6CCF-97B5-CD46-828A6B704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573E6F5-8C18-5113-603D-320F9D7C1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 err="1"/>
              <a:t>KlinMed</a:t>
            </a:r>
            <a:endParaRPr lang="nb-NO" dirty="0"/>
          </a:p>
        </p:txBody>
      </p:sp>
      <p:pic>
        <p:nvPicPr>
          <p:cNvPr id="9" name="Bilde 8" descr="Et bilde som inneholder tekst, skjermbilde, diagram, line&#10;&#10;KI-generert innhold kan være feil.">
            <a:extLst>
              <a:ext uri="{FF2B5EF4-FFF2-40B4-BE49-F238E27FC236}">
                <a16:creationId xmlns:a16="http://schemas.microsoft.com/office/drawing/2014/main" id="{861E15A1-0D63-67F5-2A34-035E162CC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967" y="1082726"/>
            <a:ext cx="9984064" cy="481731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6972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1292E7D-53E5-752F-6531-DD23633DEF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9E4E38C-D491-8D8B-A99C-7EB973E5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673207F-0B77-4419-1AB3-C57B5E063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/>
              <a:t>IMB uten KPM-UiO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FF935D7-A9A0-90DE-BFDC-D494416A0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693" y="1082726"/>
            <a:ext cx="10088611" cy="481731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151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E7A4488-D49A-5650-CCAF-6852799934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52C436F-7F58-4843-D2C5-EF2A8D295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E416DA1-82DD-8475-8F7F-806E4DB1D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 err="1"/>
              <a:t>Helsam</a:t>
            </a:r>
            <a:r>
              <a:rPr lang="nb-NO" dirty="0"/>
              <a:t> </a:t>
            </a:r>
            <a:r>
              <a:rPr lang="nb-NO" dirty="0" err="1"/>
              <a:t>inkl</a:t>
            </a:r>
            <a:r>
              <a:rPr lang="nb-NO" dirty="0"/>
              <a:t> </a:t>
            </a:r>
            <a:r>
              <a:rPr lang="nb-NO" dirty="0" err="1"/>
              <a:t>Sustainit</a:t>
            </a:r>
            <a:endParaRPr lang="nb-NO" dirty="0"/>
          </a:p>
        </p:txBody>
      </p:sp>
      <p:pic>
        <p:nvPicPr>
          <p:cNvPr id="9" name="Bilde 8" descr="Et bilde som inneholder tekst, skjermbilde, diagram, line&#10;&#10;KI-generert innhold kan være feil.">
            <a:extLst>
              <a:ext uri="{FF2B5EF4-FFF2-40B4-BE49-F238E27FC236}">
                <a16:creationId xmlns:a16="http://schemas.microsoft.com/office/drawing/2014/main" id="{72156B45-86BE-7594-16D9-C49B31240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98" y="1082726"/>
            <a:ext cx="9932602" cy="481731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72222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3B322D6380F2647AA100C1EEC5DAFE9" ma:contentTypeVersion="14" ma:contentTypeDescription="Opprett et nytt dokument." ma:contentTypeScope="" ma:versionID="8a776878ca81fc19731554845c489d3e">
  <xsd:schema xmlns:xsd="http://www.w3.org/2001/XMLSchema" xmlns:xs="http://www.w3.org/2001/XMLSchema" xmlns:p="http://schemas.microsoft.com/office/2006/metadata/properties" xmlns:ns2="de529ac4-1dc8-4eb1-82d9-5d15a244d27a" xmlns:ns3="a0c3423c-cd0a-404f-abc6-2282af7c7fd0" targetNamespace="http://schemas.microsoft.com/office/2006/metadata/properties" ma:root="true" ma:fieldsID="fadeeab93c9bdcc8f43f9c81ab7ece6c" ns2:_="" ns3:_="">
    <xsd:import namespace="de529ac4-1dc8-4eb1-82d9-5d15a244d27a"/>
    <xsd:import namespace="a0c3423c-cd0a-404f-abc6-2282af7c7f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529ac4-1dc8-4eb1-82d9-5d15a244d2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3423c-cd0a-404f-abc6-2282af7c7fd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ec3050ed-fb1b-4ac0-a1df-6332234fb05d}" ma:internalName="TaxCatchAll" ma:showField="CatchAllData" ma:web="a0c3423c-cd0a-404f-abc6-2282af7c7f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c3423c-cd0a-404f-abc6-2282af7c7fd0" xsi:nil="true"/>
    <lcf76f155ced4ddcb4097134ff3c332f xmlns="de529ac4-1dc8-4eb1-82d9-5d15a244d27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72C88E-F2D5-43B1-98E2-66680D0C15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529ac4-1dc8-4eb1-82d9-5d15a244d27a"/>
    <ds:schemaRef ds:uri="a0c3423c-cd0a-404f-abc6-2282af7c7f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documentManagement/types"/>
    <ds:schemaRef ds:uri="http://schemas.microsoft.com/office/infopath/2007/PartnerControls"/>
    <ds:schemaRef ds:uri="45a9c032-1c21-4297-bc4a-1b0e359a6c15"/>
    <ds:schemaRef ds:uri="http://schemas.microsoft.com/office/2006/metadata/properties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e5e35b8c-bb2a-40e7-acd7-beed1d1f14b8"/>
    <ds:schemaRef ds:uri="http://purl.org/dc/elements/1.1/"/>
    <ds:schemaRef ds:uri="a0c3423c-cd0a-404f-abc6-2282af7c7fd0"/>
    <ds:schemaRef ds:uri="de529ac4-1dc8-4eb1-82d9-5d15a244d27a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3532</TotalTime>
  <Words>140</Words>
  <Application>Microsoft Office PowerPoint</Application>
  <PresentationFormat>Widescreen</PresentationFormat>
  <Paragraphs>41</Paragraphs>
  <Slides>7</Slides>
  <Notes>3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3" baseType="lpstr">
      <vt:lpstr>Arial</vt:lpstr>
      <vt:lpstr>Arial, sans-serif</vt:lpstr>
      <vt:lpstr>Calibri</vt:lpstr>
      <vt:lpstr>Wingdings</vt:lpstr>
      <vt:lpstr>Office-tema</vt:lpstr>
      <vt:lpstr>think-cell Slide</vt:lpstr>
      <vt:lpstr>PowerPoint-presentasjon</vt:lpstr>
      <vt:lpstr>Ledelsesvurderinger</vt:lpstr>
      <vt:lpstr>Økonomi – viktigste nøkkeltall for fakultetet</vt:lpstr>
      <vt:lpstr>Mindreforbruk per enhet per august</vt:lpstr>
      <vt:lpstr>KlinMed</vt:lpstr>
      <vt:lpstr>IMB uten KPM-UiO</vt:lpstr>
      <vt:lpstr>Helsam inkl Sustainit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Helena Müller</dc:creator>
  <cp:lastModifiedBy>Helena Müller</cp:lastModifiedBy>
  <cp:revision>3</cp:revision>
  <dcterms:created xsi:type="dcterms:W3CDTF">2025-09-02T12:36:28Z</dcterms:created>
  <dcterms:modified xsi:type="dcterms:W3CDTF">2025-09-22T11:13:20Z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0x010100D3B322D6380F2647AA100C1EEC5DAFE9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