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6"/>
  </p:notesMasterIdLst>
  <p:handoutMasterIdLst>
    <p:handoutMasterId r:id="rId17"/>
  </p:handoutMasterIdLst>
  <p:sldIdLst>
    <p:sldId id="4119" r:id="rId5"/>
    <p:sldId id="260" r:id="rId6"/>
    <p:sldId id="4120" r:id="rId7"/>
    <p:sldId id="264" r:id="rId8"/>
    <p:sldId id="270" r:id="rId9"/>
    <p:sldId id="4124" r:id="rId10"/>
    <p:sldId id="4121" r:id="rId11"/>
    <p:sldId id="266" r:id="rId12"/>
    <p:sldId id="4197" r:id="rId13"/>
    <p:sldId id="4203" r:id="rId14"/>
    <p:sldId id="4199" r:id="rId15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8162" autoAdjust="0"/>
  </p:normalViewPr>
  <p:slideViewPr>
    <p:cSldViewPr snapToGrid="0">
      <p:cViewPr varScale="1">
        <p:scale>
          <a:sx n="124" d="100"/>
          <a:sy n="124" d="100"/>
        </p:scale>
        <p:origin x="17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a Müller" userId="324938fa-2f86-4716-90ac-091e3cda2388" providerId="ADAL" clId="{BC09E7AF-EDFC-4259-8746-6A87E818E75F}"/>
    <pc:docChg chg="delSld modSld">
      <pc:chgData name="Helena Müller" userId="324938fa-2f86-4716-90ac-091e3cda2388" providerId="ADAL" clId="{BC09E7AF-EDFC-4259-8746-6A87E818E75F}" dt="2025-09-22T11:15:25.276" v="8" actId="47"/>
      <pc:docMkLst>
        <pc:docMk/>
      </pc:docMkLst>
      <pc:sldChg chg="del">
        <pc:chgData name="Helena Müller" userId="324938fa-2f86-4716-90ac-091e3cda2388" providerId="ADAL" clId="{BC09E7AF-EDFC-4259-8746-6A87E818E75F}" dt="2025-09-22T11:15:16.963" v="6" actId="47"/>
        <pc:sldMkLst>
          <pc:docMk/>
          <pc:sldMk cId="3593136929" sldId="4109"/>
        </pc:sldMkLst>
      </pc:sldChg>
      <pc:sldChg chg="modNotesTx">
        <pc:chgData name="Helena Müller" userId="324938fa-2f86-4716-90ac-091e3cda2388" providerId="ADAL" clId="{BC09E7AF-EDFC-4259-8746-6A87E818E75F}" dt="2025-09-22T11:14:17.631" v="0" actId="6549"/>
        <pc:sldMkLst>
          <pc:docMk/>
          <pc:sldMk cId="2870308759" sldId="4120"/>
        </pc:sldMkLst>
      </pc:sldChg>
      <pc:sldChg chg="del">
        <pc:chgData name="Helena Müller" userId="324938fa-2f86-4716-90ac-091e3cda2388" providerId="ADAL" clId="{BC09E7AF-EDFC-4259-8746-6A87E818E75F}" dt="2025-09-22T11:15:21.788" v="7" actId="47"/>
        <pc:sldMkLst>
          <pc:docMk/>
          <pc:sldMk cId="75295425" sldId="4122"/>
        </pc:sldMkLst>
      </pc:sldChg>
      <pc:sldChg chg="del">
        <pc:chgData name="Helena Müller" userId="324938fa-2f86-4716-90ac-091e3cda2388" providerId="ADAL" clId="{BC09E7AF-EDFC-4259-8746-6A87E818E75F}" dt="2025-09-22T11:15:25.276" v="8" actId="47"/>
        <pc:sldMkLst>
          <pc:docMk/>
          <pc:sldMk cId="996622153" sldId="4123"/>
        </pc:sldMkLst>
      </pc:sldChg>
      <pc:sldChg chg="del">
        <pc:chgData name="Helena Müller" userId="324938fa-2f86-4716-90ac-091e3cda2388" providerId="ADAL" clId="{BC09E7AF-EDFC-4259-8746-6A87E818E75F}" dt="2025-09-22T11:15:05.078" v="4" actId="47"/>
        <pc:sldMkLst>
          <pc:docMk/>
          <pc:sldMk cId="2286633790" sldId="4175"/>
        </pc:sldMkLst>
      </pc:sldChg>
      <pc:sldChg chg="modNotesTx">
        <pc:chgData name="Helena Müller" userId="324938fa-2f86-4716-90ac-091e3cda2388" providerId="ADAL" clId="{BC09E7AF-EDFC-4259-8746-6A87E818E75F}" dt="2025-09-22T11:14:38.400" v="1" actId="6549"/>
        <pc:sldMkLst>
          <pc:docMk/>
          <pc:sldMk cId="3992287940" sldId="4197"/>
        </pc:sldMkLst>
      </pc:sldChg>
      <pc:sldChg chg="del">
        <pc:chgData name="Helena Müller" userId="324938fa-2f86-4716-90ac-091e3cda2388" providerId="ADAL" clId="{BC09E7AF-EDFC-4259-8746-6A87E818E75F}" dt="2025-09-22T11:15:02.236" v="3" actId="47"/>
        <pc:sldMkLst>
          <pc:docMk/>
          <pc:sldMk cId="2907712822" sldId="4198"/>
        </pc:sldMkLst>
      </pc:sldChg>
      <pc:sldChg chg="del">
        <pc:chgData name="Helena Müller" userId="324938fa-2f86-4716-90ac-091e3cda2388" providerId="ADAL" clId="{BC09E7AF-EDFC-4259-8746-6A87E818E75F}" dt="2025-09-22T11:15:12.071" v="5" actId="47"/>
        <pc:sldMkLst>
          <pc:docMk/>
          <pc:sldMk cId="3490687916" sldId="4201"/>
        </pc:sldMkLst>
      </pc:sldChg>
      <pc:sldChg chg="modNotesTx">
        <pc:chgData name="Helena Müller" userId="324938fa-2f86-4716-90ac-091e3cda2388" providerId="ADAL" clId="{BC09E7AF-EDFC-4259-8746-6A87E818E75F}" dt="2025-09-22T11:14:44.823" v="2" actId="6549"/>
        <pc:sldMkLst>
          <pc:docMk/>
          <pc:sldMk cId="4005008939" sldId="420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7410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/>
            <a:r>
              <a:rPr lang="nb-NO" dirty="0"/>
              <a:t>MED har en «fordelingsmodell».  Instituttene får fordelt sine penger i en </a:t>
            </a:r>
            <a:r>
              <a:rPr lang="nb-NO" dirty="0" err="1"/>
              <a:t>rundsum</a:t>
            </a:r>
            <a:r>
              <a:rPr lang="nb-NO" dirty="0"/>
              <a:t> er selv ansvarlig for å bruke disse på best mulig måte. </a:t>
            </a:r>
          </a:p>
          <a:p>
            <a:pPr marL="0"/>
            <a:r>
              <a:rPr lang="nb-NO" dirty="0"/>
              <a:t>Dette er kun en måte å fordele pengene på.</a:t>
            </a:r>
          </a:p>
          <a:p>
            <a:pPr marL="0"/>
            <a:endParaRPr lang="nb-NO" dirty="0"/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Rammestyring er dermed et forsøk på å sikre både ansvarlighet og målrettethet i bruken av offentlige midler, samtidig som det gir universiteter og høyskoler en viss grad av frihet til å tilpasse seg sine spesifikke behov og forhold.</a:t>
            </a:r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studenter, forskning eller kvalitet på utdanning</a:t>
            </a:r>
          </a:p>
          <a:p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Inntekter – finansiere kostnadene ved fakultetet – i hovedsak lønnskostnader for alle ansatte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52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91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dirty="0"/>
              <a:t>Enhetene jobber med detaljer budsjett utover høsten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105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395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082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47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74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68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0.jpeg"/><Relationship Id="rId4" Type="http://schemas.openxmlformats.org/officeDocument/2006/relationships/image" Target="../media/image25.jpeg"/><Relationship Id="rId9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EE1F9CD6-445B-D5BB-31D4-55274FEF4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754" y="864"/>
            <a:ext cx="5900432" cy="6868272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5E6DD04-729E-2952-6D6F-9C60FA49F567}"/>
              </a:ext>
            </a:extLst>
          </p:cNvPr>
          <p:cNvSpPr txBox="1"/>
          <p:nvPr/>
        </p:nvSpPr>
        <p:spPr>
          <a:xfrm>
            <a:off x="379038" y="2000614"/>
            <a:ext cx="49704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3200" dirty="0">
              <a:solidFill>
                <a:prstClr val="black"/>
              </a:solidFill>
              <a:latin typeface="Arial"/>
              <a:ea typeface="Calibri" panose="020F0502020204030204" pitchFamily="34" charset="0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200" dirty="0">
                <a:solidFill>
                  <a:prstClr val="black"/>
                </a:solidFill>
                <a:latin typeface="Arial"/>
                <a:ea typeface="Calibri" panose="020F0502020204030204" pitchFamily="34" charset="0"/>
              </a:rPr>
              <a:t>Tildeling fra UiO – økonomiske rammer og budsjett 2026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200" dirty="0">
                <a:solidFill>
                  <a:prstClr val="black"/>
                </a:solidFill>
                <a:latin typeface="Arial"/>
                <a:ea typeface="Calibri" panose="020F0502020204030204" pitchFamily="34" charset="0"/>
              </a:rPr>
              <a:t> 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200" dirty="0">
                <a:solidFill>
                  <a:prstClr val="black"/>
                </a:solidFill>
                <a:latin typeface="Arial"/>
                <a:ea typeface="Calibri" panose="020F0502020204030204" pitchFamily="34" charset="0"/>
              </a:rPr>
              <a:t>IDF </a:t>
            </a:r>
            <a:br>
              <a:rPr lang="nb-NO" sz="3200" dirty="0">
                <a:solidFill>
                  <a:prstClr val="black"/>
                </a:solidFill>
                <a:latin typeface="Arial"/>
                <a:ea typeface="Calibri" panose="020F0502020204030204" pitchFamily="34" charset="0"/>
              </a:rPr>
            </a:br>
            <a:r>
              <a:rPr lang="nb-NO" sz="3200" dirty="0">
                <a:solidFill>
                  <a:prstClr val="black"/>
                </a:solidFill>
                <a:latin typeface="Arial"/>
                <a:ea typeface="Calibri" panose="020F0502020204030204" pitchFamily="34" charset="0"/>
              </a:rPr>
              <a:t>22.september 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  <a:t>2025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105D99A-633A-70BD-4E16-0C9B4CF3C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38" y="295385"/>
            <a:ext cx="5502629" cy="48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67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A3FFA6B-69D3-CC0E-E82A-6701FCE69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759" y="217850"/>
            <a:ext cx="10303389" cy="542658"/>
          </a:xfrm>
        </p:spPr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Finansiering av fakultetets kostnader 2026</a:t>
            </a:r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A6E1256C-454F-F3BC-FF3C-E2CBBDAC1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60" y="942772"/>
            <a:ext cx="2949715" cy="1386206"/>
          </a:xfrm>
          <a:prstGeom prst="rect">
            <a:avLst/>
          </a:prstGeom>
        </p:spPr>
      </p:pic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F4F8889-307D-5640-E7E7-F30BF6C4D6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A9F4CA8-63AC-781E-276B-525ACA86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25F5D9-D21E-3098-C11A-93EFBD07A8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7" t="30188" r="15073" b="31621"/>
          <a:stretch/>
        </p:blipFill>
        <p:spPr bwMode="auto">
          <a:xfrm>
            <a:off x="668170" y="3613042"/>
            <a:ext cx="3094967" cy="88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Sky 31">
            <a:extLst>
              <a:ext uri="{FF2B5EF4-FFF2-40B4-BE49-F238E27FC236}">
                <a16:creationId xmlns:a16="http://schemas.microsoft.com/office/drawing/2014/main" id="{94CED370-59F4-1C23-E086-0CB129660E60}"/>
              </a:ext>
            </a:extLst>
          </p:cNvPr>
          <p:cNvSpPr/>
          <p:nvPr/>
        </p:nvSpPr>
        <p:spPr>
          <a:xfrm>
            <a:off x="4463854" y="4171842"/>
            <a:ext cx="1637881" cy="867321"/>
          </a:xfrm>
          <a:prstGeom prst="cloud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 dirty="0"/>
              <a:t>+963 mill.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9D13A2F8-3EC9-55F2-99F4-23FF6200CA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1479" y="2528063"/>
            <a:ext cx="2534004" cy="666843"/>
          </a:xfrm>
          <a:prstGeom prst="rect">
            <a:avLst/>
          </a:prstGeom>
        </p:spPr>
      </p:pic>
      <p:pic>
        <p:nvPicPr>
          <p:cNvPr id="16" name="Picture 2" descr="upload.wikimedia.org/wikipedia/commons/thumb/b/b7/...">
            <a:extLst>
              <a:ext uri="{FF2B5EF4-FFF2-40B4-BE49-F238E27FC236}">
                <a16:creationId xmlns:a16="http://schemas.microsoft.com/office/drawing/2014/main" id="{CD6B15BF-B27F-EF4A-1626-86DA81D77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4545" y="2498378"/>
            <a:ext cx="1033122" cy="68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ky 17">
            <a:extLst>
              <a:ext uri="{FF2B5EF4-FFF2-40B4-BE49-F238E27FC236}">
                <a16:creationId xmlns:a16="http://schemas.microsoft.com/office/drawing/2014/main" id="{78CD74B0-5B42-8064-AC87-8EB35FFCE282}"/>
              </a:ext>
            </a:extLst>
          </p:cNvPr>
          <p:cNvSpPr/>
          <p:nvPr/>
        </p:nvSpPr>
        <p:spPr>
          <a:xfrm>
            <a:off x="6788767" y="4171842"/>
            <a:ext cx="1637881" cy="867321"/>
          </a:xfrm>
          <a:prstGeom prst="cloud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 dirty="0"/>
              <a:t>+650 mill. </a:t>
            </a:r>
            <a:endParaRPr lang="nb-NO" sz="1400" dirty="0"/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2807C05F-DCF1-A3BB-754B-FE44BBE923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4542" y="5303546"/>
            <a:ext cx="5163939" cy="456481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5A459475-95F0-DE4C-4656-7BF7E70C67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8837" y="3256125"/>
            <a:ext cx="2863163" cy="425882"/>
          </a:xfrm>
          <a:prstGeom prst="rect">
            <a:avLst/>
          </a:prstGeom>
        </p:spPr>
      </p:pic>
      <p:sp>
        <p:nvSpPr>
          <p:cNvPr id="28" name="TekstSylinder 27">
            <a:extLst>
              <a:ext uri="{FF2B5EF4-FFF2-40B4-BE49-F238E27FC236}">
                <a16:creationId xmlns:a16="http://schemas.microsoft.com/office/drawing/2014/main" id="{172F5810-E38E-8189-F285-9CDB9EECFE25}"/>
              </a:ext>
            </a:extLst>
          </p:cNvPr>
          <p:cNvSpPr txBox="1"/>
          <p:nvPr/>
        </p:nvSpPr>
        <p:spPr>
          <a:xfrm>
            <a:off x="3509334" y="6034141"/>
            <a:ext cx="2550979" cy="33855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Intern fordelingsmodell</a:t>
            </a:r>
          </a:p>
        </p:txBody>
      </p:sp>
      <p:cxnSp>
        <p:nvCxnSpPr>
          <p:cNvPr id="34" name="Rett pilkobling 33">
            <a:extLst>
              <a:ext uri="{FF2B5EF4-FFF2-40B4-BE49-F238E27FC236}">
                <a16:creationId xmlns:a16="http://schemas.microsoft.com/office/drawing/2014/main" id="{DB264C21-37E4-B047-A938-8CC2CBF2C2B8}"/>
              </a:ext>
            </a:extLst>
          </p:cNvPr>
          <p:cNvCxnSpPr>
            <a:cxnSpLocks/>
          </p:cNvCxnSpPr>
          <p:nvPr/>
        </p:nvCxnSpPr>
        <p:spPr>
          <a:xfrm>
            <a:off x="574527" y="2412547"/>
            <a:ext cx="3384230" cy="28909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pilkobling 37">
            <a:extLst>
              <a:ext uri="{FF2B5EF4-FFF2-40B4-BE49-F238E27FC236}">
                <a16:creationId xmlns:a16="http://schemas.microsoft.com/office/drawing/2014/main" id="{98DC3FE7-8577-B321-3ECA-3DF8AEDE2361}"/>
              </a:ext>
            </a:extLst>
          </p:cNvPr>
          <p:cNvCxnSpPr/>
          <p:nvPr/>
        </p:nvCxnSpPr>
        <p:spPr>
          <a:xfrm flipH="1">
            <a:off x="8150942" y="3378563"/>
            <a:ext cx="1215085" cy="1741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C7CADD1-3B09-9EE4-7874-DE97017BE487}"/>
              </a:ext>
            </a:extLst>
          </p:cNvPr>
          <p:cNvSpPr txBox="1"/>
          <p:nvPr/>
        </p:nvSpPr>
        <p:spPr>
          <a:xfrm>
            <a:off x="6613519" y="6034141"/>
            <a:ext cx="2923491" cy="33855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Nettobidrag (~ 18%)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BBC7D58-DFB1-B0AE-58FA-91BEA1AEBB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56387" y="3743104"/>
            <a:ext cx="2357522" cy="351214"/>
          </a:xfrm>
          <a:prstGeom prst="rect">
            <a:avLst/>
          </a:prstGeom>
        </p:spPr>
      </p:pic>
      <p:pic>
        <p:nvPicPr>
          <p:cNvPr id="9" name="Picture 4" descr="Helse- og omsorgsdepartementet (HOD) – design.dep.no">
            <a:extLst>
              <a:ext uri="{FF2B5EF4-FFF2-40B4-BE49-F238E27FC236}">
                <a16:creationId xmlns:a16="http://schemas.microsoft.com/office/drawing/2014/main" id="{D3792104-265A-2A5C-FD54-BC88D2FD4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245" y="1599748"/>
            <a:ext cx="2541300" cy="83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lusstegn 7">
            <a:extLst>
              <a:ext uri="{FF2B5EF4-FFF2-40B4-BE49-F238E27FC236}">
                <a16:creationId xmlns:a16="http://schemas.microsoft.com/office/drawing/2014/main" id="{89608EAD-47F9-9159-E7AA-FBA752AFF59E}"/>
              </a:ext>
            </a:extLst>
          </p:cNvPr>
          <p:cNvSpPr/>
          <p:nvPr/>
        </p:nvSpPr>
        <p:spPr>
          <a:xfrm>
            <a:off x="6184080" y="6103433"/>
            <a:ext cx="283627" cy="224633"/>
          </a:xfrm>
          <a:prstGeom prst="mathPlus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9609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CC92804-0ABD-06B4-AF5A-D563DB5E65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nb-NO"/>
              <a:t>Det medisinske fakultet</a:t>
            </a:r>
          </a:p>
        </p:txBody>
      </p:sp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6D07C256-7D7D-0E21-ABD4-0B6ECD02B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518929B1-8F34-17CD-E8B4-C55C702CD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Fakultetet er rammestyrt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F42FFD5-CA52-DDC9-8EE6-0CF3CD0DAAF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492265"/>
            <a:ext cx="5489214" cy="437801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nb-NO" sz="2400" dirty="0"/>
              <a:t>Vi har mottatt </a:t>
            </a:r>
            <a:r>
              <a:rPr lang="nb-NO" sz="2400" b="1" i="1" dirty="0"/>
              <a:t>foreløpig</a:t>
            </a:r>
            <a:r>
              <a:rPr lang="nb-NO" sz="2400" dirty="0"/>
              <a:t> tildelingsbrev fra UiO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nb-NO" sz="2400" dirty="0"/>
              <a:t>Fakultetet får tildelt en ramme på kr 963 mill. - en økning på 5,1% fra 2025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nb-NO" sz="2400" dirty="0"/>
              <a:t>Fordeler ramme til alle enhetene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nb-NO" sz="2400" dirty="0"/>
              <a:t>Kostnader ved fakultets-administrasjonen (eget budsjett) og husleie dekkes av rammen</a:t>
            </a:r>
          </a:p>
          <a:p>
            <a:pPr>
              <a:lnSpc>
                <a:spcPct val="90000"/>
              </a:lnSpc>
            </a:pPr>
            <a:endParaRPr lang="nb-NO" sz="1100" dirty="0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8C6C1BE3-CECD-A76F-8525-5CD3358BCA0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362E0EB-40E3-8DB9-6383-616DEF2F42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nb-NO"/>
              <a:t>Bakgrunn og innledning</a:t>
            </a:r>
          </a:p>
        </p:txBody>
      </p:sp>
      <p:pic>
        <p:nvPicPr>
          <p:cNvPr id="6" name="Picture 4" descr="Åpen dag 2025">
            <a:extLst>
              <a:ext uri="{FF2B5EF4-FFF2-40B4-BE49-F238E27FC236}">
                <a16:creationId xmlns:a16="http://schemas.microsoft.com/office/drawing/2014/main" id="{EB11BD81-C61F-8FC2-E291-0B9A4E343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8" r="14656" b="-1"/>
          <a:stretch>
            <a:fillRect/>
          </a:stretch>
        </p:blipFill>
        <p:spPr bwMode="auto">
          <a:xfrm>
            <a:off x="6209880" y="30"/>
            <a:ext cx="5982120" cy="6857939"/>
          </a:xfrm>
          <a:prstGeom prst="rect">
            <a:avLst/>
          </a:prstGeom>
          <a:solidFill>
            <a:srgbClr val="FFFFFF"/>
          </a:solidFill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0308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DF47DD5A-8DA3-BCD9-C72A-4A31147F51C3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Det medisinske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45BDE12-2863-114C-5643-EF6CD7B95A83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22D43384-62BF-1299-997C-5D3866110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Tildeling til MED for 2026 øker med 47 mill.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22FF0F2-2B93-5DFB-875D-5A452E49AAB8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1212480"/>
            <a:ext cx="10622696" cy="1915180"/>
          </a:xfrm>
        </p:spPr>
        <p:txBody>
          <a:bodyPr/>
          <a:lstStyle/>
          <a:p>
            <a:r>
              <a:rPr lang="nb-NO" dirty="0"/>
              <a:t>Prisjustering +15,6 mill.</a:t>
            </a:r>
          </a:p>
          <a:p>
            <a:r>
              <a:rPr lang="nb-NO" dirty="0"/>
              <a:t>God uttelling på insentiver – studiepoeng, doktorgrader og EU + 32,6 mill.</a:t>
            </a:r>
          </a:p>
          <a:p>
            <a:r>
              <a:rPr lang="nb-NO" dirty="0"/>
              <a:t>Rammekutt ca. 1 %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271389B8-303B-E6FF-1AB7-D9A1A9740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097" y="2821912"/>
            <a:ext cx="6921471" cy="3204911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7EBE7CC7-FE9D-9AF7-2B5F-0A52B246E6B2}"/>
              </a:ext>
            </a:extLst>
          </p:cNvPr>
          <p:cNvSpPr txBox="1"/>
          <p:nvPr/>
        </p:nvSpPr>
        <p:spPr>
          <a:xfrm>
            <a:off x="1043609" y="4859587"/>
            <a:ext cx="3876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916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AFFE3F35-326F-93E7-A1E2-02780931116F}"/>
              </a:ext>
            </a:extLst>
          </p:cNvPr>
          <p:cNvSpPr txBox="1"/>
          <p:nvPr/>
        </p:nvSpPr>
        <p:spPr>
          <a:xfrm>
            <a:off x="6950766" y="3868988"/>
            <a:ext cx="3876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963</a:t>
            </a:r>
          </a:p>
        </p:txBody>
      </p:sp>
    </p:spTree>
    <p:extLst>
      <p:ext uri="{BB962C8B-B14F-4D97-AF65-F5344CB8AC3E}">
        <p14:creationId xmlns:p14="http://schemas.microsoft.com/office/powerpoint/2010/main" val="3958784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BA8BFA67-5E95-6853-1A80-DF1173CF4508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375115D-3CBB-745D-4FC8-DA7D1171C254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FD24AFE7-8602-6C15-02EF-835376819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dirty="0"/>
              <a:t>Fakultetets interne fordelingsmodell ble endret i 2025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F402CDC-FF5B-76C9-DE41-1F548D77A46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1340055"/>
            <a:ext cx="10906322" cy="61795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</a:pPr>
            <a:r>
              <a:rPr lang="nb-NO" dirty="0"/>
              <a:t>Vi tar modellen i bruk for 2026 - dette gir rammene som tildeles enhetene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13A2A57-4C0D-BF2F-AF97-0FCD4417C2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044" y="2523878"/>
            <a:ext cx="11471910" cy="237611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2161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86CC5473-9F57-504F-BD4F-F7CEC636043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18731F8-C0E9-57D1-09FA-CEE6A84E742F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783AA366-4E90-730F-8E87-5E3B4A6A3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Tildeling per enhet 2025 </a:t>
            </a:r>
            <a:r>
              <a:rPr lang="nb-NO" dirty="0"/>
              <a:t>– 2026</a:t>
            </a:r>
          </a:p>
        </p:txBody>
      </p:sp>
      <p:sp>
        <p:nvSpPr>
          <p:cNvPr id="8" name="Undertittel 7">
            <a:extLst>
              <a:ext uri="{FF2B5EF4-FFF2-40B4-BE49-F238E27FC236}">
                <a16:creationId xmlns:a16="http://schemas.microsoft.com/office/drawing/2014/main" id="{273E6EFB-9AF8-F090-2430-D9DDEC236C6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601695"/>
          </a:xfrm>
        </p:spPr>
        <p:txBody>
          <a:bodyPr/>
          <a:lstStyle/>
          <a:p>
            <a:r>
              <a:rPr lang="nb-NO" dirty="0"/>
              <a:t>Rammene ut fra vår fordelingsmodell bli som følger per enhet: </a:t>
            </a:r>
            <a:br>
              <a:rPr lang="nb-NO" dirty="0"/>
            </a:br>
            <a:r>
              <a:rPr lang="nb-NO" dirty="0"/>
              <a:t>(2025 tildelingen som sammenligningsgrunnlag)</a:t>
            </a:r>
          </a:p>
          <a:p>
            <a:endParaRPr lang="nb-NO" dirty="0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1C919E73-290B-A40C-79C1-8A6EF18EF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44" y="1890515"/>
            <a:ext cx="7043622" cy="353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012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3CEE1EC8-1C8D-9AF4-1328-203C9860C4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24BFB2B-8D2E-EFB8-236B-65B7BD9B8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DC022021-0B6D-FBEE-6A66-9D5957BAA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 anchor="t">
            <a:normAutofit/>
          </a:bodyPr>
          <a:lstStyle/>
          <a:p>
            <a:r>
              <a:rPr lang="nb-NO" sz="2700" dirty="0"/>
              <a:t>Tre punkter som fremheves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B7398362-A886-81D3-3A56-FDBF91D93070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519606"/>
            <a:ext cx="5489214" cy="4301103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/>
              <a:t>Usikkerheter fremover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/>
              <a:t>MED satsninger får reduserte bevilgninger fra basis i 2026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/>
              <a:t>Buffer – </a:t>
            </a:r>
            <a:r>
              <a:rPr lang="nb-NO" dirty="0" err="1"/>
              <a:t>mindreforbruk</a:t>
            </a:r>
            <a:r>
              <a:rPr lang="nb-NO" dirty="0"/>
              <a:t> («penger i banken»)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dirty="0"/>
          </a:p>
        </p:txBody>
      </p:sp>
      <p:pic>
        <p:nvPicPr>
          <p:cNvPr id="7" name="Picture 2" descr="Jobbengasjement handler om noe litt annet enn det vi ofte tror -  ledernytt.no">
            <a:extLst>
              <a:ext uri="{FF2B5EF4-FFF2-40B4-BE49-F238E27FC236}">
                <a16:creationId xmlns:a16="http://schemas.microsoft.com/office/drawing/2014/main" id="{95201EDE-5D26-26AC-43CF-75D4B2282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8" r="28928" b="-1"/>
          <a:stretch>
            <a:fillRect/>
          </a:stretch>
        </p:blipFill>
        <p:spPr bwMode="auto">
          <a:xfrm>
            <a:off x="6209880" y="10"/>
            <a:ext cx="5982120" cy="685799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9658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6FEBD242-EA59-F1CB-C656-48FAF1622A96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D6C5C1E-885C-FB60-2274-EEFA88DE6AF9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354B462-E4D5-E988-2919-438992340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dirty="0"/>
              <a:t>Usikkerheter fremover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B4F878C-CD5E-CFF8-1CC1-7094E6BF52BF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1499080"/>
            <a:ext cx="5489213" cy="4301103"/>
          </a:xfrm>
        </p:spPr>
        <p:txBody>
          <a:bodyPr>
            <a:normAutofit/>
          </a:bodyPr>
          <a:lstStyle/>
          <a:p>
            <a:r>
              <a:rPr lang="nb-NO" dirty="0"/>
              <a:t>Husleie</a:t>
            </a:r>
          </a:p>
          <a:p>
            <a:r>
              <a:rPr lang="nb-NO" dirty="0"/>
              <a:t>Inntektsrisiko</a:t>
            </a:r>
          </a:p>
          <a:p>
            <a:pPr lvl="1"/>
            <a:r>
              <a:rPr lang="nb-NO" dirty="0"/>
              <a:t>Fallende kurve nettobidrag</a:t>
            </a:r>
          </a:p>
          <a:p>
            <a:r>
              <a:rPr lang="nb-NO" dirty="0"/>
              <a:t>Økonomisk situasjon </a:t>
            </a:r>
            <a:r>
              <a:rPr lang="nb-NO" dirty="0" err="1"/>
              <a:t>Helsam</a:t>
            </a:r>
            <a:endParaRPr lang="nb-NO" dirty="0"/>
          </a:p>
          <a:p>
            <a:r>
              <a:rPr lang="nb-NO" dirty="0"/>
              <a:t>Kostnader ved desentraliserte studieplasser</a:t>
            </a:r>
          </a:p>
          <a:p>
            <a:r>
              <a:rPr lang="nb-NO" dirty="0"/>
              <a:t>Høyere rammekutt («effektivisering»)</a:t>
            </a:r>
          </a:p>
          <a:p>
            <a:r>
              <a:rPr lang="nb-NO" dirty="0"/>
              <a:t>UiO KPM</a:t>
            </a:r>
          </a:p>
          <a:p>
            <a:endParaRPr lang="nb-NO" dirty="0"/>
          </a:p>
        </p:txBody>
      </p:sp>
      <p:pic>
        <p:nvPicPr>
          <p:cNvPr id="7" name="Picture 4" descr="Corona-Pandemie: Wie nehmen wir Risiko wahr? – Universität Klagenfurt">
            <a:extLst>
              <a:ext uri="{FF2B5EF4-FFF2-40B4-BE49-F238E27FC236}">
                <a16:creationId xmlns:a16="http://schemas.microsoft.com/office/drawing/2014/main" id="{3490E9D1-0590-6EED-1DAB-9634710A3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8" r="8020" b="2"/>
          <a:stretch/>
        </p:blipFill>
        <p:spPr bwMode="auto">
          <a:xfrm>
            <a:off x="6342741" y="1757498"/>
            <a:ext cx="5489213" cy="430139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2371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8686AFC9-4794-2780-DBE0-B53E01DAFE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F91D153-6228-C6C4-7F58-1142E5458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50A8988-E793-0ABB-CFBD-A461235F9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MED satsinger får reduserte bevilgninger fra basis i 2026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3900113C-62D3-2629-D0B8-447342BFF455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2897803525"/>
              </p:ext>
            </p:extLst>
          </p:nvPr>
        </p:nvGraphicFramePr>
        <p:xfrm>
          <a:off x="360044" y="1974548"/>
          <a:ext cx="7465060" cy="32171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002280">
                  <a:extLst>
                    <a:ext uri="{9D8B030D-6E8A-4147-A177-3AD203B41FA5}">
                      <a16:colId xmlns:a16="http://schemas.microsoft.com/office/drawing/2014/main" val="910043466"/>
                    </a:ext>
                  </a:extLst>
                </a:gridCol>
                <a:gridCol w="4462780">
                  <a:extLst>
                    <a:ext uri="{9D8B030D-6E8A-4147-A177-3AD203B41FA5}">
                      <a16:colId xmlns:a16="http://schemas.microsoft.com/office/drawing/2014/main" val="4017946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Satsing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Effekt i kr - budsjett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905701"/>
                  </a:ext>
                </a:extLst>
              </a:tr>
              <a:tr h="539427">
                <a:tc>
                  <a:txBody>
                    <a:bodyPr/>
                    <a:lstStyle/>
                    <a:p>
                      <a:r>
                        <a:rPr lang="nb-NO"/>
                        <a:t>Vitenskapelig utstyr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 mill. engangseffekt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922233"/>
                  </a:ext>
                </a:extLst>
              </a:tr>
              <a:tr h="452667">
                <a:tc>
                  <a:txBody>
                    <a:bodyPr/>
                    <a:lstStyle/>
                    <a:p>
                      <a:r>
                        <a:rPr lang="nb-NO" dirty="0"/>
                        <a:t>HELP (inn i linjen)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 mill. i reduksjon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394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err="1"/>
                        <a:t>Sustainit</a:t>
                      </a:r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Netto besparelse 0,8 mill.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39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Veksthuset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2,1 mill. i reduksjon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90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/>
                        <a:t>OCBE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0,3 mill. i reduksjon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82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Forskerlinjen og postdoktor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0,8 mill. reduksjon i tildeling til postdoktor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77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/>
                        <a:t>Internasjonale midler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1,5 mill.  engangseffekt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976876"/>
                  </a:ext>
                </a:extLst>
              </a:tr>
            </a:tbl>
          </a:graphicData>
        </a:graphic>
      </p:graphicFrame>
      <p:sp>
        <p:nvSpPr>
          <p:cNvPr id="5" name="TekstSylinder 4">
            <a:extLst>
              <a:ext uri="{FF2B5EF4-FFF2-40B4-BE49-F238E27FC236}">
                <a16:creationId xmlns:a16="http://schemas.microsoft.com/office/drawing/2014/main" id="{D3080FFD-DCAF-6664-6407-ECF4F91C99DF}"/>
              </a:ext>
            </a:extLst>
          </p:cNvPr>
          <p:cNvSpPr txBox="1"/>
          <p:nvPr/>
        </p:nvSpPr>
        <p:spPr>
          <a:xfrm>
            <a:off x="360044" y="1295541"/>
            <a:ext cx="3665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Status satsinger - oppsummert</a:t>
            </a:r>
          </a:p>
        </p:txBody>
      </p:sp>
    </p:spTree>
    <p:extLst>
      <p:ext uri="{BB962C8B-B14F-4D97-AF65-F5344CB8AC3E}">
        <p14:creationId xmlns:p14="http://schemas.microsoft.com/office/powerpoint/2010/main" val="3992287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8194BC1C-4C3C-1EB5-003D-BBDCEFBE1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F8BB4D5-30EB-8200-2BDE-B96A0F1F1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DDB54B7-35FC-9CDE-E58B-5B8239DCC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ctr">
            <a:normAutofit fontScale="90000"/>
          </a:bodyPr>
          <a:lstStyle/>
          <a:p>
            <a:r>
              <a:rPr lang="nb-NO" dirty="0"/>
              <a:t>Buffer i 2026 – mindre forbruk («penger i banken»)</a:t>
            </a:r>
            <a:br>
              <a:rPr lang="nb-NO" sz="1900" dirty="0"/>
            </a:br>
            <a:endParaRPr lang="nb-NO" sz="1900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D49CE5E-61D2-4F8A-66F2-96092E7EA0F6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5" y="1082726"/>
            <a:ext cx="7572190" cy="4817312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>
                <a:solidFill>
                  <a:schemeClr val="tx1"/>
                </a:solidFill>
              </a:rPr>
              <a:t>Overordnet føring fra UiO </a:t>
            </a:r>
          </a:p>
          <a:p>
            <a:pPr marL="903296" lvl="1" indent="-342900"/>
            <a:r>
              <a:rPr lang="nb-NO" dirty="0">
                <a:solidFill>
                  <a:schemeClr val="tx1"/>
                </a:solidFill>
              </a:rPr>
              <a:t>Fakultetet må i et femårig perspektiv vise en økonomi i balansen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/>
              <a:t>Merforbruk </a:t>
            </a:r>
            <a:r>
              <a:rPr lang="nb-NO" dirty="0" err="1"/>
              <a:t>Helsam</a:t>
            </a:r>
            <a:r>
              <a:rPr lang="nb-NO" dirty="0"/>
              <a:t> påvirker fakultetets økonomiske situasjon – har en tiltaksplan som gir effekt på sikt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/>
              <a:t>Ca. 20 mill. holdes tilbake av rammen for 2026 -  deles ikke ut til enhetene («buffer»)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/>
              <a:t>Buffer er et </a:t>
            </a:r>
            <a:r>
              <a:rPr lang="nb-NO" dirty="0" err="1"/>
              <a:t>mindreforbruk</a:t>
            </a:r>
            <a:r>
              <a:rPr lang="nb-NO" dirty="0"/>
              <a:t> som legges i «banken» - kan fordeles ut på et senere tidspunkt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/>
              <a:t>Er buffer på riktig nivå? </a:t>
            </a:r>
          </a:p>
        </p:txBody>
      </p:sp>
      <p:pic>
        <p:nvPicPr>
          <p:cNvPr id="1026" name="Picture 2" descr="pengesekk | Skattebetalerforeningen">
            <a:extLst>
              <a:ext uri="{FF2B5EF4-FFF2-40B4-BE49-F238E27FC236}">
                <a16:creationId xmlns:a16="http://schemas.microsoft.com/office/drawing/2014/main" id="{15DCCD26-D9EC-685D-8A97-35AA5F8F1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1" r="18912" b="-2"/>
          <a:stretch>
            <a:fillRect/>
          </a:stretch>
        </p:blipFill>
        <p:spPr bwMode="auto">
          <a:xfrm>
            <a:off x="8447531" y="1082726"/>
            <a:ext cx="3384422" cy="4817312"/>
          </a:xfrm>
          <a:prstGeom prst="rect">
            <a:avLst/>
          </a:prstGeom>
          <a:solidFill>
            <a:srgbClr val="FFFFFF"/>
          </a:solidFill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5008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B8FDC8D9-AC52-36AA-EC98-FC3AA7C9D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medisinske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7079390-A1F1-3549-EB0C-83D2ABCA6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8BB0316-A218-8A24-BB5C-097433A83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Forslag til styrevedtak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339326A1-BB93-4D7D-F004-7DB8DF961BE6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Fakultetsstyret vedtar tildeling for 2026 slik det kommer frem i saksfremlegg med vedlegg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Dekanen får fullmakt til å foreta mindre justeringer i fordelingen.</a:t>
            </a:r>
          </a:p>
        </p:txBody>
      </p:sp>
    </p:spTree>
    <p:extLst>
      <p:ext uri="{BB962C8B-B14F-4D97-AF65-F5344CB8AC3E}">
        <p14:creationId xmlns:p14="http://schemas.microsoft.com/office/powerpoint/2010/main" val="10081533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3B322D6380F2647AA100C1EEC5DAFE9" ma:contentTypeVersion="14" ma:contentTypeDescription="Opprett et nytt dokument." ma:contentTypeScope="" ma:versionID="8a776878ca81fc19731554845c489d3e">
  <xsd:schema xmlns:xsd="http://www.w3.org/2001/XMLSchema" xmlns:xs="http://www.w3.org/2001/XMLSchema" xmlns:p="http://schemas.microsoft.com/office/2006/metadata/properties" xmlns:ns2="de529ac4-1dc8-4eb1-82d9-5d15a244d27a" xmlns:ns3="a0c3423c-cd0a-404f-abc6-2282af7c7fd0" targetNamespace="http://schemas.microsoft.com/office/2006/metadata/properties" ma:root="true" ma:fieldsID="fadeeab93c9bdcc8f43f9c81ab7ece6c" ns2:_="" ns3:_="">
    <xsd:import namespace="de529ac4-1dc8-4eb1-82d9-5d15a244d27a"/>
    <xsd:import namespace="a0c3423c-cd0a-404f-abc6-2282af7c7f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529ac4-1dc8-4eb1-82d9-5d15a244d2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3423c-cd0a-404f-abc6-2282af7c7fd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ec3050ed-fb1b-4ac0-a1df-6332234fb05d}" ma:internalName="TaxCatchAll" ma:showField="CatchAllData" ma:web="a0c3423c-cd0a-404f-abc6-2282af7c7f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c3423c-cd0a-404f-abc6-2282af7c7fd0" xsi:nil="true"/>
    <lcf76f155ced4ddcb4097134ff3c332f xmlns="de529ac4-1dc8-4eb1-82d9-5d15a244d27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72C88E-F2D5-43B1-98E2-66680D0C15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529ac4-1dc8-4eb1-82d9-5d15a244d27a"/>
    <ds:schemaRef ds:uri="a0c3423c-cd0a-404f-abc6-2282af7c7f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schemas.microsoft.com/office/2006/documentManagement/types"/>
    <ds:schemaRef ds:uri="http://schemas.microsoft.com/office/infopath/2007/PartnerControls"/>
    <ds:schemaRef ds:uri="45a9c032-1c21-4297-bc4a-1b0e359a6c15"/>
    <ds:schemaRef ds:uri="http://schemas.microsoft.com/office/2006/metadata/properties"/>
    <ds:schemaRef ds:uri="http://www.w3.org/XML/1998/namespace"/>
    <ds:schemaRef ds:uri="http://purl.org/dc/terms/"/>
    <ds:schemaRef ds:uri="http://purl.org/dc/dcmitype/"/>
    <ds:schemaRef ds:uri="http://schemas.openxmlformats.org/package/2006/metadata/core-properties"/>
    <ds:schemaRef ds:uri="e5e35b8c-bb2a-40e7-acd7-beed1d1f14b8"/>
    <ds:schemaRef ds:uri="http://purl.org/dc/elements/1.1/"/>
    <ds:schemaRef ds:uri="a0c3423c-cd0a-404f-abc6-2282af7c7fd0"/>
    <ds:schemaRef ds:uri="de529ac4-1dc8-4eb1-82d9-5d15a244d27a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3129</TotalTime>
  <Words>555</Words>
  <Application>Microsoft Office PowerPoint</Application>
  <PresentationFormat>Widescreen</PresentationFormat>
  <Paragraphs>102</Paragraphs>
  <Slides>11</Slides>
  <Notes>9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7" baseType="lpstr">
      <vt:lpstr>Arial</vt:lpstr>
      <vt:lpstr>Arial, sans-serif</vt:lpstr>
      <vt:lpstr>Calibri</vt:lpstr>
      <vt:lpstr>Wingdings</vt:lpstr>
      <vt:lpstr>Office-tema</vt:lpstr>
      <vt:lpstr>think-cell Slide</vt:lpstr>
      <vt:lpstr>PowerPoint-presentasjon</vt:lpstr>
      <vt:lpstr>Finansiering av fakultetets kostnader 2026</vt:lpstr>
      <vt:lpstr>Fakultetet er rammestyrt</vt:lpstr>
      <vt:lpstr>Tildeling til MED for 2026 øker med 47 mill.</vt:lpstr>
      <vt:lpstr>Fakultetets interne fordelingsmodell ble endret i 2025</vt:lpstr>
      <vt:lpstr>Tildeling per enhet 2025 – 2026</vt:lpstr>
      <vt:lpstr>Tre punkter som fremheves</vt:lpstr>
      <vt:lpstr>Usikkerheter fremover</vt:lpstr>
      <vt:lpstr>MED satsinger får reduserte bevilgninger fra basis i 2026</vt:lpstr>
      <vt:lpstr>Buffer i 2026 – mindre forbruk («penger i banken») </vt:lpstr>
      <vt:lpstr>Forslag til styrevedtak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Helena Müller</dc:creator>
  <cp:lastModifiedBy>Helena Müller</cp:lastModifiedBy>
  <cp:revision>2</cp:revision>
  <dcterms:created xsi:type="dcterms:W3CDTF">2025-09-02T12:36:28Z</dcterms:created>
  <dcterms:modified xsi:type="dcterms:W3CDTF">2025-09-22T11:15:31Z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0x010100D3B322D6380F2647AA100C1EEC5DAFE9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