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22"/>
  </p:notesMasterIdLst>
  <p:handoutMasterIdLst>
    <p:handoutMasterId r:id="rId23"/>
  </p:handoutMasterIdLst>
  <p:sldIdLst>
    <p:sldId id="257" r:id="rId5"/>
    <p:sldId id="274" r:id="rId6"/>
    <p:sldId id="1500" r:id="rId7"/>
    <p:sldId id="417" r:id="rId8"/>
    <p:sldId id="429" r:id="rId9"/>
    <p:sldId id="394" r:id="rId10"/>
    <p:sldId id="422" r:id="rId11"/>
    <p:sldId id="424" r:id="rId12"/>
    <p:sldId id="430" r:id="rId13"/>
    <p:sldId id="1495" r:id="rId14"/>
    <p:sldId id="1496" r:id="rId15"/>
    <p:sldId id="431" r:id="rId16"/>
    <p:sldId id="432" r:id="rId17"/>
    <p:sldId id="433" r:id="rId18"/>
    <p:sldId id="434" r:id="rId19"/>
    <p:sldId id="4900" r:id="rId20"/>
    <p:sldId id="4899" r:id="rId21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A4FA"/>
    <a:srgbClr val="0070C0"/>
    <a:srgbClr val="524B48"/>
    <a:srgbClr val="FFFFFF"/>
    <a:srgbClr val="000000"/>
    <a:srgbClr val="0A0000"/>
    <a:srgbClr val="020000"/>
    <a:srgbClr val="010000"/>
    <a:srgbClr val="CEFFD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9B0983-CFAE-FA68-BC25-9ADC161FF0E5}" v="4" dt="2026-09-14T08:01: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3447" autoAdjust="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je Marie Kile Rosseland" userId="S::siljer@uio.no::f6bdc3a0-fc48-45da-8f9e-7b8966641d2e" providerId="AD" clId="Web-{939B0983-CFAE-FA68-BC25-9ADC161FF0E5}"/>
    <pc:docChg chg="modSld">
      <pc:chgData name="Silje Marie Kile Rosseland" userId="S::siljer@uio.no::f6bdc3a0-fc48-45da-8f9e-7b8966641d2e" providerId="AD" clId="Web-{939B0983-CFAE-FA68-BC25-9ADC161FF0E5}" dt="2026-09-14T08:01:04" v="3" actId="20577"/>
      <pc:docMkLst>
        <pc:docMk/>
      </pc:docMkLst>
      <pc:sldChg chg="modSp">
        <pc:chgData name="Silje Marie Kile Rosseland" userId="S::siljer@uio.no::f6bdc3a0-fc48-45da-8f9e-7b8966641d2e" providerId="AD" clId="Web-{939B0983-CFAE-FA68-BC25-9ADC161FF0E5}" dt="2026-09-14T08:01:04" v="3" actId="20577"/>
        <pc:sldMkLst>
          <pc:docMk/>
          <pc:sldMk cId="1725758492" sldId="429"/>
        </pc:sldMkLst>
        <pc:spChg chg="mod">
          <ac:chgData name="Silje Marie Kile Rosseland" userId="S::siljer@uio.no::f6bdc3a0-fc48-45da-8f9e-7b8966641d2e" providerId="AD" clId="Web-{939B0983-CFAE-FA68-BC25-9ADC161FF0E5}" dt="2026-09-14T08:01:04" v="3" actId="20577"/>
          <ac:spMkLst>
            <pc:docMk/>
            <pc:sldMk cId="1725758492" sldId="429"/>
            <ac:spMk id="9" creationId="{BD9F4283-6967-D438-478A-628C6E63C7B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Oppdatert 18. juni 2026</a:t>
            </a:r>
          </a:p>
          <a:p>
            <a:r>
              <a:rPr lang="nb-NO" dirty="0"/>
              <a:t>https://www.med.uio.no/om/tall-og-fakta/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868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Oppdatert 29.08.25, fra UiOs egen </a:t>
            </a:r>
            <a:r>
              <a:rPr lang="nb-NO" err="1"/>
              <a:t>ppt</a:t>
            </a:r>
            <a:endParaRPr lang="nb-NO"/>
          </a:p>
          <a:p>
            <a:pPr marL="0" indent="0">
              <a:buFont typeface="Arial" panose="020B0604020202020204" pitchFamily="34" charset="0"/>
              <a:buNone/>
            </a:pPr>
            <a:endParaRPr lang="nb-NO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Fremragende sentre: UiO er med i 30: Sentre for fremragende forskning, sentre for fremragende utdanning, sentre for fremragende forskningsdrevet innovasjon, forskningssentre for miljøvennlig energi. 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/>
              <a:t>Prosjekteier/vertsinstitusjon for 16 fremragende sentre. </a:t>
            </a:r>
          </a:p>
          <a:p>
            <a:endParaRPr lang="nb-NO"/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66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Fakultetet ble grunnlagt i 1814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nøkkeltall for Det medisinske fakultet 2025, fra www.med.uio.no/om/tall-og-fakta/ s</a:t>
            </a:r>
            <a:r>
              <a:rPr lang="nb-NO" b="0" i="0" dirty="0">
                <a:solidFill>
                  <a:srgbClr val="434344"/>
                </a:solidFill>
                <a:effectLst/>
                <a:latin typeface="Helvetica" panose="020B0604020202020204" pitchFamily="34" charset="0"/>
              </a:rPr>
              <a:t>ist endret 31. juli 2026 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7 masterprogram: ett 5-årig (klinisk ernæring), fem 2-årige, ett erfaringsbasert, </a:t>
            </a:r>
            <a:endParaRPr lang="nb-NO" b="0" dirty="0"/>
          </a:p>
          <a:p>
            <a:endParaRPr lang="nb-NO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13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BF45B-635C-4CB9-B713-CCA40E30291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9044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96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MN </a:t>
            </a:r>
            <a:r>
              <a:rPr lang="nb-NO" err="1"/>
              <a:t>ca</a:t>
            </a:r>
            <a:r>
              <a:rPr lang="nb-NO"/>
              <a:t> 1.000 ansatte: institutter for farmasi, kjemi og biovitenskap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MED </a:t>
            </a:r>
            <a:r>
              <a:rPr lang="nb-NO" err="1"/>
              <a:t>ca</a:t>
            </a:r>
            <a:r>
              <a:rPr lang="nb-NO"/>
              <a:t> 100  ansatte: NCMBM, deler av OCB, Farmakologisk institutt/KLM samt  andre  </a:t>
            </a:r>
            <a:r>
              <a:rPr lang="nb-NO" err="1"/>
              <a:t>Klinmed</a:t>
            </a:r>
            <a:r>
              <a:rPr lang="nb-NO"/>
              <a:t> og IMB-ansatte som skal arbeide ved kjernefasiliteter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41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EE8D6-B5A9-B82D-9C8E-AE1883A4C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B5EB06-0EAA-4D7C-41B4-DD381E34A7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A0C588-E576-9B8E-A248-804D712D2C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MN </a:t>
            </a:r>
            <a:r>
              <a:rPr lang="nb-NO" err="1"/>
              <a:t>ca</a:t>
            </a:r>
            <a:r>
              <a:rPr lang="nb-NO"/>
              <a:t> 1.000 ansatte: institutter for farmasi, kjemi og biovitenskap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MED </a:t>
            </a:r>
            <a:r>
              <a:rPr lang="nb-NO" err="1"/>
              <a:t>ca</a:t>
            </a:r>
            <a:r>
              <a:rPr lang="nb-NO"/>
              <a:t> 100  ansatte: NCMBM, deler av OCB, Farmakologisk institutt/KLM samt  andre  </a:t>
            </a:r>
            <a:r>
              <a:rPr lang="nb-NO" err="1"/>
              <a:t>Klinmed</a:t>
            </a:r>
            <a:r>
              <a:rPr lang="nb-NO"/>
              <a:t> og IMB-ansatte som skal arbeide ved kjernefasiliteter</a:t>
            </a:r>
          </a:p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22F6BC-5F11-8DC3-A21D-B2DC8124E1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932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25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0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0.sv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4524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6510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Photo </a:t>
            </a:r>
            <a:r>
              <a:rPr lang="nb-NO" err="1"/>
              <a:t>credit</a:t>
            </a:r>
            <a:r>
              <a:rPr lang="nb-NO"/>
              <a:t> / </a:t>
            </a:r>
            <a:r>
              <a:rPr lang="nb-NO" err="1"/>
              <a:t>Caption</a:t>
            </a:r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133871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5FE16-C67D-02E8-50EA-013DD7E31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E3AD1-8243-D367-4339-5C4C58A5B3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5ABDA0-60BD-3831-0525-0620A3A21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D9661F-E1B5-7FE2-3006-9D3C8B7AB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F7751-8577-4D59-B6F6-A0152BF3F3D7}" type="datetimeFigureOut">
              <a:rPr lang="nb-NO" smtClean="0"/>
              <a:t>14.09.2026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8BB6F-303E-3033-8185-84E58D93B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E4832-A35F-FC6E-7634-D5D7319CC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4649C-3260-4F64-8706-78633E457E9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991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emf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4" imgW="339" imgH="343" progId="TCLayout.ActiveDocument.1">
                  <p:embed/>
                </p:oleObj>
              </mc:Choice>
              <mc:Fallback>
                <p:oleObj name="think-cell Slide" r:id="rId34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  <p:sldLayoutId id="2147483731" r:id="rId29"/>
    <p:sldLayoutId id="2147483732" r:id="rId30"/>
    <p:sldLayoutId id="2147483733" r:id="rId31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youtube.com/watch?v=eO5BZjxjef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33F152FA-91D1-8ACE-62A8-2DBF94CADFD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8744137-C8E9-8E4D-8AEA-05087E42EC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500"/>
              <a:t>Det medisinske fakultet</a:t>
            </a:r>
            <a:endParaRPr lang="nb-NO" sz="45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7F5CC-8C69-0984-660E-1B489F21F0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58704" y="4730589"/>
            <a:ext cx="5080128" cy="226283"/>
          </a:xfrm>
        </p:spPr>
        <p:txBody>
          <a:bodyPr/>
          <a:lstStyle/>
          <a:p>
            <a:r>
              <a:rPr lang="en-US" dirty="0"/>
              <a:t>Dekanatet</a:t>
            </a:r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DAF0B9-EE59-F573-B7D0-00DABF84E5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9039" y="5052820"/>
            <a:ext cx="5075366" cy="226283"/>
          </a:xfrm>
        </p:spPr>
        <p:txBody>
          <a:bodyPr/>
          <a:lstStyle/>
          <a:p>
            <a:r>
              <a:rPr lang="en-US" dirty="0"/>
              <a:t>Det medisinske </a:t>
            </a:r>
            <a:r>
              <a:rPr lang="en-US" dirty="0" err="1"/>
              <a:t>fakultet</a:t>
            </a:r>
            <a:endParaRPr lang="nb-NO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BD6355-098D-9C77-DD67-0A1BA14476B8}"/>
              </a:ext>
            </a:extLst>
          </p:cNvPr>
          <p:cNvSpPr txBox="1"/>
          <p:nvPr/>
        </p:nvSpPr>
        <p:spPr>
          <a:xfrm>
            <a:off x="358704" y="2275289"/>
            <a:ext cx="507536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3600" dirty="0">
                <a:latin typeface="+mj-lt"/>
              </a:rPr>
              <a:t>Velkommen!</a:t>
            </a:r>
          </a:p>
          <a:p>
            <a:endParaRPr lang="nb-NO" sz="3600" dirty="0">
              <a:latin typeface="+mj-lt"/>
            </a:endParaRPr>
          </a:p>
          <a:p>
            <a:endParaRPr lang="nb-NO" sz="36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991FED-2223-C65F-6A93-20A9C3BBA962}"/>
              </a:ext>
            </a:extLst>
          </p:cNvPr>
          <p:cNvSpPr txBox="1"/>
          <p:nvPr/>
        </p:nvSpPr>
        <p:spPr>
          <a:xfrm>
            <a:off x="338368" y="3331962"/>
            <a:ext cx="44186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dirty="0" err="1">
                <a:hlinkClick r:id="rId4"/>
              </a:rPr>
              <a:t>Promofilm</a:t>
            </a:r>
            <a:r>
              <a:rPr lang="nb-NO" sz="1600" dirty="0">
                <a:hlinkClick r:id="rId4"/>
              </a:rPr>
              <a:t> for Det medisinske fakultet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866548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 descr="Illustrasjon fra det nye Vikingtidsmuseet med et belyst vikingskip i midten">
            <a:extLst>
              <a:ext uri="{FF2B5EF4-FFF2-40B4-BE49-F238E27FC236}">
                <a16:creationId xmlns:a16="http://schemas.microsoft.com/office/drawing/2014/main" id="{E7929762-6715-9807-DCC6-DF94D02D9BCA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110" y="1180946"/>
            <a:ext cx="2862000" cy="2378808"/>
          </a:xfrm>
          <a:prstGeom prst="rect">
            <a:avLst/>
          </a:prstGeom>
          <a:ln>
            <a:noFill/>
          </a:ln>
        </p:spPr>
      </p:pic>
      <p:pic>
        <p:nvPicPr>
          <p:cNvPr id="3082" name="Picture 10" descr="Interør fra Fysikkbygningen på Blindern med Focaults pendel fra taket og fargerik freske på veggen.">
            <a:extLst>
              <a:ext uri="{FF2B5EF4-FFF2-40B4-BE49-F238E27FC236}">
                <a16:creationId xmlns:a16="http://schemas.microsoft.com/office/drawing/2014/main" id="{5BD73227-87A6-38B7-B7B0-C2F75CC48150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9850" y="1180946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Tre forskere studerer gamelt manuskript i glassmonter.">
            <a:extLst>
              <a:ext uri="{FF2B5EF4-FFF2-40B4-BE49-F238E27FC236}">
                <a16:creationId xmlns:a16="http://schemas.microsoft.com/office/drawing/2014/main" id="{A969712B-967F-42CC-4494-F2D39FE8BED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47457" y="3543848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C2F60CFF-7FC9-EB23-91F3-72164E3D0626}"/>
              </a:ext>
            </a:extLst>
          </p:cNvPr>
          <p:cNvSpPr/>
          <p:nvPr/>
        </p:nvSpPr>
        <p:spPr>
          <a:xfrm>
            <a:off x="6089850" y="3543848"/>
            <a:ext cx="2862000" cy="2379600"/>
          </a:xfrm>
          <a:prstGeom prst="rect">
            <a:avLst/>
          </a:prstGeom>
          <a:solidFill>
            <a:srgbClr val="2EC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C88362F-98CA-532B-7A23-8FEEB22E193C}"/>
              </a:ext>
            </a:extLst>
          </p:cNvPr>
          <p:cNvSpPr/>
          <p:nvPr/>
        </p:nvSpPr>
        <p:spPr>
          <a:xfrm>
            <a:off x="374110" y="3543848"/>
            <a:ext cx="2862000" cy="2379600"/>
          </a:xfrm>
          <a:prstGeom prst="rect">
            <a:avLst/>
          </a:prstGeom>
          <a:solidFill>
            <a:srgbClr val="2EC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0A77013-0A47-87A0-F4DF-C5766C38D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solidFill>
                  <a:srgbClr val="000000"/>
                </a:solidFill>
              </a:rPr>
              <a:t>Universitetet i Oslo i dag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E4E104F-A083-F6D9-468E-DB1459E1F578}"/>
              </a:ext>
            </a:extLst>
          </p:cNvPr>
          <p:cNvSpPr/>
          <p:nvPr/>
        </p:nvSpPr>
        <p:spPr>
          <a:xfrm>
            <a:off x="3229774" y="1181854"/>
            <a:ext cx="2861251" cy="2379600"/>
          </a:xfrm>
          <a:prstGeom prst="rect">
            <a:avLst/>
          </a:prstGeom>
          <a:solidFill>
            <a:srgbClr val="2EC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A628F62-DA64-9532-C44D-EC0EE9D591F2}"/>
              </a:ext>
            </a:extLst>
          </p:cNvPr>
          <p:cNvSpPr/>
          <p:nvPr/>
        </p:nvSpPr>
        <p:spPr>
          <a:xfrm>
            <a:off x="8947457" y="1180946"/>
            <a:ext cx="2862000" cy="2379600"/>
          </a:xfrm>
          <a:prstGeom prst="rect">
            <a:avLst/>
          </a:prstGeom>
          <a:solidFill>
            <a:srgbClr val="2EC4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56A22CA1-19ED-08F1-2EBE-429D2EC8966A}"/>
              </a:ext>
            </a:extLst>
          </p:cNvPr>
          <p:cNvSpPr txBox="1"/>
          <p:nvPr/>
        </p:nvSpPr>
        <p:spPr>
          <a:xfrm>
            <a:off x="3517231" y="1834208"/>
            <a:ext cx="2422630" cy="105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 fakulteter</a:t>
            </a:r>
          </a:p>
          <a:p>
            <a:pPr lvl="0">
              <a:lnSpc>
                <a:spcPct val="107000"/>
              </a:lnSpc>
            </a:pPr>
            <a:endParaRPr lang="nb-NO" sz="200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museer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FBFFAB3-5362-DEC8-389D-8E21F9AC702E}"/>
              </a:ext>
            </a:extLst>
          </p:cNvPr>
          <p:cNvSpPr txBox="1"/>
          <p:nvPr/>
        </p:nvSpPr>
        <p:spPr>
          <a:xfrm>
            <a:off x="593795" y="4203823"/>
            <a:ext cx="2422630" cy="105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7 200 ansatte</a:t>
            </a:r>
          </a:p>
          <a:p>
            <a:pPr lvl="0">
              <a:lnSpc>
                <a:spcPct val="107000"/>
              </a:lnSpc>
            </a:pPr>
            <a:endParaRPr lang="nb-NO" sz="200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26 500 studenter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2ED2194-84C5-2605-FADB-0012C4B874CA}"/>
              </a:ext>
            </a:extLst>
          </p:cNvPr>
          <p:cNvSpPr txBox="1"/>
          <p:nvPr/>
        </p:nvSpPr>
        <p:spPr>
          <a:xfrm>
            <a:off x="9123661" y="1516599"/>
            <a:ext cx="2517913" cy="17150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Verdens 8</a:t>
            </a:r>
            <a:r>
              <a:rPr lang="nb-NO" sz="2000">
                <a:solidFill>
                  <a:schemeClr val="bg1"/>
                </a:solidFill>
                <a:latin typeface="Arial"/>
                <a:ea typeface="Calibri"/>
                <a:cs typeface="Arial"/>
              </a:rPr>
              <a:t>3</a:t>
            </a:r>
            <a:r>
              <a:rPr lang="nb-NO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. beste forskningsuniversitet (Shanghai Ranking)</a:t>
            </a:r>
          </a:p>
          <a:p>
            <a:pPr lvl="0">
              <a:lnSpc>
                <a:spcPct val="107000"/>
              </a:lnSpc>
            </a:pPr>
            <a:endParaRPr lang="nb-NO" sz="200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nb-NO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5 nobelprisvinnere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8FC1847-2089-F6E3-B84E-9F9C7714959A}"/>
              </a:ext>
            </a:extLst>
          </p:cNvPr>
          <p:cNvSpPr txBox="1"/>
          <p:nvPr/>
        </p:nvSpPr>
        <p:spPr>
          <a:xfrm>
            <a:off x="6250345" y="3708913"/>
            <a:ext cx="2539137" cy="20443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219 studieprogram</a:t>
            </a:r>
          </a:p>
          <a:p>
            <a:pPr>
              <a:lnSpc>
                <a:spcPct val="107000"/>
              </a:lnSpc>
            </a:pPr>
            <a:endParaRPr lang="nb-NO" sz="2000">
              <a:solidFill>
                <a:schemeClr val="bg1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16</a:t>
            </a:r>
            <a:r>
              <a:rPr lang="nb-NO" sz="2000">
                <a:solidFill>
                  <a:schemeClr val="bg1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 fremragende sentre</a:t>
            </a:r>
          </a:p>
          <a:p>
            <a:pPr>
              <a:lnSpc>
                <a:spcPct val="107000"/>
              </a:lnSpc>
            </a:pPr>
            <a:endParaRPr lang="nb-NO" sz="2000">
              <a:solidFill>
                <a:schemeClr val="bg1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107 ERC-prosjekter</a:t>
            </a:r>
          </a:p>
        </p:txBody>
      </p:sp>
      <p:pic>
        <p:nvPicPr>
          <p:cNvPr id="17" name="Bilde 16" descr="Studenter sitter i rød sofa i fellesområdet på biblioteket i Georg Sverdups hus.">
            <a:extLst>
              <a:ext uri="{FF2B5EF4-FFF2-40B4-BE49-F238E27FC236}">
                <a16:creationId xmlns:a16="http://schemas.microsoft.com/office/drawing/2014/main" id="{BE400B73-5252-3426-3F23-A659ACD2CB5F}"/>
              </a:ext>
            </a:extLst>
          </p:cNvPr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" t="2792"/>
          <a:stretch/>
        </p:blipFill>
        <p:spPr>
          <a:xfrm>
            <a:off x="3230263" y="3543848"/>
            <a:ext cx="2862000" cy="23796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410A0C82-7DEE-2975-0598-166B5C2BF621}"/>
              </a:ext>
            </a:extLst>
          </p:cNvPr>
          <p:cNvSpPr txBox="1"/>
          <p:nvPr/>
        </p:nvSpPr>
        <p:spPr>
          <a:xfrm>
            <a:off x="5014328" y="5702295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</a:t>
            </a:r>
            <a:r>
              <a:rPr lang="nb-NO" sz="800" err="1">
                <a:solidFill>
                  <a:schemeClr val="bg1"/>
                </a:solidFill>
              </a:rPr>
              <a:t>Jarli</a:t>
            </a:r>
            <a:r>
              <a:rPr lang="nb-NO" sz="800">
                <a:solidFill>
                  <a:schemeClr val="bg1"/>
                </a:solidFill>
              </a:rPr>
              <a:t>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D3B700A-AFA6-58B8-D20C-A4F2465A500C}"/>
              </a:ext>
            </a:extLst>
          </p:cNvPr>
          <p:cNvSpPr txBox="1"/>
          <p:nvPr/>
        </p:nvSpPr>
        <p:spPr>
          <a:xfrm>
            <a:off x="10622104" y="5702400"/>
            <a:ext cx="11849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</a:t>
            </a:r>
            <a:r>
              <a:rPr lang="nb-NO">
                <a:solidFill>
                  <a:schemeClr val="bg1"/>
                </a:solidFill>
              </a:rPr>
              <a:t>: </a:t>
            </a:r>
            <a:r>
              <a:rPr lang="nb-NO" err="1">
                <a:solidFill>
                  <a:schemeClr val="bg1"/>
                </a:solidFill>
              </a:rPr>
              <a:t>Jarli</a:t>
            </a:r>
            <a:r>
              <a:rPr lang="nb-NO">
                <a:solidFill>
                  <a:schemeClr val="bg1"/>
                </a:solidFill>
              </a:rPr>
              <a:t> &amp; Jordan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48B57ED-CD48-5661-DB5F-35AD93AA4BFE}"/>
              </a:ext>
            </a:extLst>
          </p:cNvPr>
          <p:cNvSpPr txBox="1"/>
          <p:nvPr/>
        </p:nvSpPr>
        <p:spPr>
          <a:xfrm>
            <a:off x="7875098" y="3336484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734659E-FBEE-81A3-94E6-786FB38983CC}"/>
              </a:ext>
            </a:extLst>
          </p:cNvPr>
          <p:cNvSpPr txBox="1"/>
          <p:nvPr/>
        </p:nvSpPr>
        <p:spPr>
          <a:xfrm>
            <a:off x="2026087" y="3325422"/>
            <a:ext cx="12041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AART Architects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E015214C-B9B4-C7EB-73ED-272AD42E0817}"/>
              </a:ext>
            </a:extLst>
          </p:cNvPr>
          <p:cNvSpPr txBox="1">
            <a:spLocks/>
          </p:cNvSpPr>
          <p:nvPr/>
        </p:nvSpPr>
        <p:spPr>
          <a:xfrm>
            <a:off x="1697839" y="6387011"/>
            <a:ext cx="2037913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medisinske fakultet</a:t>
            </a:r>
          </a:p>
        </p:txBody>
      </p:sp>
    </p:spTree>
    <p:extLst>
      <p:ext uri="{BB962C8B-B14F-4D97-AF65-F5344CB8AC3E}">
        <p14:creationId xmlns:p14="http://schemas.microsoft.com/office/powerpoint/2010/main" val="75964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e 23">
            <a:extLst>
              <a:ext uri="{FF2B5EF4-FFF2-40B4-BE49-F238E27FC236}">
                <a16:creationId xmlns:a16="http://schemas.microsoft.com/office/drawing/2014/main" id="{E5193411-6BD1-5471-FF8D-44CF57D7C0DC}"/>
              </a:ext>
            </a:extLst>
          </p:cNvPr>
          <p:cNvGrpSpPr/>
          <p:nvPr/>
        </p:nvGrpSpPr>
        <p:grpSpPr>
          <a:xfrm>
            <a:off x="221781" y="1442736"/>
            <a:ext cx="3671003" cy="2324270"/>
            <a:chOff x="417722" y="1083503"/>
            <a:chExt cx="3671003" cy="2324270"/>
          </a:xfrm>
        </p:grpSpPr>
        <p:pic>
          <p:nvPicPr>
            <p:cNvPr id="6" name="Bilde 5">
              <a:extLst>
                <a:ext uri="{FF2B5EF4-FFF2-40B4-BE49-F238E27FC236}">
                  <a16:creationId xmlns:a16="http://schemas.microsoft.com/office/drawing/2014/main" id="{319BF7DC-9903-E3E3-A4BE-D5E639212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7722" y="1083503"/>
              <a:ext cx="3603677" cy="2324270"/>
            </a:xfrm>
            <a:prstGeom prst="rect">
              <a:avLst/>
            </a:prstGeom>
          </p:spPr>
        </p:pic>
        <p:sp>
          <p:nvSpPr>
            <p:cNvPr id="17" name="TekstSylinder 5">
              <a:extLst>
                <a:ext uri="{FF2B5EF4-FFF2-40B4-BE49-F238E27FC236}">
                  <a16:creationId xmlns:a16="http://schemas.microsoft.com/office/drawing/2014/main" id="{6E0EC041-7431-DA6C-F8C4-AFA273A29F64}"/>
                </a:ext>
              </a:extLst>
            </p:cNvPr>
            <p:cNvSpPr txBox="1"/>
            <p:nvPr/>
          </p:nvSpPr>
          <p:spPr>
            <a:xfrm>
              <a:off x="2724249" y="3188033"/>
              <a:ext cx="136447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00">
                  <a:solidFill>
                    <a:schemeClr val="bg1"/>
                  </a:solidFill>
                </a:rPr>
                <a:t>Foto: Trude Hamnes, UiO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E4B25FFF-CA42-FF92-3621-45D739B7EED2}"/>
              </a:ext>
            </a:extLst>
          </p:cNvPr>
          <p:cNvGrpSpPr/>
          <p:nvPr/>
        </p:nvGrpSpPr>
        <p:grpSpPr>
          <a:xfrm>
            <a:off x="3992801" y="1443150"/>
            <a:ext cx="3695037" cy="2324270"/>
            <a:chOff x="4188742" y="1083917"/>
            <a:chExt cx="3695037" cy="2324270"/>
          </a:xfrm>
        </p:grpSpPr>
        <p:pic>
          <p:nvPicPr>
            <p:cNvPr id="8" name="Bilde 7">
              <a:extLst>
                <a:ext uri="{FF2B5EF4-FFF2-40B4-BE49-F238E27FC236}">
                  <a16:creationId xmlns:a16="http://schemas.microsoft.com/office/drawing/2014/main" id="{4C31980F-821A-AC67-C3E9-6676D9E02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88742" y="1083917"/>
              <a:ext cx="3630804" cy="2324270"/>
            </a:xfrm>
            <a:prstGeom prst="rect">
              <a:avLst/>
            </a:prstGeom>
          </p:spPr>
        </p:pic>
        <p:sp>
          <p:nvSpPr>
            <p:cNvPr id="18" name="TekstSylinder 5">
              <a:extLst>
                <a:ext uri="{FF2B5EF4-FFF2-40B4-BE49-F238E27FC236}">
                  <a16:creationId xmlns:a16="http://schemas.microsoft.com/office/drawing/2014/main" id="{6C9EA3E9-2CCF-4E91-080F-754124122C88}"/>
                </a:ext>
              </a:extLst>
            </p:cNvPr>
            <p:cNvSpPr txBox="1"/>
            <p:nvPr/>
          </p:nvSpPr>
          <p:spPr>
            <a:xfrm>
              <a:off x="6153818" y="3165557"/>
              <a:ext cx="172996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n-NO" sz="800">
                  <a:solidFill>
                    <a:schemeClr val="bg1"/>
                  </a:solidFill>
                </a:rPr>
                <a:t>Foto: Åsne Rambøl Hillestad, UiO</a:t>
              </a:r>
              <a:endParaRPr lang="nb-NO" sz="80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CA1EDD65-33A1-6E28-8F0E-02A13707605A}"/>
              </a:ext>
            </a:extLst>
          </p:cNvPr>
          <p:cNvGrpSpPr/>
          <p:nvPr/>
        </p:nvGrpSpPr>
        <p:grpSpPr>
          <a:xfrm>
            <a:off x="7786948" y="1444568"/>
            <a:ext cx="3642769" cy="2320606"/>
            <a:chOff x="7982889" y="1085335"/>
            <a:chExt cx="3642769" cy="2320606"/>
          </a:xfrm>
        </p:grpSpPr>
        <p:pic>
          <p:nvPicPr>
            <p:cNvPr id="16" name="Bilde 15">
              <a:extLst>
                <a:ext uri="{FF2B5EF4-FFF2-40B4-BE49-F238E27FC236}">
                  <a16:creationId xmlns:a16="http://schemas.microsoft.com/office/drawing/2014/main" id="{4E582E1E-E6E8-68D9-59AC-F1B6504E8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82889" y="1085335"/>
              <a:ext cx="3642769" cy="2320606"/>
            </a:xfrm>
            <a:prstGeom prst="rect">
              <a:avLst/>
            </a:prstGeom>
          </p:spPr>
        </p:pic>
        <p:sp>
          <p:nvSpPr>
            <p:cNvPr id="19" name="TekstSylinder 5">
              <a:extLst>
                <a:ext uri="{FF2B5EF4-FFF2-40B4-BE49-F238E27FC236}">
                  <a16:creationId xmlns:a16="http://schemas.microsoft.com/office/drawing/2014/main" id="{5C7C631D-0AAC-8470-711B-453F6B059F1E}"/>
                </a:ext>
              </a:extLst>
            </p:cNvPr>
            <p:cNvSpPr txBox="1"/>
            <p:nvPr/>
          </p:nvSpPr>
          <p:spPr>
            <a:xfrm>
              <a:off x="10115308" y="3184412"/>
              <a:ext cx="1284326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00">
                  <a:solidFill>
                    <a:schemeClr val="bg1"/>
                  </a:solidFill>
                </a:rPr>
                <a:t>Foto: Jarli &amp; Jordan/UiO</a:t>
              </a:r>
            </a:p>
          </p:txBody>
        </p:sp>
      </p:grpSp>
      <p:sp>
        <p:nvSpPr>
          <p:cNvPr id="15" name="Rektangel 14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213664" y="3907601"/>
            <a:ext cx="3611794" cy="25938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3996660" y="3907600"/>
            <a:ext cx="3642769" cy="2593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7792046" y="3907601"/>
            <a:ext cx="3642769" cy="25938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781" y="394446"/>
            <a:ext cx="12942300" cy="542658"/>
          </a:xfrm>
        </p:spPr>
        <p:txBody>
          <a:bodyPr/>
          <a:lstStyle/>
          <a:p>
            <a:r>
              <a:rPr lang="nb-NO" dirty="0"/>
              <a:t>Det medisinske fakultet (MED)  (tall 2025)</a:t>
            </a:r>
            <a:br>
              <a:rPr lang="nb-NO" dirty="0"/>
            </a:br>
            <a:br>
              <a:rPr lang="nb-NO" sz="2400" dirty="0"/>
            </a:br>
            <a:endParaRPr lang="nb-NO" sz="1600" dirty="0"/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A3ABCFF3-6F36-2A8F-6647-E9C929A90504}"/>
              </a:ext>
            </a:extLst>
          </p:cNvPr>
          <p:cNvSpPr txBox="1"/>
          <p:nvPr/>
        </p:nvSpPr>
        <p:spPr>
          <a:xfrm>
            <a:off x="330676" y="4056789"/>
            <a:ext cx="326848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>
                <a:solidFill>
                  <a:schemeClr val="accent6"/>
                </a:solidFill>
              </a:rPr>
              <a:t>Studenter og forskning</a:t>
            </a:r>
            <a:br>
              <a:rPr lang="nb-NO" sz="2400" dirty="0">
                <a:solidFill>
                  <a:schemeClr val="accent6"/>
                </a:solidFill>
              </a:rPr>
            </a:br>
            <a:endParaRPr lang="nb-NO" sz="2400" dirty="0">
              <a:solidFill>
                <a:schemeClr val="accent6"/>
              </a:solidFill>
            </a:endParaRPr>
          </a:p>
          <a:p>
            <a:r>
              <a:rPr lang="nb-NO" sz="2000" dirty="0"/>
              <a:t>2.380 studenter</a:t>
            </a:r>
          </a:p>
          <a:p>
            <a:r>
              <a:rPr lang="nb-NO" sz="2000" dirty="0"/>
              <a:t>1.270 ph.d.-kandidater</a:t>
            </a:r>
          </a:p>
          <a:p>
            <a:r>
              <a:rPr lang="nb-NO" sz="2000" dirty="0"/>
              <a:t>192 disputaser/år</a:t>
            </a:r>
          </a:p>
          <a:p>
            <a:r>
              <a:rPr lang="nb-NO" sz="2000" dirty="0"/>
              <a:t>2676 publikasjoner/år </a:t>
            </a:r>
          </a:p>
          <a:p>
            <a:endParaRPr lang="nb-NO" sz="2400" dirty="0"/>
          </a:p>
        </p:txBody>
      </p:sp>
      <p:sp>
        <p:nvSpPr>
          <p:cNvPr id="7" name="TekstSylinder 3">
            <a:extLst>
              <a:ext uri="{FF2B5EF4-FFF2-40B4-BE49-F238E27FC236}">
                <a16:creationId xmlns:a16="http://schemas.microsoft.com/office/drawing/2014/main" id="{E3E20633-5D08-91F6-240D-3B64C2157864}"/>
              </a:ext>
            </a:extLst>
          </p:cNvPr>
          <p:cNvSpPr txBox="1"/>
          <p:nvPr/>
        </p:nvSpPr>
        <p:spPr>
          <a:xfrm>
            <a:off x="7975607" y="4056789"/>
            <a:ext cx="3394553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dirty="0">
                <a:solidFill>
                  <a:schemeClr val="accent6"/>
                </a:solidFill>
              </a:rPr>
              <a:t>Ansatte</a:t>
            </a:r>
          </a:p>
          <a:p>
            <a:endParaRPr lang="nb-NO" sz="2000" dirty="0"/>
          </a:p>
          <a:p>
            <a:r>
              <a:rPr lang="nb-NO" sz="2000" dirty="0"/>
              <a:t>1.392 vitenskapelig ansatte</a:t>
            </a:r>
            <a:endParaRPr lang="nb-NO" sz="2000" dirty="0">
              <a:cs typeface="Arial"/>
            </a:endParaRPr>
          </a:p>
          <a:p>
            <a:r>
              <a:rPr lang="nb-NO" sz="2000" dirty="0"/>
              <a:t>506 teknisk-administrativt ansatte</a:t>
            </a:r>
            <a:endParaRPr lang="nb-NO" sz="2000" dirty="0">
              <a:cs typeface="Arial"/>
            </a:endParaRPr>
          </a:p>
        </p:txBody>
      </p:sp>
      <p:sp>
        <p:nvSpPr>
          <p:cNvPr id="13" name="TekstSylinder 5">
            <a:extLst>
              <a:ext uri="{FF2B5EF4-FFF2-40B4-BE49-F238E27FC236}">
                <a16:creationId xmlns:a16="http://schemas.microsoft.com/office/drawing/2014/main" id="{51757125-1B2C-AEC8-EE86-2D6BA84CAE7F}"/>
              </a:ext>
            </a:extLst>
          </p:cNvPr>
          <p:cNvSpPr txBox="1"/>
          <p:nvPr/>
        </p:nvSpPr>
        <p:spPr>
          <a:xfrm>
            <a:off x="4208163" y="4056789"/>
            <a:ext cx="3342800" cy="2308324"/>
          </a:xfrm>
          <a:prstGeom prst="rect">
            <a:avLst/>
          </a:prstGeom>
          <a:solidFill>
            <a:schemeClr val="accent4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 dirty="0">
                <a:solidFill>
                  <a:schemeClr val="accent6"/>
                </a:solidFill>
              </a:rPr>
              <a:t>Studier</a:t>
            </a:r>
            <a:br>
              <a:rPr lang="nb-NO" sz="2400" dirty="0"/>
            </a:br>
            <a:r>
              <a:rPr lang="nb-NO" sz="2000" dirty="0"/>
              <a:t>1 profesjonsstudium</a:t>
            </a:r>
          </a:p>
          <a:p>
            <a:r>
              <a:rPr lang="nb-NO" sz="2000" dirty="0"/>
              <a:t>1 bachelorprogram</a:t>
            </a:r>
            <a:endParaRPr lang="nb-NO" sz="2000" dirty="0">
              <a:cs typeface="Arial"/>
            </a:endParaRPr>
          </a:p>
          <a:p>
            <a:r>
              <a:rPr lang="nb-NO" sz="2000" dirty="0"/>
              <a:t>6 masterprogram</a:t>
            </a:r>
            <a:endParaRPr lang="nb-NO" sz="2000" dirty="0">
              <a:cs typeface="Arial"/>
            </a:endParaRPr>
          </a:p>
          <a:p>
            <a:r>
              <a:rPr lang="nb-NO" sz="2000" dirty="0"/>
              <a:t>1 årsstudium</a:t>
            </a:r>
          </a:p>
          <a:p>
            <a:r>
              <a:rPr lang="nb-NO" sz="2000" dirty="0">
                <a:cs typeface="Arial"/>
              </a:rPr>
              <a:t>2 </a:t>
            </a:r>
            <a:r>
              <a:rPr lang="nb-NO" sz="2000" dirty="0" err="1">
                <a:cs typeface="Arial"/>
              </a:rPr>
              <a:t>Honours</a:t>
            </a:r>
            <a:r>
              <a:rPr lang="nb-NO" sz="2000" dirty="0">
                <a:cs typeface="Arial"/>
              </a:rPr>
              <a:t>-sertifikat</a:t>
            </a:r>
          </a:p>
          <a:p>
            <a:r>
              <a:rPr lang="nb-NO" sz="2000" dirty="0">
                <a:cs typeface="Arial"/>
              </a:rPr>
              <a:t>1 Ph.d.-program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162A1B5A-B08D-82DE-4EBF-C566F7F35670}"/>
              </a:ext>
            </a:extLst>
          </p:cNvPr>
          <p:cNvSpPr txBox="1">
            <a:spLocks/>
          </p:cNvSpPr>
          <p:nvPr/>
        </p:nvSpPr>
        <p:spPr>
          <a:xfrm>
            <a:off x="623920" y="6539659"/>
            <a:ext cx="2037913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medisinske fakultet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78A01D-87FB-CBB1-BB25-95DD74753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629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752611-862A-07AE-69E6-09590343F1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36" t="14437" r="5639" b="12205"/>
          <a:stretch/>
        </p:blipFill>
        <p:spPr>
          <a:xfrm>
            <a:off x="1595043" y="1608793"/>
            <a:ext cx="10134027" cy="4578875"/>
          </a:xfrm>
          <a:prstGeom prst="rect">
            <a:avLst/>
          </a:prstGeom>
        </p:spPr>
      </p:pic>
      <p:sp>
        <p:nvSpPr>
          <p:cNvPr id="15" name="Title 3">
            <a:extLst>
              <a:ext uri="{FF2B5EF4-FFF2-40B4-BE49-F238E27FC236}">
                <a16:creationId xmlns:a16="http://schemas.microsoft.com/office/drawing/2014/main" id="{99AA1E87-BB1B-6186-0EF2-E0EB4E2EA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/>
              <a:t>Tre institutter og to enheter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1D0D8F-98DF-90C4-0BEE-639713F86559}"/>
              </a:ext>
            </a:extLst>
          </p:cNvPr>
          <p:cNvSpPr txBox="1"/>
          <p:nvPr/>
        </p:nvSpPr>
        <p:spPr>
          <a:xfrm>
            <a:off x="1688123" y="6382539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</p:spTree>
    <p:extLst>
      <p:ext uri="{BB962C8B-B14F-4D97-AF65-F5344CB8AC3E}">
        <p14:creationId xmlns:p14="http://schemas.microsoft.com/office/powerpoint/2010/main" val="251561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BC5B8E-A977-5A13-5C98-3102ECA24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02590" y="6316474"/>
            <a:ext cx="1501215" cy="259232"/>
          </a:xfrm>
        </p:spPr>
        <p:txBody>
          <a:bodyPr/>
          <a:lstStyle/>
          <a:p>
            <a:r>
              <a:rPr lang="nb-NO"/>
              <a:t>Det medisinske fakultet</a:t>
            </a:r>
            <a:endParaRPr lang="nb-NO" b="1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2BFC0A-EA53-B790-F21D-223D9E45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1EBA39-0226-EBA7-DEFB-87CF0C38D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Det medisinske fakultet</a:t>
            </a:r>
            <a:br>
              <a:rPr lang="nb-NO"/>
            </a:br>
            <a:endParaRPr lang="nb-NO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D55ED3B-CDCD-D873-5217-BC4ABDEA838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/>
              <a:t>Dekanat (faglig ledelse) og fakultetsadministrasjonen</a:t>
            </a:r>
          </a:p>
          <a:p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9D0D599-F291-4030-7597-D835FEC431A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solidFill>
            <a:srgbClr val="0070C0"/>
          </a:solidFill>
        </p:spPr>
        <p:txBody>
          <a:bodyPr/>
          <a:lstStyle/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 Institutt for medisinske basalfag</a:t>
            </a:r>
          </a:p>
          <a:p>
            <a:endParaRPr lang="nb-NO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CE5938-35A3-5A78-367C-C99EF24B792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1644716"/>
          </a:xfrm>
          <a:solidFill>
            <a:schemeClr val="accent4"/>
          </a:solidFill>
        </p:spPr>
        <p:txBody>
          <a:bodyPr/>
          <a:lstStyle/>
          <a:p>
            <a:r>
              <a:rPr lang="nb-NO" dirty="0"/>
              <a:t>Anatomi, biokjemi og fysiologi / molekylærmedisin</a:t>
            </a:r>
          </a:p>
          <a:p>
            <a:r>
              <a:rPr lang="nb-NO" dirty="0"/>
              <a:t>Atferds-medisin</a:t>
            </a:r>
          </a:p>
          <a:p>
            <a:r>
              <a:rPr lang="nb-NO" dirty="0"/>
              <a:t>Biostatistikk</a:t>
            </a:r>
          </a:p>
          <a:p>
            <a:r>
              <a:rPr lang="nb-NO" dirty="0"/>
              <a:t>Ernæring</a:t>
            </a:r>
          </a:p>
          <a:p>
            <a:endParaRPr lang="nb-NO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BAADD16-E681-77C6-069D-F0A42EA1A86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solidFill>
            <a:srgbClr val="0070C0"/>
          </a:solidFill>
        </p:spPr>
        <p:txBody>
          <a:bodyPr/>
          <a:lstStyle/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 Institutt for helse og samfunn</a:t>
            </a:r>
          </a:p>
          <a:p>
            <a:endParaRPr lang="nb-NO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9F4283-6967-D438-478A-628C6E63C7B0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397888"/>
          </a:xfrm>
          <a:solidFill>
            <a:schemeClr val="accent4"/>
          </a:solidFill>
        </p:spPr>
        <p:txBody>
          <a:bodyPr vert="horz" lIns="0" tIns="0" rIns="0" bIns="0" rtlCol="0" anchor="t">
            <a:noAutofit/>
          </a:bodyPr>
          <a:lstStyle/>
          <a:p>
            <a:r>
              <a:rPr lang="nb-NO" dirty="0"/>
              <a:t>Folkehelsevitenskap og tverrfaglig helsevitenskap</a:t>
            </a:r>
          </a:p>
          <a:p>
            <a:pPr marL="287655" indent="-287655"/>
            <a:r>
              <a:rPr lang="nb-NO" dirty="0"/>
              <a:t>Samfunnsmedisin og global helse</a:t>
            </a:r>
            <a:endParaRPr lang="nb-NO" dirty="0">
              <a:cs typeface="Arial"/>
            </a:endParaRPr>
          </a:p>
          <a:p>
            <a:r>
              <a:rPr lang="nb-NO" dirty="0"/>
              <a:t>Allmennmedisin</a:t>
            </a:r>
          </a:p>
          <a:p>
            <a:r>
              <a:rPr lang="nb-NO" dirty="0"/>
              <a:t>Helseledelse og helseøkonomi</a:t>
            </a:r>
          </a:p>
          <a:p>
            <a:r>
              <a:rPr lang="nb-NO" dirty="0"/>
              <a:t>Medisinsk etikk</a:t>
            </a:r>
          </a:p>
          <a:p>
            <a:pPr marL="287655" indent="-287655"/>
            <a:r>
              <a:rPr lang="nb-NO" dirty="0"/>
              <a:t>SUSTAINIT – Enhet for bærekraftig helse</a:t>
            </a:r>
            <a:endParaRPr lang="nb-NO" dirty="0">
              <a:cs typeface="Arial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383F7BF-3F72-2636-DC34-43CD024A778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solidFill>
            <a:srgbClr val="0070C0"/>
          </a:solidFill>
        </p:spPr>
        <p:txBody>
          <a:bodyPr/>
          <a:lstStyle/>
          <a:p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 Institutt for klinisk medisin</a:t>
            </a:r>
          </a:p>
          <a:p>
            <a:endParaRPr lang="nb-NO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E3FBE34-685E-52F9-E4D6-71001DF1D6A6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69"/>
            <a:ext cx="2723836" cy="3397889"/>
          </a:xfrm>
          <a:solidFill>
            <a:schemeClr val="accent4"/>
          </a:solidFill>
        </p:spPr>
        <p:txBody>
          <a:bodyPr/>
          <a:lstStyle/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Klinikk psykisk helse / avhengighet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Medisinsk klinikk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Hjerte-, lunge- og karklinikken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Nevroklinikken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Klinikk for hode, hals og 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rekonstruktiv kirurgi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Ortopedisk klinikk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Kvinneklinikken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Barne- og ungdomsklinikken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Klinikk for kirurgi,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inflamm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og </a:t>
            </a:r>
            <a:r>
              <a:rPr kumimoji="0" lang="nb-NO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transpl</a:t>
            </a: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Kreftklinikken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Akuttklinikken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Prehospital klinikk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Klinikk for laboratoriemedisin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Klinikk for radiologi og   nukleærmedisin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UiO Campus Sørlandet </a:t>
            </a:r>
          </a:p>
          <a:p>
            <a:pPr marL="0" marR="0" lvl="0" indent="0" algn="l" defTabSz="2286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(UiO Campus Innlandet)</a:t>
            </a:r>
          </a:p>
          <a:p>
            <a:endParaRPr lang="nb-NO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2BDFA0F-D0BD-DF5E-1B19-D6775551169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7" y="1757497"/>
            <a:ext cx="2723836" cy="494750"/>
          </a:xfrm>
          <a:solidFill>
            <a:srgbClr val="0070C0"/>
          </a:solidFill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 Samarbeid og tilknytninger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C0A5579-E40D-FFB1-2CED-082B0D9628E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397888"/>
          </a:xfrm>
          <a:solidFill>
            <a:schemeClr val="accent4"/>
          </a:solidFill>
        </p:spPr>
        <p:txBody>
          <a:bodyPr/>
          <a:lstStyle/>
          <a:p>
            <a:r>
              <a:rPr lang="nb-NO" dirty="0"/>
              <a:t>Oslo universitetssykehus (OUS)</a:t>
            </a:r>
          </a:p>
          <a:p>
            <a:r>
              <a:rPr lang="nb-NO" dirty="0"/>
              <a:t>Akershus universitetssykehus (AHUS)</a:t>
            </a:r>
          </a:p>
          <a:p>
            <a:r>
              <a:rPr lang="nb-NO" dirty="0"/>
              <a:t>Andre sykehus, sykehjem og fastleger i Helse Sør-Øst RHF</a:t>
            </a:r>
          </a:p>
          <a:p>
            <a:r>
              <a:rPr lang="nb-NO" dirty="0"/>
              <a:t>Andre fakultet ved UiO</a:t>
            </a:r>
          </a:p>
          <a:p>
            <a:r>
              <a:rPr lang="nb-NO" dirty="0"/>
              <a:t>Utveksling med utlandet</a:t>
            </a:r>
          </a:p>
          <a:p>
            <a:r>
              <a:rPr lang="nb-NO" dirty="0"/>
              <a:t>Norske universiteter</a:t>
            </a:r>
          </a:p>
          <a:p>
            <a:r>
              <a:rPr lang="nb-NO" dirty="0"/>
              <a:t>Utenlandske universiteter</a:t>
            </a:r>
          </a:p>
          <a:p>
            <a:r>
              <a:rPr lang="nb-NO" dirty="0"/>
              <a:t>Andre organisasjoner</a:t>
            </a:r>
          </a:p>
          <a:p>
            <a:endParaRPr lang="nb-NO" dirty="0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C0195A7E-7539-2788-0595-18D6F51B0ABD}"/>
              </a:ext>
            </a:extLst>
          </p:cNvPr>
          <p:cNvSpPr txBox="1">
            <a:spLocks/>
          </p:cNvSpPr>
          <p:nvPr/>
        </p:nvSpPr>
        <p:spPr>
          <a:xfrm>
            <a:off x="360043" y="4709504"/>
            <a:ext cx="2723836" cy="1114923"/>
          </a:xfrm>
          <a:prstGeom prst="rect">
            <a:avLst/>
          </a:prstGeom>
          <a:solidFill>
            <a:schemeClr val="accent4"/>
          </a:solidFill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Norsk senter for molekylær biovitenskap og medisin (NCMBM)</a:t>
            </a:r>
          </a:p>
          <a:p>
            <a:r>
              <a:rPr lang="nb-NO" dirty="0"/>
              <a:t>Veksthuset for verdiskaping</a:t>
            </a:r>
          </a:p>
          <a:p>
            <a:r>
              <a:rPr lang="nb-NO" dirty="0"/>
              <a:t>Regionale etiske komiteer (REK)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9CFB9F85-FC27-46F6-08EB-FCC2001500C9}"/>
              </a:ext>
            </a:extLst>
          </p:cNvPr>
          <p:cNvSpPr txBox="1">
            <a:spLocks/>
          </p:cNvSpPr>
          <p:nvPr/>
        </p:nvSpPr>
        <p:spPr>
          <a:xfrm>
            <a:off x="360043" y="4189178"/>
            <a:ext cx="2723836" cy="494749"/>
          </a:xfrm>
          <a:prstGeom prst="rect">
            <a:avLst/>
          </a:prstGeom>
          <a:solidFill>
            <a:srgbClr val="0070C0"/>
          </a:solidFill>
        </p:spPr>
        <p:txBody>
          <a:bodyPr vert="horz" lIns="0" tIns="0" rIns="0" bIns="0" rtlCol="0" anchor="ctr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>
              <a:solidFill>
                <a:schemeClr val="bg1"/>
              </a:solidFill>
            </a:endParaRPr>
          </a:p>
          <a:p>
            <a:r>
              <a:rPr lang="nb-NO">
                <a:solidFill>
                  <a:schemeClr val="bg1"/>
                </a:solidFill>
              </a:rPr>
              <a:t>Enheter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5758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0CE874E3-0897-C46B-7856-076211D37DF0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F06034-C990-E1C5-F49D-18FD3C02F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US" err="1"/>
              <a:t>Fakultetsadministrasjonen</a:t>
            </a:r>
            <a:endParaRPr lang="nb-NO"/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F27837E4-0F83-A5B7-11D6-1FD0EC0B63B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>
            <a:normAutofit/>
          </a:bodyPr>
          <a:lstStyle/>
          <a:p>
            <a:r>
              <a:rPr lang="nb-NO" b="0" i="0">
                <a:effectLst/>
              </a:rPr>
              <a:t>Seks seksjoner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4B3C6-8FF5-0716-ECC0-8CA8BB9B6592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</p:spPr>
        <p:txBody>
          <a:bodyPr>
            <a:normAutofit/>
          </a:bodyPr>
          <a:lstStyle/>
          <a:p>
            <a:pPr fontAlgn="base"/>
            <a:r>
              <a:rPr lang="nb-NO" sz="1500" b="0" i="0">
                <a:effectLst/>
              </a:rPr>
              <a:t>Administrative fellestjenester</a:t>
            </a:r>
          </a:p>
          <a:p>
            <a:pPr fontAlgn="base"/>
            <a:r>
              <a:rPr lang="nb-NO" sz="1500" b="0" i="0">
                <a:effectLst/>
              </a:rPr>
              <a:t>Forskningsadministrasjon</a:t>
            </a:r>
          </a:p>
          <a:p>
            <a:pPr fontAlgn="base"/>
            <a:r>
              <a:rPr lang="nb-NO" sz="1500" b="0" i="0">
                <a:effectLst/>
              </a:rPr>
              <a:t>Seksjon for HR</a:t>
            </a:r>
          </a:p>
          <a:p>
            <a:pPr fontAlgn="base"/>
            <a:r>
              <a:rPr lang="nb-NO" sz="1500" b="0" i="0">
                <a:effectLst/>
              </a:rPr>
              <a:t>Seksjon for helsevitenskapelig pedagogikk (HELP)</a:t>
            </a:r>
          </a:p>
          <a:p>
            <a:pPr fontAlgn="base"/>
            <a:r>
              <a:rPr lang="nb-NO" sz="1500" b="0" i="0">
                <a:effectLst/>
              </a:rPr>
              <a:t>Studieseksjonen</a:t>
            </a:r>
          </a:p>
          <a:p>
            <a:pPr fontAlgn="base"/>
            <a:r>
              <a:rPr lang="nb-NO" sz="1500" b="0" i="0">
                <a:effectLst/>
              </a:rPr>
              <a:t>Økonomiseksjonen</a:t>
            </a:r>
            <a:br>
              <a:rPr lang="nb-NO" sz="1500" b="0" i="0">
                <a:effectLst/>
              </a:rPr>
            </a:br>
            <a:r>
              <a:rPr lang="nb-NO" sz="1500" b="0" i="0">
                <a:effectLst/>
              </a:rPr>
              <a:t>			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34E6F54F-86F7-B00D-FA2D-D85F4519E63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810327" y="6146743"/>
            <a:ext cx="2021627" cy="192876"/>
          </a:xfrm>
        </p:spPr>
        <p:txBody>
          <a:bodyPr>
            <a:normAutofit/>
          </a:bodyPr>
          <a:lstStyle/>
          <a:p>
            <a:r>
              <a:rPr lang="en-US" sz="750">
                <a:solidFill>
                  <a:schemeClr val="bg2">
                    <a:lumMod val="50000"/>
                  </a:schemeClr>
                </a:solidFill>
                <a:latin typeface="Clear Sans"/>
              </a:rPr>
              <a:t>Sogn Arena. Foto: Bertel O. Steen </a:t>
            </a:r>
            <a:r>
              <a:rPr lang="en-US" sz="750" err="1">
                <a:solidFill>
                  <a:schemeClr val="bg2">
                    <a:lumMod val="50000"/>
                  </a:schemeClr>
                </a:solidFill>
                <a:latin typeface="Clear Sans"/>
              </a:rPr>
              <a:t>Eiendom</a:t>
            </a:r>
            <a:endParaRPr lang="en-US" sz="750">
              <a:solidFill>
                <a:schemeClr val="bg2">
                  <a:lumMod val="50000"/>
                </a:schemeClr>
              </a:solidFill>
              <a:latin typeface="Clear Sans"/>
            </a:endParaRPr>
          </a:p>
        </p:txBody>
      </p:sp>
      <p:pic>
        <p:nvPicPr>
          <p:cNvPr id="3076" name="Picture 4" descr="Sogn Arena – Klaus Torgårdsvei 3">
            <a:extLst>
              <a:ext uri="{FF2B5EF4-FFF2-40B4-BE49-F238E27FC236}">
                <a16:creationId xmlns:a16="http://schemas.microsoft.com/office/drawing/2014/main" id="{19DD385D-2D16-F6FF-1D6C-62ECEDA16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4" r="15061" b="-2"/>
          <a:stretch>
            <a:fillRect/>
          </a:stretch>
        </p:blipFill>
        <p:spPr bwMode="auto">
          <a:xfrm>
            <a:off x="6342742" y="1757499"/>
            <a:ext cx="5489213" cy="4301395"/>
          </a:xfrm>
          <a:prstGeom prst="rect">
            <a:avLst/>
          </a:prstGeom>
          <a:solidFill>
            <a:srgbClr val="FFFFFF"/>
          </a:solidFill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92BF2B63-4FFB-D0AC-CE64-EC550A5EFF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5821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54FB8588-26C0-64F2-5ABE-94BA8E0972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3546436" y="0"/>
            <a:ext cx="9218654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Ett</a:t>
            </a:r>
            <a:r>
              <a:rPr lang="en-US"/>
              <a:t> </a:t>
            </a:r>
            <a:r>
              <a:rPr lang="en-US" err="1"/>
              <a:t>fakultet</a:t>
            </a:r>
            <a:r>
              <a:rPr lang="en-US"/>
              <a:t>, </a:t>
            </a:r>
            <a:br>
              <a:rPr lang="en-US"/>
            </a:br>
            <a:r>
              <a:rPr lang="en-US"/>
              <a:t>mange </a:t>
            </a:r>
            <a:r>
              <a:rPr lang="en-US" err="1"/>
              <a:t>lokasjoner</a:t>
            </a:r>
            <a:endParaRPr lang="nb-NO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E38AF9E3-C7B5-8B68-CC9E-B9C91EEAE0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769" r="17813" b="2"/>
          <a:stretch/>
        </p:blipFill>
        <p:spPr>
          <a:xfrm>
            <a:off x="10888370" y="832698"/>
            <a:ext cx="1137212" cy="1482371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0F51C0-91AF-4ABF-2E9E-A7E8980C0A06}"/>
              </a:ext>
            </a:extLst>
          </p:cNvPr>
          <p:cNvSpPr txBox="1"/>
          <p:nvPr/>
        </p:nvSpPr>
        <p:spPr>
          <a:xfrm>
            <a:off x="10726502" y="2375305"/>
            <a:ext cx="4475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err="1"/>
              <a:t>Ahus</a:t>
            </a:r>
            <a:endParaRPr lang="nb-NO"/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61D33A53-ED1E-7210-030F-3B82298E3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4255" y="2921211"/>
            <a:ext cx="1052721" cy="113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457BC34C-FE8A-48AF-7627-4CE42A11A81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286" y="3360491"/>
            <a:ext cx="1597307" cy="1146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Placeholder 4">
            <a:extLst>
              <a:ext uri="{FF2B5EF4-FFF2-40B4-BE49-F238E27FC236}">
                <a16:creationId xmlns:a16="http://schemas.microsoft.com/office/drawing/2014/main" id="{9F21F6A0-3B22-E56C-E800-ECB968A53E4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5" b="15645"/>
          <a:stretch>
            <a:fillRect/>
          </a:stretch>
        </p:blipFill>
        <p:spPr>
          <a:xfrm>
            <a:off x="7317993" y="2094337"/>
            <a:ext cx="1787245" cy="1023599"/>
          </a:xfrm>
          <a:prstGeom prst="rect">
            <a:avLst/>
          </a:prstGeom>
        </p:spPr>
      </p:pic>
      <p:pic>
        <p:nvPicPr>
          <p:cNvPr id="1026" name="Picture 2" descr="Kvinnelig overlege foran sykehus med veggmaleri">
            <a:extLst>
              <a:ext uri="{FF2B5EF4-FFF2-40B4-BE49-F238E27FC236}">
                <a16:creationId xmlns:a16="http://schemas.microsoft.com/office/drawing/2014/main" id="{863FC546-8DD4-F455-6650-B8C04B0F48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49" r="10446" b="20758"/>
          <a:stretch/>
        </p:blipFill>
        <p:spPr bwMode="auto">
          <a:xfrm>
            <a:off x="1933022" y="5123656"/>
            <a:ext cx="2818159" cy="113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Sogn Arena - Oslo universitetssykehus HF">
            <a:extLst>
              <a:ext uri="{FF2B5EF4-FFF2-40B4-BE49-F238E27FC236}">
                <a16:creationId xmlns:a16="http://schemas.microsoft.com/office/drawing/2014/main" id="{0836444F-A715-012A-D8FA-B9B57DC08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7319" y="1684356"/>
            <a:ext cx="1339068" cy="891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Bildet viser et avlangt gult bygg med et høyt bygg i bakgrunnen">
            <a:extLst>
              <a:ext uri="{FF2B5EF4-FFF2-40B4-BE49-F238E27FC236}">
                <a16:creationId xmlns:a16="http://schemas.microsoft.com/office/drawing/2014/main" id="{3612C84C-435A-7177-A5AC-5B8E2D6F3B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1" t="13559" b="20509"/>
          <a:stretch/>
        </p:blipFill>
        <p:spPr bwMode="auto">
          <a:xfrm>
            <a:off x="6912566" y="329491"/>
            <a:ext cx="1702328" cy="114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424EBDA-0E71-8FBD-2307-BBC11AA10DD1}"/>
              </a:ext>
            </a:extLst>
          </p:cNvPr>
          <p:cNvCxnSpPr/>
          <p:nvPr/>
        </p:nvCxnSpPr>
        <p:spPr>
          <a:xfrm>
            <a:off x="4751181" y="5692126"/>
            <a:ext cx="2248186" cy="336884"/>
          </a:xfrm>
          <a:prstGeom prst="straightConnector1">
            <a:avLst/>
          </a:prstGeom>
          <a:ln w="19050" cap="flat" cmpd="sng" algn="ctr">
            <a:solidFill>
              <a:srgbClr val="2EC4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6C0BE95-BA50-EE09-9C5C-90DC8B419B1A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9866853" y="2575445"/>
            <a:ext cx="94206" cy="345524"/>
          </a:xfrm>
          <a:prstGeom prst="straightConnector1">
            <a:avLst/>
          </a:prstGeom>
          <a:ln w="19050" cap="flat" cmpd="sng" algn="ctr">
            <a:solidFill>
              <a:srgbClr val="2EC4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06577E0-2202-289E-28FA-372002F670F9}"/>
              </a:ext>
            </a:extLst>
          </p:cNvPr>
          <p:cNvCxnSpPr>
            <a:cxnSpLocks/>
          </p:cNvCxnSpPr>
          <p:nvPr/>
        </p:nvCxnSpPr>
        <p:spPr>
          <a:xfrm flipH="1" flipV="1">
            <a:off x="10024024" y="3059442"/>
            <a:ext cx="380231" cy="237990"/>
          </a:xfrm>
          <a:prstGeom prst="straightConnector1">
            <a:avLst/>
          </a:prstGeom>
          <a:ln w="19050" cap="flat" cmpd="sng" algn="ctr">
            <a:solidFill>
              <a:srgbClr val="2EC4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00FFBB9-831F-A97B-ACB6-066E0CFF8F01}"/>
              </a:ext>
            </a:extLst>
          </p:cNvPr>
          <p:cNvCxnSpPr>
            <a:cxnSpLocks/>
          </p:cNvCxnSpPr>
          <p:nvPr/>
        </p:nvCxnSpPr>
        <p:spPr>
          <a:xfrm flipV="1">
            <a:off x="9471239" y="3029888"/>
            <a:ext cx="501320" cy="353898"/>
          </a:xfrm>
          <a:prstGeom prst="straightConnector1">
            <a:avLst/>
          </a:prstGeom>
          <a:ln w="19050" cap="flat" cmpd="sng" algn="ctr">
            <a:solidFill>
              <a:srgbClr val="2EC4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354B8DB-6335-833E-922A-9EDB282D3CE9}"/>
              </a:ext>
            </a:extLst>
          </p:cNvPr>
          <p:cNvCxnSpPr>
            <a:cxnSpLocks/>
          </p:cNvCxnSpPr>
          <p:nvPr/>
        </p:nvCxnSpPr>
        <p:spPr>
          <a:xfrm>
            <a:off x="9102872" y="2902678"/>
            <a:ext cx="751442" cy="92242"/>
          </a:xfrm>
          <a:prstGeom prst="straightConnector1">
            <a:avLst/>
          </a:prstGeom>
          <a:ln w="19050" cap="flat" cmpd="sng" algn="ctr">
            <a:solidFill>
              <a:srgbClr val="2EC4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57BEBA0-F25E-1B87-2012-E33E83DB0393}"/>
              </a:ext>
            </a:extLst>
          </p:cNvPr>
          <p:cNvCxnSpPr>
            <a:cxnSpLocks/>
          </p:cNvCxnSpPr>
          <p:nvPr/>
        </p:nvCxnSpPr>
        <p:spPr>
          <a:xfrm flipH="1">
            <a:off x="10404255" y="2315069"/>
            <a:ext cx="507803" cy="445676"/>
          </a:xfrm>
          <a:prstGeom prst="straightConnector1">
            <a:avLst/>
          </a:prstGeom>
          <a:ln w="19050" cap="flat" cmpd="sng" algn="ctr">
            <a:solidFill>
              <a:srgbClr val="2EC4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F52C3A5-993D-0C18-5F54-23A739DDEB78}"/>
              </a:ext>
            </a:extLst>
          </p:cNvPr>
          <p:cNvCxnSpPr>
            <a:cxnSpLocks/>
          </p:cNvCxnSpPr>
          <p:nvPr/>
        </p:nvCxnSpPr>
        <p:spPr>
          <a:xfrm>
            <a:off x="8614894" y="598930"/>
            <a:ext cx="1400749" cy="224858"/>
          </a:xfrm>
          <a:prstGeom prst="straightConnector1">
            <a:avLst/>
          </a:prstGeom>
          <a:ln w="19050" cap="flat" cmpd="sng" algn="ctr">
            <a:solidFill>
              <a:srgbClr val="2EC48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0753217-DB98-201A-50DE-3E1D140AE3D4}"/>
              </a:ext>
            </a:extLst>
          </p:cNvPr>
          <p:cNvSpPr txBox="1"/>
          <p:nvPr/>
        </p:nvSpPr>
        <p:spPr>
          <a:xfrm>
            <a:off x="419385" y="1573883"/>
            <a:ext cx="540054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/>
              <a:t>Oslo: Domus </a:t>
            </a:r>
            <a:r>
              <a:rPr lang="nb-NO" sz="2000" dirty="0" err="1"/>
              <a:t>Medica</a:t>
            </a:r>
            <a:r>
              <a:rPr lang="nb-NO" sz="2000" dirty="0"/>
              <a:t> og Oslo universitetssykehus Rikshospitalet.</a:t>
            </a:r>
            <a:br>
              <a:rPr lang="nb-NO" sz="2000" dirty="0"/>
            </a:br>
            <a:r>
              <a:rPr lang="nb-NO" sz="2000" dirty="0"/>
              <a:t>Oslo universitetssykehus Ullevål</a:t>
            </a:r>
          </a:p>
          <a:p>
            <a:r>
              <a:rPr lang="nb-NO" sz="2000" dirty="0"/>
              <a:t>	Forskningsveien og Forskningsparken</a:t>
            </a:r>
          </a:p>
          <a:p>
            <a:r>
              <a:rPr lang="nb-NO" sz="2000" dirty="0"/>
              <a:t>	Sogn arena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/>
              <a:t>Akershus: Akershus </a:t>
            </a:r>
            <a:br>
              <a:rPr lang="nb-NO" sz="2000" dirty="0"/>
            </a:br>
            <a:r>
              <a:rPr lang="nb-NO" sz="2000" dirty="0"/>
              <a:t>universitetssykehus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/>
              <a:t>Lillehammer: </a:t>
            </a:r>
            <a:r>
              <a:rPr lang="nb-NO" sz="2000" b="0" i="0" dirty="0">
                <a:solidFill>
                  <a:srgbClr val="000000"/>
                </a:solidFill>
                <a:effectLst/>
              </a:rPr>
              <a:t>UiO Campus Innlandet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 dirty="0">
                <a:solidFill>
                  <a:srgbClr val="000000"/>
                </a:solidFill>
              </a:rPr>
              <a:t>Kristiansand: </a:t>
            </a:r>
            <a:r>
              <a:rPr lang="nb-NO" sz="2000" dirty="0"/>
              <a:t>UiO Campus Sør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9846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A719506-5C3C-A33E-996F-618955A9D12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Visjon og strategi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96D83B3-FD1F-132A-9562-221C7E93BE79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181301"/>
            <a:ext cx="5489214" cy="4301103"/>
          </a:xfrm>
        </p:spPr>
        <p:txBody>
          <a:bodyPr/>
          <a:lstStyle/>
          <a:p>
            <a:pPr fontAlgn="base"/>
            <a:r>
              <a:rPr lang="nb-NO" sz="2800"/>
              <a:t>Vår visjon:</a:t>
            </a:r>
          </a:p>
          <a:p>
            <a:pPr lvl="1"/>
            <a:r>
              <a:rPr lang="en-GB" i="1" err="1">
                <a:effectLst/>
                <a:ea typeface="Calibri" panose="020F0502020204030204" pitchFamily="34" charset="0"/>
              </a:rPr>
              <a:t>Fremragende</a:t>
            </a:r>
            <a:r>
              <a:rPr lang="en-GB" i="1">
                <a:effectLst/>
                <a:ea typeface="Calibri" panose="020F0502020204030204" pitchFamily="34" charset="0"/>
              </a:rPr>
              <a:t> </a:t>
            </a:r>
            <a:r>
              <a:rPr lang="en-GB" i="1" err="1">
                <a:effectLst/>
                <a:ea typeface="Calibri" panose="020F0502020204030204" pitchFamily="34" charset="0"/>
              </a:rPr>
              <a:t>kunnskap</a:t>
            </a:r>
            <a:r>
              <a:rPr lang="en-GB" i="1">
                <a:effectLst/>
                <a:ea typeface="Calibri" panose="020F0502020204030204" pitchFamily="34" charset="0"/>
              </a:rPr>
              <a:t> for </a:t>
            </a:r>
            <a:r>
              <a:rPr lang="en-GB" i="1" err="1">
                <a:effectLst/>
                <a:ea typeface="Calibri" panose="020F0502020204030204" pitchFamily="34" charset="0"/>
              </a:rPr>
              <a:t>fremtidens</a:t>
            </a:r>
            <a:r>
              <a:rPr lang="en-GB" i="1">
                <a:effectLst/>
                <a:ea typeface="Calibri" panose="020F0502020204030204" pitchFamily="34" charset="0"/>
              </a:rPr>
              <a:t> </a:t>
            </a:r>
            <a:r>
              <a:rPr lang="en-GB" i="1" err="1">
                <a:effectLst/>
                <a:ea typeface="Calibri" panose="020F0502020204030204" pitchFamily="34" charset="0"/>
              </a:rPr>
              <a:t>helse</a:t>
            </a:r>
            <a:br>
              <a:rPr lang="en-GB" i="1">
                <a:effectLst/>
                <a:ea typeface="Calibri" panose="020F0502020204030204" pitchFamily="34" charset="0"/>
              </a:rPr>
            </a:br>
            <a:endParaRPr lang="nb-NO" sz="1800"/>
          </a:p>
          <a:p>
            <a:pPr fontAlgn="base"/>
            <a:r>
              <a:rPr lang="en-GB" sz="2800" err="1">
                <a:ea typeface="Calibri" panose="020F0502020204030204" pitchFamily="34" charset="0"/>
              </a:rPr>
              <a:t>Vår</a:t>
            </a:r>
            <a:r>
              <a:rPr lang="en-GB" sz="2800">
                <a:ea typeface="Calibri" panose="020F0502020204030204" pitchFamily="34" charset="0"/>
              </a:rPr>
              <a:t> strategi </a:t>
            </a:r>
            <a:r>
              <a:rPr lang="en-GB" sz="2800" err="1">
                <a:ea typeface="Calibri" panose="020F0502020204030204" pitchFamily="34" charset="0"/>
              </a:rPr>
              <a:t>har</a:t>
            </a:r>
            <a:r>
              <a:rPr lang="en-GB" sz="2800">
                <a:ea typeface="Calibri" panose="020F0502020204030204" pitchFamily="34" charset="0"/>
              </a:rPr>
              <a:t> </a:t>
            </a:r>
            <a:r>
              <a:rPr lang="en-GB" sz="2800" err="1">
                <a:ea typeface="Calibri" panose="020F0502020204030204" pitchFamily="34" charset="0"/>
              </a:rPr>
              <a:t>målsetninger</a:t>
            </a:r>
            <a:r>
              <a:rPr lang="en-GB" sz="2800">
                <a:ea typeface="Calibri" panose="020F0502020204030204" pitchFamily="34" charset="0"/>
              </a:rPr>
              <a:t> for </a:t>
            </a:r>
            <a:r>
              <a:rPr lang="en-GB" sz="2800" err="1">
                <a:ea typeface="Calibri" panose="020F0502020204030204" pitchFamily="34" charset="0"/>
              </a:rPr>
              <a:t>tre</a:t>
            </a:r>
            <a:r>
              <a:rPr lang="en-GB" sz="2800">
                <a:ea typeface="Calibri" panose="020F0502020204030204" pitchFamily="34" charset="0"/>
              </a:rPr>
              <a:t> </a:t>
            </a:r>
            <a:r>
              <a:rPr lang="en-GB" sz="2800" err="1">
                <a:ea typeface="Calibri" panose="020F0502020204030204" pitchFamily="34" charset="0"/>
              </a:rPr>
              <a:t>hovedområder</a:t>
            </a:r>
            <a:endParaRPr lang="en-GB" sz="2800">
              <a:effectLst/>
              <a:ea typeface="Calibri" panose="020F0502020204030204" pitchFamily="34" charset="0"/>
            </a:endParaRPr>
          </a:p>
          <a:p>
            <a:pPr marL="855034" lvl="1" indent="-457200" fontAlgn="base"/>
            <a:r>
              <a:rPr lang="en-GB" sz="2400" err="1"/>
              <a:t>Utdanning</a:t>
            </a:r>
            <a:endParaRPr lang="en-GB" sz="2400"/>
          </a:p>
          <a:p>
            <a:pPr marL="855034" lvl="1" indent="-457200" fontAlgn="base"/>
            <a:r>
              <a:rPr lang="nb-NO" sz="2400" kern="0">
                <a:solidFill>
                  <a:srgbClr val="181818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Innovasjon og forskning</a:t>
            </a:r>
            <a:endParaRPr lang="nb-NO" sz="2400">
              <a:effectLst/>
              <a:ea typeface="Calibri" panose="020F0502020204030204" pitchFamily="34" charset="0"/>
            </a:endParaRPr>
          </a:p>
          <a:p>
            <a:pPr marL="855034" lvl="1" indent="-457200" fontAlgn="base"/>
            <a:r>
              <a:rPr lang="en-GB" sz="2400" kern="0">
                <a:solidFill>
                  <a:srgbClr val="181818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Personal, </a:t>
            </a:r>
            <a:r>
              <a:rPr lang="en-GB" sz="2400" kern="0" err="1">
                <a:solidFill>
                  <a:srgbClr val="181818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organisasjon</a:t>
            </a:r>
            <a:r>
              <a:rPr lang="en-GB" sz="2400" kern="0">
                <a:solidFill>
                  <a:srgbClr val="181818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kern="0" err="1">
                <a:solidFill>
                  <a:srgbClr val="181818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GB" sz="2400" kern="0">
                <a:solidFill>
                  <a:srgbClr val="181818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kern="0" err="1">
                <a:solidFill>
                  <a:srgbClr val="181818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kommunikasjon</a:t>
            </a:r>
            <a:br>
              <a:rPr lang="en-GB" sz="2400" kern="0">
                <a:solidFill>
                  <a:srgbClr val="181818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2400" kern="0">
              <a:solidFill>
                <a:srgbClr val="181818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7834" lvl="1" indent="0" fontAlgn="base">
              <a:buNone/>
            </a:pPr>
            <a:r>
              <a:rPr lang="en-GB" sz="2400" kern="0">
                <a:solidFill>
                  <a:srgbClr val="181818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GB" sz="2400" kern="0" err="1">
                <a:solidFill>
                  <a:srgbClr val="181818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finner</a:t>
            </a:r>
            <a:r>
              <a:rPr lang="en-GB" sz="2400" kern="0">
                <a:solidFill>
                  <a:srgbClr val="181818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kern="0" err="1">
                <a:solidFill>
                  <a:srgbClr val="181818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strategien</a:t>
            </a:r>
            <a:r>
              <a:rPr lang="en-GB" sz="2400" kern="0">
                <a:solidFill>
                  <a:srgbClr val="181818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her:</a:t>
            </a:r>
            <a:endParaRPr lang="en-GB" sz="2400" kern="0">
              <a:solidFill>
                <a:srgbClr val="181818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40A9457-5CD5-9DD4-3E96-B4A5230DF9D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Footer Placeholder 1"/>
          <p:cNvSpPr txBox="1">
            <a:spLocks/>
          </p:cNvSpPr>
          <p:nvPr/>
        </p:nvSpPr>
        <p:spPr>
          <a:xfrm>
            <a:off x="1622066" y="6264275"/>
            <a:ext cx="1500188" cy="258762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marL="0" algn="l" defTabSz="2286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D4A438-3F2E-936D-B8C2-F0A0ECD7E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6178" y="0"/>
            <a:ext cx="496175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C4483C-E652-1A4F-9546-30C5AF0F3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259" y="5100887"/>
            <a:ext cx="951999" cy="95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87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79BC6D60-7A3B-6D54-4074-3B957A310CE8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885970-D79B-EE51-E496-F3845250C1FD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F1EEA84-AF53-4FD4-A1A3-5356AB7C9545}" type="slidenum">
              <a:rPr lang="en-US" altLang="nb-NO" smtClean="0"/>
              <a:pPr>
                <a:spcAft>
                  <a:spcPts val="600"/>
                </a:spcAft>
                <a:defRPr/>
              </a:pPr>
              <a:t>9</a:t>
            </a:fld>
            <a:endParaRPr lang="en-US" altLang="nb-NO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F217B77-3FB8-F565-AB91-C2D646171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 anchor="t">
            <a:normAutofit/>
          </a:bodyPr>
          <a:lstStyle/>
          <a:p>
            <a:r>
              <a:rPr lang="nb-NO"/>
              <a:t>Utdanning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37D3DD3C-6D7D-D7D7-E452-59C01247652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6075924" cy="494749"/>
          </a:xfrm>
          <a:solidFill>
            <a:srgbClr val="0070C0"/>
          </a:solidFill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b-NO" b="1" dirty="0">
                <a:solidFill>
                  <a:schemeClr val="bg1"/>
                </a:solidFill>
              </a:rPr>
              <a:t>Det medisinske fakultet skal tilby fremragende helseutdanning for et bærekraftig samfunn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4093BBB-4240-D80B-865A-2F5EC480BF0F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3" y="1757499"/>
            <a:ext cx="6075925" cy="4301103"/>
          </a:xfrm>
          <a:solidFill>
            <a:schemeClr val="accent4"/>
          </a:solidFill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200" dirty="0"/>
              <a:t>Vi skal videreutvikle studieprogrammene i henhold til ny kunnskap og samfunnets utfordringer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200" dirty="0"/>
              <a:t>Vi skal sikre høy kvalitet på medisinutdanningen og bidra til god legedekning nasjonalt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200" dirty="0"/>
              <a:t>Vi skal utvikle og sikre fremragende bachelor- og masterutdanninger rettet mot helse og helsetjenesten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200" b="0" i="0" dirty="0">
                <a:effectLst/>
              </a:rPr>
              <a:t>Vi skal sikre god rekruttering og høy kvalitet i forskerutdanningen</a:t>
            </a:r>
          </a:p>
          <a:p>
            <a:pPr marL="0" indent="0">
              <a:buNone/>
            </a:pPr>
            <a:endParaRPr lang="nb-NO" sz="2200" dirty="0"/>
          </a:p>
        </p:txBody>
      </p:sp>
      <p:sp>
        <p:nvSpPr>
          <p:cNvPr id="4" name="Date Placeholder 3" hidden="1">
            <a:extLst>
              <a:ext uri="{FF2B5EF4-FFF2-40B4-BE49-F238E27FC236}">
                <a16:creationId xmlns:a16="http://schemas.microsoft.com/office/drawing/2014/main" id="{1F8C737C-E86B-43E3-DF3C-2F780451756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48800" y="6264275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fld id="{843ADEEE-4B03-4F22-8333-0DB8E89417C9}" type="datetime1">
              <a:rPr lang="nb-NO" altLang="nb-NO" smtClean="0"/>
              <a:pPr>
                <a:spcAft>
                  <a:spcPts val="600"/>
                </a:spcAft>
                <a:defRPr/>
              </a:pPr>
              <a:t>14.09.2026</a:t>
            </a:fld>
            <a:endParaRPr lang="nb-NO" altLang="nb-NO"/>
          </a:p>
        </p:txBody>
      </p:sp>
      <p:pic>
        <p:nvPicPr>
          <p:cNvPr id="10" name="Picture 9" descr="A person standing in front of a group of people&#10;&#10;AI-generated content may be incorrect.">
            <a:extLst>
              <a:ext uri="{FF2B5EF4-FFF2-40B4-BE49-F238E27FC236}">
                <a16:creationId xmlns:a16="http://schemas.microsoft.com/office/drawing/2014/main" id="{6A3BC3CB-28CC-0723-774B-230E5BBEB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6"/>
          <a:stretch>
            <a:fillRect/>
          </a:stretch>
        </p:blipFill>
        <p:spPr>
          <a:xfrm>
            <a:off x="6843521" y="-1573"/>
            <a:ext cx="5348479" cy="6859573"/>
          </a:xfrm>
          <a:prstGeom prst="rect">
            <a:avLst/>
          </a:prstGeom>
          <a:noFill/>
        </p:spPr>
      </p:pic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22DAF299-4998-484F-3FDA-65587FE31CE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0545246" y="6351413"/>
            <a:ext cx="1442242" cy="189354"/>
          </a:xfrm>
        </p:spPr>
        <p:txBody>
          <a:bodyPr/>
          <a:lstStyle/>
          <a:p>
            <a:r>
              <a:rPr lang="nb-NO" b="0" i="0">
                <a:solidFill>
                  <a:schemeClr val="bg1"/>
                </a:solidFill>
                <a:effectLst/>
                <a:latin typeface="Clear Sans"/>
              </a:rPr>
              <a:t>Foto: Øystein Horgmo/UiO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081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1C871D-9D55-D451-743B-0E11AEEA36E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 lIns="0" tIns="0" rIns="0" bIns="0"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 kern="1200">
                <a:latin typeface="+mn-lt"/>
                <a:ea typeface="+mn-ea"/>
                <a:cs typeface="+mn-cs"/>
              </a:rPr>
              <a:t>Det medisinske fakultet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BDB4EE-B413-EDBA-22F7-C36DFB1904AE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148A53-87AF-A4A8-133D-47519D113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527778"/>
            <a:ext cx="11471910" cy="542658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Status desentralisert legeutdanning ved UiO Campus Sør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5DED90-4491-4193-35FB-1A636F21B35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</p:spPr>
        <p:txBody>
          <a:bodyPr vert="horz" lIns="0" tIns="0" rIns="0" bIns="0" rtlCol="0">
            <a:normAutofit/>
          </a:bodyPr>
          <a:lstStyle/>
          <a:p>
            <a:pPr marL="342900" indent="-342900">
              <a:lnSpc>
                <a:spcPct val="90000"/>
              </a:lnSpc>
            </a:pPr>
            <a:r>
              <a:rPr lang="nb-NO" dirty="0"/>
              <a:t>50 studenter på hvert årskull tar tre siste studieår på Sørlandet og Innlandet</a:t>
            </a:r>
          </a:p>
          <a:p>
            <a:pPr marL="342900" indent="-342900">
              <a:lnSpc>
                <a:spcPct val="90000"/>
              </a:lnSpc>
            </a:pPr>
            <a:r>
              <a:rPr lang="nb-NO" dirty="0"/>
              <a:t>2023: Første studentene startet i Agder (pilot)</a:t>
            </a:r>
          </a:p>
          <a:p>
            <a:pPr marL="342900" indent="-342900">
              <a:lnSpc>
                <a:spcPct val="90000"/>
              </a:lnSpc>
            </a:pPr>
            <a:r>
              <a:rPr lang="nb-NO" dirty="0"/>
              <a:t>2024: 20 nye studieplasser i statsbudsjettet – øremerket desentral medisinutdanning på Campus sør</a:t>
            </a:r>
          </a:p>
          <a:p>
            <a:pPr marL="342900" indent="-342900">
              <a:lnSpc>
                <a:spcPct val="90000"/>
              </a:lnSpc>
            </a:pPr>
            <a:r>
              <a:rPr lang="nb-NO" dirty="0"/>
              <a:t>2026: Permanente avtaler med Sørlandet sykehus HF om desentral utdanning ved UiO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426E1E-6F77-5D3C-B28B-64371E437BD0}"/>
              </a:ext>
            </a:extLst>
          </p:cNvPr>
          <p:cNvSpPr txBox="1"/>
          <p:nvPr/>
        </p:nvSpPr>
        <p:spPr>
          <a:xfrm>
            <a:off x="6376623" y="5797972"/>
            <a:ext cx="2325943" cy="247375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/>
          <a:p>
            <a:pPr defTabSz="914446">
              <a:lnSpc>
                <a:spcPct val="90000"/>
              </a:lnSpc>
              <a:spcBef>
                <a:spcPts val="1150"/>
              </a:spcBef>
            </a:pPr>
            <a:r>
              <a:rPr lang="en-US" sz="800" kern="1200" dirty="0" err="1">
                <a:latin typeface="+mn-lt"/>
                <a:ea typeface="+mn-ea"/>
                <a:cs typeface="+mn-cs"/>
              </a:rPr>
              <a:t>Studenter</a:t>
            </a:r>
            <a:r>
              <a:rPr lang="en-US" sz="800" kern="1200" dirty="0">
                <a:latin typeface="+mn-lt"/>
                <a:ea typeface="+mn-ea"/>
                <a:cs typeface="+mn-cs"/>
              </a:rPr>
              <a:t> ved UiO Campus sør, Sørlandet sjukehus. </a:t>
            </a:r>
            <a:br>
              <a:rPr lang="en-US" sz="800" dirty="0"/>
            </a:br>
            <a:r>
              <a:rPr lang="en-US" sz="800" b="0" i="0" kern="1200" dirty="0">
                <a:effectLst/>
                <a:latin typeface="+mn-lt"/>
                <a:ea typeface="+mn-ea"/>
                <a:cs typeface="+mn-cs"/>
              </a:rPr>
              <a:t>Foto: Åsne Rambøl Hillestad, UiO</a:t>
            </a:r>
            <a:endParaRPr lang="en-US" sz="8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6" name="Picture 4" descr="To nye søkealternativ for medisinstudiet ved UiO | UiO - Det medisinske  fakultet">
            <a:extLst>
              <a:ext uri="{FF2B5EF4-FFF2-40B4-BE49-F238E27FC236}">
                <a16:creationId xmlns:a16="http://schemas.microsoft.com/office/drawing/2014/main" id="{0E5F52CA-F1FC-2799-0A05-A8E3AF9C2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" r="12026" b="2"/>
          <a:stretch>
            <a:fillRect/>
          </a:stretch>
        </p:blipFill>
        <p:spPr bwMode="auto">
          <a:xfrm>
            <a:off x="6376623" y="1483878"/>
            <a:ext cx="5489213" cy="4301395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1308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1A56AD-E93A-54C0-F018-160A3F8A9620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 lIns="0" tIns="0" rIns="0" bIns="0"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 kern="1200">
                <a:latin typeface="+mn-lt"/>
                <a:ea typeface="+mn-ea"/>
                <a:cs typeface="+mn-cs"/>
              </a:rPr>
              <a:t>Det medisinske fakultet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A86EFC-FD39-B689-C8A2-0768479F0E2F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B08A76-6992-095E-BF42-D12ADA3F9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Status desentralisert legeutdanning på Innlandet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746B39-52E6-8ED8-29F4-D2CED5FDDCE5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254749" y="1422390"/>
            <a:ext cx="5841250" cy="4301103"/>
          </a:xfrm>
        </p:spPr>
        <p:txBody>
          <a:bodyPr vert="horz" lIns="0" tIns="0" rIns="0" bIns="0" rtlCol="0">
            <a:noAutofit/>
          </a:bodyPr>
          <a:lstStyle/>
          <a:p>
            <a:pPr marL="342900" indent="-342900">
              <a:lnSpc>
                <a:spcPct val="90000"/>
              </a:lnSpc>
            </a:pPr>
            <a:r>
              <a:rPr lang="nb-NO" sz="2200" dirty="0"/>
              <a:t>Statsbudsjett 2025: 15 nye studieplasser øremerket desentral medisinutdanning i Innlandet UiO</a:t>
            </a:r>
          </a:p>
          <a:p>
            <a:pPr marL="342900" indent="-342900">
              <a:lnSpc>
                <a:spcPct val="90000"/>
              </a:lnSpc>
            </a:pPr>
            <a:r>
              <a:rPr lang="nb-NO" sz="2200" dirty="0"/>
              <a:t>Opptak til første kull i Innlandet høst 2026</a:t>
            </a:r>
          </a:p>
          <a:p>
            <a:pPr marL="342900" indent="-342900">
              <a:lnSpc>
                <a:spcPct val="90000"/>
              </a:lnSpc>
            </a:pPr>
            <a:r>
              <a:rPr lang="nb-NO" sz="2200" dirty="0"/>
              <a:t>Jobber parallelt med NTNU som starter medisin på Gjøvik fra høst 2026 - svært utfordrende med to universiteter i samme helseregion</a:t>
            </a:r>
          </a:p>
          <a:p>
            <a:pPr marL="342900" indent="-342900">
              <a:lnSpc>
                <a:spcPct val="90000"/>
              </a:lnSpc>
            </a:pPr>
            <a:r>
              <a:rPr lang="nb-NO" sz="2200" dirty="0"/>
              <a:t>UiO base Lillehammer, studenter på 4. studieår starter der høst 2028</a:t>
            </a:r>
          </a:p>
          <a:p>
            <a:pPr marL="342900" indent="-342900">
              <a:lnSpc>
                <a:spcPct val="90000"/>
              </a:lnSpc>
            </a:pPr>
            <a:r>
              <a:rPr lang="nb-NO" sz="2200" dirty="0"/>
              <a:t>Koordineringsarbeid </a:t>
            </a:r>
            <a:r>
              <a:rPr lang="nb-NO" sz="2200" dirty="0" err="1"/>
              <a:t>gjestår</a:t>
            </a:r>
            <a:r>
              <a:rPr lang="nb-NO" sz="2200" dirty="0"/>
              <a:t> mhp. studieplaner i dagens sykehusstruktur i Innlandet og for nytt </a:t>
            </a:r>
            <a:r>
              <a:rPr lang="nb-NO" sz="2200" dirty="0" err="1"/>
              <a:t>Mjøssykehus</a:t>
            </a:r>
            <a:endParaRPr lang="nb-NO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4CAFB9-96DC-1199-BE4C-71CF2D03A693}"/>
              </a:ext>
            </a:extLst>
          </p:cNvPr>
          <p:cNvSpPr txBox="1"/>
          <p:nvPr/>
        </p:nvSpPr>
        <p:spPr>
          <a:xfrm>
            <a:off x="6376623" y="6002341"/>
            <a:ext cx="5489213" cy="49474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defTabSz="914446">
              <a:lnSpc>
                <a:spcPct val="90000"/>
              </a:lnSpc>
              <a:spcBef>
                <a:spcPts val="1150"/>
              </a:spcBef>
            </a:pPr>
            <a:r>
              <a:rPr lang="en-US" sz="1800" kern="1200" dirty="0" err="1">
                <a:latin typeface="+mn-lt"/>
                <a:ea typeface="+mn-ea"/>
                <a:cs typeface="+mn-cs"/>
              </a:rPr>
              <a:t>Ledelsen</a:t>
            </a:r>
            <a:r>
              <a:rPr lang="en-US" sz="1800" kern="1200" dirty="0">
                <a:latin typeface="+mn-lt"/>
                <a:ea typeface="+mn-ea"/>
                <a:cs typeface="+mn-cs"/>
              </a:rPr>
              <a:t> ved MED UiO, NTNU og </a:t>
            </a:r>
            <a:r>
              <a:rPr lang="en-US" sz="1800" kern="1200" dirty="0" err="1">
                <a:latin typeface="+mn-lt"/>
                <a:ea typeface="+mn-ea"/>
                <a:cs typeface="+mn-cs"/>
              </a:rPr>
              <a:t>Sykehuset</a:t>
            </a:r>
            <a:r>
              <a:rPr lang="en-US" sz="1800" kern="1200" dirty="0">
                <a:latin typeface="+mn-lt"/>
                <a:ea typeface="+mn-ea"/>
                <a:cs typeface="+mn-cs"/>
              </a:rPr>
              <a:t> i Lillehammer. </a:t>
            </a:r>
            <a:r>
              <a:rPr lang="en-US" sz="1800" b="0" i="0" kern="1200" dirty="0">
                <a:effectLst/>
                <a:latin typeface="+mn-lt"/>
                <a:ea typeface="+mn-ea"/>
                <a:cs typeface="+mn-cs"/>
              </a:rPr>
              <a:t>Foto: Sykehuset Innlandet / GDF Media</a:t>
            </a:r>
            <a:endParaRPr lang="en-US" sz="1800" kern="1200" dirty="0"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8E0F740-6F0C-A1CA-372E-8B946B4B6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7" r="3054" b="1"/>
          <a:stretch>
            <a:fillRect/>
          </a:stretch>
        </p:blipFill>
        <p:spPr bwMode="auto">
          <a:xfrm>
            <a:off x="6342741" y="1432384"/>
            <a:ext cx="5489213" cy="4301395"/>
          </a:xfrm>
          <a:prstGeom prst="rect">
            <a:avLst/>
          </a:prstGeom>
          <a:solidFill>
            <a:srgbClr val="FFFFFF"/>
          </a:solidFill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8425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68C111C3-3437-638D-AB91-76818E1E03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9C6052-C64B-4EF7-7A1D-7C79A5B26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61CB5BF-8B85-5019-2821-BF3449E3B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 anchor="t">
            <a:normAutofit fontScale="90000"/>
          </a:bodyPr>
          <a:lstStyle/>
          <a:p>
            <a:r>
              <a:rPr lang="nb-NO" sz="3900"/>
              <a:t>Innovasjon og forskning</a:t>
            </a:r>
            <a:br>
              <a:rPr lang="nb-NO" sz="1900"/>
            </a:br>
            <a:endParaRPr lang="nb-NO" sz="190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7BBE643-CB5A-F8C0-AC3B-64053087F32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  <a:solidFill>
            <a:srgbClr val="0070C0"/>
          </a:solidFill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1500" b="1" i="0" dirty="0">
                <a:solidFill>
                  <a:schemeClr val="bg1"/>
                </a:solidFill>
                <a:effectLst/>
              </a:rPr>
              <a:t>Det medisinske fakultet skal tilrettelegge for innovasjon og </a:t>
            </a:r>
            <a:br>
              <a:rPr lang="nb-NO" sz="1500" b="1" dirty="0">
                <a:solidFill>
                  <a:schemeClr val="bg1"/>
                </a:solidFill>
              </a:rPr>
            </a:br>
            <a:r>
              <a:rPr lang="nb-NO" sz="1500" b="1" i="0" dirty="0">
                <a:solidFill>
                  <a:schemeClr val="bg1"/>
                </a:solidFill>
                <a:effectLst/>
              </a:rPr>
              <a:t>fremragende, relevant og banebrytende forskning </a:t>
            </a:r>
            <a:endParaRPr lang="nb-NO" sz="1500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D61BCB-53C5-403F-6F5B-F3D0E0CF98DD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solidFill>
            <a:schemeClr val="accent4"/>
          </a:solidFill>
        </p:spPr>
        <p:txBody>
          <a:bodyPr>
            <a:normAutofit/>
          </a:bodyPr>
          <a:lstStyle/>
          <a:p>
            <a:r>
              <a:rPr lang="nb-NO" dirty="0"/>
              <a:t>Vi skal bygge og fremme gode utviklingsmuligheter for innovasjons- og forskningsmiljøene</a:t>
            </a:r>
          </a:p>
          <a:p>
            <a:r>
              <a:rPr lang="nb-NO" dirty="0"/>
              <a:t>Vi skal legge til rette for at innovasjon og forskning skal være relevant for de store samfunnsutfordringene</a:t>
            </a:r>
          </a:p>
          <a:p>
            <a:r>
              <a:rPr lang="nb-NO" b="0" i="0" dirty="0">
                <a:effectLst/>
              </a:rPr>
              <a:t>Vi skal legge til rette for tverrfaglig samarbeid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9" name="Picture 8" descr="A person and person in lab coats&#10;&#10;AI-generated content may be incorrect.">
            <a:extLst>
              <a:ext uri="{FF2B5EF4-FFF2-40B4-BE49-F238E27FC236}">
                <a16:creationId xmlns:a16="http://schemas.microsoft.com/office/drawing/2014/main" id="{0DB22E5B-6C4C-6A07-7CF4-E981C78A1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4390"/>
          <a:stretch>
            <a:fillRect/>
          </a:stretch>
        </p:blipFill>
        <p:spPr>
          <a:xfrm>
            <a:off x="6844747" y="0"/>
            <a:ext cx="5347252" cy="6857999"/>
          </a:xfrm>
          <a:prstGeom prst="rect">
            <a:avLst/>
          </a:prstGeom>
          <a:noFill/>
        </p:spPr>
      </p:pic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5ED853A6-ABC7-FD29-B5B8-703EABC4DB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13101" y="6502413"/>
            <a:ext cx="4152735" cy="182608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Foto: Jarli &amp; Jordan/UiO</a:t>
            </a:r>
          </a:p>
        </p:txBody>
      </p:sp>
    </p:spTree>
    <p:extLst>
      <p:ext uri="{BB962C8B-B14F-4D97-AF65-F5344CB8AC3E}">
        <p14:creationId xmlns:p14="http://schemas.microsoft.com/office/powerpoint/2010/main" val="2399049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46914A1-BF1B-7C26-4717-2405B27C5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2" y="500062"/>
            <a:ext cx="10515600" cy="1325563"/>
          </a:xfrm>
        </p:spPr>
        <p:txBody>
          <a:bodyPr anchor="t">
            <a:normAutofit/>
          </a:bodyPr>
          <a:lstStyle/>
          <a:p>
            <a:r>
              <a:rPr lang="nb-NO"/>
              <a:t>Doktorgrad og </a:t>
            </a:r>
            <a:br>
              <a:rPr lang="nb-NO"/>
            </a:br>
            <a:r>
              <a:rPr lang="nb-NO"/>
              <a:t>forskerkarriere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E48E22B-23A2-44B6-2520-17558498C1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nb-NO"/>
              <a:t>Ph.d. i medisin og helsefag</a:t>
            </a:r>
          </a:p>
          <a:p>
            <a:r>
              <a:rPr lang="nb-NO"/>
              <a:t>Dr.philos.</a:t>
            </a:r>
          </a:p>
          <a:p>
            <a:r>
              <a:rPr lang="nb-NO"/>
              <a:t>MSCA postdoktorstipend</a:t>
            </a:r>
          </a:p>
          <a:p>
            <a:r>
              <a:rPr lang="nb-NO"/>
              <a:t>Postdoktorprogrammet</a:t>
            </a:r>
          </a:p>
          <a:p>
            <a:r>
              <a:rPr lang="nb-NO"/>
              <a:t>Helseinnovatørskolen</a:t>
            </a:r>
          </a:p>
          <a:p>
            <a:r>
              <a:rPr lang="nb-NO"/>
              <a:t>Forskerlinjen</a:t>
            </a:r>
          </a:p>
          <a:p>
            <a:r>
              <a:rPr lang="nb-NO"/>
              <a:t>Nasjonale forskerskoler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597FB3-B31B-586A-452D-29F91CAE7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7732" y="6243181"/>
            <a:ext cx="1501215" cy="259232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medisinske fakultet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0B899E-34E8-7C8D-DCE1-61C99DE0A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pic>
        <p:nvPicPr>
          <p:cNvPr id="23" name="Picture 22" descr="A group of women holding red and black rolled up papers&#10;&#10;AI-generated content may be incorrect.">
            <a:extLst>
              <a:ext uri="{FF2B5EF4-FFF2-40B4-BE49-F238E27FC236}">
                <a16:creationId xmlns:a16="http://schemas.microsoft.com/office/drawing/2014/main" id="{E01B0901-EC33-5BC2-3F5B-AF66863A5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055" y="0"/>
            <a:ext cx="6858000" cy="6858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3C5D221-335A-4506-6201-45D20AE08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9299" y="6628653"/>
            <a:ext cx="4212701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09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50F3B3-67A7-0610-145D-1DE4BDB8D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542F00-B210-9E65-CAF5-9BDDB50C7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82A49B-447F-2227-E5FE-0C4B71864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Livsvitenskapsbygget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E2A74E-B9FE-7C54-F0CB-677FF84F963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/>
              <a:t>Samarbeid, konvergens og synergi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09B34D-CC60-9368-428A-B2A285AA3E53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694119"/>
            <a:ext cx="5489214" cy="4432417"/>
          </a:xfrm>
          <a:solidFill>
            <a:schemeClr val="accent4"/>
          </a:solidFill>
        </p:spPr>
        <p:txBody>
          <a:bodyPr/>
          <a:lstStyle/>
          <a:p>
            <a:r>
              <a:rPr lang="nb-NO" dirty="0"/>
              <a:t>Innflytting i 2026</a:t>
            </a:r>
          </a:p>
          <a:p>
            <a:r>
              <a:rPr lang="nb-NO" dirty="0" err="1"/>
              <a:t>Ca</a:t>
            </a:r>
            <a:r>
              <a:rPr lang="nb-NO" dirty="0"/>
              <a:t> 1/3 disponeres av OUS Klinikk for laboratoriemedisin (KLM)</a:t>
            </a:r>
          </a:p>
          <a:p>
            <a:r>
              <a:rPr lang="nb-NO" dirty="0" err="1"/>
              <a:t>Ca</a:t>
            </a:r>
            <a:r>
              <a:rPr lang="nb-NO" dirty="0"/>
              <a:t> 2/3 disponeres av UiO, </a:t>
            </a:r>
            <a:r>
              <a:rPr lang="nb-NO" dirty="0" err="1"/>
              <a:t>ca</a:t>
            </a:r>
            <a:r>
              <a:rPr lang="nb-NO" dirty="0"/>
              <a:t> 1.000 ansatte fra MN og </a:t>
            </a:r>
            <a:r>
              <a:rPr lang="nb-NO" dirty="0" err="1"/>
              <a:t>ca</a:t>
            </a:r>
            <a:r>
              <a:rPr lang="nb-NO" dirty="0"/>
              <a:t> 100  ansatte fra MED</a:t>
            </a:r>
          </a:p>
          <a:p>
            <a:r>
              <a:rPr lang="nb-NO" dirty="0"/>
              <a:t>Veksthuset</a:t>
            </a:r>
          </a:p>
          <a:p>
            <a:r>
              <a:rPr lang="nb-NO" dirty="0"/>
              <a:t>Bibliotek</a:t>
            </a:r>
          </a:p>
          <a:p>
            <a:r>
              <a:rPr lang="nb-NO" dirty="0"/>
              <a:t>Felles kjernefasiliteter</a:t>
            </a:r>
          </a:p>
          <a:p>
            <a:endParaRPr lang="nb-NO" dirty="0"/>
          </a:p>
        </p:txBody>
      </p:sp>
      <p:pic>
        <p:nvPicPr>
          <p:cNvPr id="10" name="Picture Placeholder 9" descr="A tree in a building&#10;&#10;AI-generated content may be incorrect.">
            <a:extLst>
              <a:ext uri="{FF2B5EF4-FFF2-40B4-BE49-F238E27FC236}">
                <a16:creationId xmlns:a16="http://schemas.microsoft.com/office/drawing/2014/main" id="{130C30FC-23A3-A41A-DDDA-D961222E11EB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0" r="28070"/>
          <a:stretch>
            <a:fillRect/>
          </a:stretch>
        </p:blipFill>
        <p:spPr>
          <a:xfrm>
            <a:off x="6844943" y="8751"/>
            <a:ext cx="5340430" cy="6849249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3CB2BC5-9156-4229-B218-D93B7888ADF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97878" y="6652022"/>
            <a:ext cx="4152735" cy="182608"/>
          </a:xfrm>
        </p:spPr>
        <p:txBody>
          <a:bodyPr/>
          <a:lstStyle/>
          <a:p>
            <a:r>
              <a:rPr lang="nn-NO" b="0" i="0">
                <a:solidFill>
                  <a:srgbClr val="080809"/>
                </a:solidFill>
                <a:effectLst/>
                <a:latin typeface="Segoe UI Historic" panose="020B0502040204020203" pitchFamily="34" charset="0"/>
              </a:rPr>
              <a:t>Foto: Hans Fredrik Asbjørnsen/Statsbygg</a:t>
            </a:r>
            <a:endParaRPr lang="nb-NO" b="1"/>
          </a:p>
        </p:txBody>
      </p:sp>
    </p:spTree>
    <p:extLst>
      <p:ext uri="{BB962C8B-B14F-4D97-AF65-F5344CB8AC3E}">
        <p14:creationId xmlns:p14="http://schemas.microsoft.com/office/powerpoint/2010/main" val="1753173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D57EB-DEE7-89FE-49CB-BF8DF77ED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1EEA84-AF53-4FD4-A1A3-5356AB7C9545}" type="slidenum">
              <a:rPr lang="en-US" altLang="nb-NO" smtClean="0"/>
              <a:pPr>
                <a:defRPr/>
              </a:pPr>
              <a:t>15</a:t>
            </a:fld>
            <a:endParaRPr lang="en-US" altLang="nb-NO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DE4955F-FC53-039D-8D79-9CD552399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Personal, organisasjon og kommunikasjon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844B4A2-5742-F5DC-DA75-CE87418B58F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737024"/>
            <a:ext cx="5489214" cy="860402"/>
          </a:xfrm>
          <a:solidFill>
            <a:srgbClr val="0070C0"/>
          </a:solidFill>
        </p:spPr>
        <p:txBody>
          <a:bodyPr/>
          <a:lstStyle/>
          <a:p>
            <a:r>
              <a:rPr lang="nb-NO" b="1" i="0" dirty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Det medisinske fakultet skal være en utviklende organisasjon og et attraktivt arbeids- og studiested i tett dialog med omverdenen</a:t>
            </a:r>
            <a:endParaRPr lang="nb-NO" b="1" dirty="0">
              <a:solidFill>
                <a:schemeClr val="bg1"/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D549F9F-1AEF-41B9-55D1-286C2838F33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3083169"/>
            <a:ext cx="5489214" cy="2975433"/>
          </a:xfrm>
          <a:solidFill>
            <a:schemeClr val="accent4"/>
          </a:solidFill>
        </p:spPr>
        <p:txBody>
          <a:bodyPr/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Vi skal arbeide for en samlende, inkluderende og bærekraftig organisasjon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Vi skal stimulere til samarbeid, fleksibilitet og omstillingsevne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Vi skal være en attraktiv arbeids- og studieplass</a:t>
            </a:r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13489-E730-AD54-A523-1DC7FCBA6CD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48800" y="6264275"/>
            <a:ext cx="2743200" cy="365125"/>
          </a:xfrm>
        </p:spPr>
        <p:txBody>
          <a:bodyPr/>
          <a:lstStyle/>
          <a:p>
            <a:pPr>
              <a:defRPr/>
            </a:pPr>
            <a:endParaRPr lang="nb-NO" altLang="nb-NO"/>
          </a:p>
        </p:txBody>
      </p:sp>
      <p:pic>
        <p:nvPicPr>
          <p:cNvPr id="17" name="Picture 16" descr="A group of people standing around a machine&#10;&#10;AI-generated content may be incorrect.">
            <a:extLst>
              <a:ext uri="{FF2B5EF4-FFF2-40B4-BE49-F238E27FC236}">
                <a16:creationId xmlns:a16="http://schemas.microsoft.com/office/drawing/2014/main" id="{4C22CF2B-F265-61AB-878C-B74FD2AB3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4" r="4117"/>
          <a:stretch/>
        </p:blipFill>
        <p:spPr>
          <a:xfrm>
            <a:off x="6096000" y="981134"/>
            <a:ext cx="5769836" cy="528164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080F08-890D-40C2-EB27-FF9B2FAB52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667495" y="5870278"/>
            <a:ext cx="4152735" cy="182608"/>
          </a:xfrm>
        </p:spPr>
        <p:txBody>
          <a:bodyPr/>
          <a:lstStyle/>
          <a:p>
            <a:r>
              <a:rPr lang="it-IT" b="0" i="0">
                <a:solidFill>
                  <a:schemeClr val="bg1"/>
                </a:solidFill>
                <a:effectLst/>
                <a:latin typeface="Helvetica" panose="020B0604020202020204" pitchFamily="34" charset="0"/>
              </a:rPr>
              <a:t>Foto: Yngve Vogt, Apollon/UiO </a:t>
            </a:r>
            <a:endParaRPr lang="nb-NO">
              <a:solidFill>
                <a:schemeClr val="bg1"/>
              </a:solidFill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19146BEE-6B43-78C8-E149-CB569F9699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r>
              <a:rPr lang="nb-NO"/>
              <a:t>Det medisinske fakultet</a:t>
            </a:r>
          </a:p>
        </p:txBody>
      </p:sp>
    </p:spTree>
    <p:extLst>
      <p:ext uri="{BB962C8B-B14F-4D97-AF65-F5344CB8AC3E}">
        <p14:creationId xmlns:p14="http://schemas.microsoft.com/office/powerpoint/2010/main" val="2209163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5D30F-A7C2-B129-CEEF-B83A8AC37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56F8440-3BD9-962E-BB3E-93954108B9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medisinske fakultet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59EAA1-1420-0695-ABF6-AFF46820D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E70A48A-CBE2-60BF-08F9-487C73FD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94" y="360045"/>
            <a:ext cx="5489214" cy="542658"/>
          </a:xfrm>
        </p:spPr>
        <p:txBody>
          <a:bodyPr/>
          <a:lstStyle/>
          <a:p>
            <a:r>
              <a:rPr lang="nb-NO" dirty="0"/>
              <a:t>Likestilling, inkludering og mangfold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59821A9-12B2-2286-4F7F-965E9359DCD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79094" y="1407472"/>
            <a:ext cx="5489214" cy="494749"/>
          </a:xfrm>
        </p:spPr>
        <p:txBody>
          <a:bodyPr/>
          <a:lstStyle/>
          <a:p>
            <a:r>
              <a:rPr lang="nb-NO" dirty="0"/>
              <a:t>Tiltaksplan 2023 - 2026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E12E9B-00FA-0920-2644-617B3B0A5147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79094" y="2295525"/>
            <a:ext cx="5489214" cy="3469843"/>
          </a:xfrm>
          <a:solidFill>
            <a:schemeClr val="accent4"/>
          </a:solidFill>
        </p:spPr>
        <p:txBody>
          <a:bodyPr/>
          <a:lstStyle/>
          <a:p>
            <a:pPr marL="0" indent="0">
              <a:buNone/>
            </a:pPr>
            <a:r>
              <a:rPr lang="nb-NO" dirty="0"/>
              <a:t>Det </a:t>
            </a:r>
            <a:r>
              <a:rPr lang="nb-NO"/>
              <a:t>medisinske fakultet </a:t>
            </a:r>
            <a:r>
              <a:rPr lang="nb-NO" dirty="0"/>
              <a:t>vil</a:t>
            </a:r>
          </a:p>
          <a:p>
            <a:r>
              <a:rPr lang="nb-NO" dirty="0"/>
              <a:t>Møte alle med respekt</a:t>
            </a:r>
          </a:p>
          <a:p>
            <a:r>
              <a:rPr lang="nb-NO" dirty="0"/>
              <a:t>Fremme like muligheter </a:t>
            </a:r>
          </a:p>
          <a:p>
            <a:r>
              <a:rPr lang="nb-NO" dirty="0"/>
              <a:t>Hindre diskriminering på bakgrunn av gruppekjennetegn </a:t>
            </a:r>
          </a:p>
          <a:p>
            <a:pPr marL="0" indent="0">
              <a:buNone/>
            </a:pPr>
            <a:endParaRPr lang="nb-NO" sz="800" dirty="0"/>
          </a:p>
          <a:p>
            <a:pPr marL="0" indent="0">
              <a:buNone/>
            </a:pPr>
            <a:r>
              <a:rPr lang="nb-NO" dirty="0"/>
              <a:t>Arbeidet skal være forankret på alle nivåer i organisasjonen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EAC71F78-6154-B069-6BF2-4B40F16F2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1"/>
          <a:stretch>
            <a:fillRect/>
          </a:stretch>
        </p:blipFill>
        <p:spPr>
          <a:xfrm>
            <a:off x="6408549" y="0"/>
            <a:ext cx="5783451" cy="6858000"/>
          </a:xfrm>
          <a:prstGeom prst="rect">
            <a:avLst/>
          </a:prstGeom>
          <a:ln w="28575">
            <a:noFill/>
          </a:ln>
        </p:spPr>
      </p:pic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0B7DDE8D-A11F-44B4-BA4C-6F7594CD807A}"/>
              </a:ext>
            </a:extLst>
          </p:cNvPr>
          <p:cNvCxnSpPr>
            <a:cxnSpLocks/>
          </p:cNvCxnSpPr>
          <p:nvPr/>
        </p:nvCxnSpPr>
        <p:spPr>
          <a:xfrm flipV="1">
            <a:off x="6408549" y="0"/>
            <a:ext cx="0" cy="685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277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klær, sko, person, tekst&#10;&#10;KI-generert innhold kan være feil.">
            <a:extLst>
              <a:ext uri="{FF2B5EF4-FFF2-40B4-BE49-F238E27FC236}">
                <a16:creationId xmlns:a16="http://schemas.microsoft.com/office/drawing/2014/main" id="{95B813FA-A74B-0A0B-FB63-D5AC3D77C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" y="27644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2070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55818818563D9488789E2881B277156" ma:contentTypeVersion="10" ma:contentTypeDescription="Opprett et nytt dokument." ma:contentTypeScope="" ma:versionID="cc622516b1d7ea131712e06cde4afbdf">
  <xsd:schema xmlns:xsd="http://www.w3.org/2001/XMLSchema" xmlns:xs="http://www.w3.org/2001/XMLSchema" xmlns:p="http://schemas.microsoft.com/office/2006/metadata/properties" xmlns:ns2="59b89419-f45d-4999-b74c-7ff390dbe0e9" xmlns:ns3="eebb1afb-8d79-4d16-90d6-7b3840177b91" targetNamespace="http://schemas.microsoft.com/office/2006/metadata/properties" ma:root="true" ma:fieldsID="25c0fc952a5d0703af4a3fdabf8412cc" ns2:_="" ns3:_="">
    <xsd:import namespace="59b89419-f45d-4999-b74c-7ff390dbe0e9"/>
    <xsd:import namespace="eebb1afb-8d79-4d16-90d6-7b3840177b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b89419-f45d-4999-b74c-7ff390dbe0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bb1afb-8d79-4d16-90d6-7b3840177b9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88C9D7-7CD8-43C8-9CD2-297A855C66EF}"/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a69c35fb-6d9a-4d7c-98bd-d665f442f86f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f7f2a440-019a-4837-82ab-0b15319e077f"/>
    <ds:schemaRef ds:uri="http://www.w3.org/XML/1998/namespace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2184</TotalTime>
  <Words>1139</Words>
  <Application>Microsoft Office PowerPoint</Application>
  <PresentationFormat>Widescreen</PresentationFormat>
  <Paragraphs>224</Paragraphs>
  <Slides>17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Det medisinske fakultet</vt:lpstr>
      <vt:lpstr>Universitetet i Oslo i dag</vt:lpstr>
      <vt:lpstr>Det medisinske fakultet (MED)  (tall 2025)  </vt:lpstr>
      <vt:lpstr>Tre institutter og to enheter</vt:lpstr>
      <vt:lpstr>Det medisinske fakultet </vt:lpstr>
      <vt:lpstr>Fakultetsadministrasjonen</vt:lpstr>
      <vt:lpstr>Ett fakultet,  mange lokasjoner</vt:lpstr>
      <vt:lpstr>Visjon og strategi</vt:lpstr>
      <vt:lpstr>Utdanning</vt:lpstr>
      <vt:lpstr>Status desentralisert legeutdanning ved UiO Campus Sør</vt:lpstr>
      <vt:lpstr>Status desentralisert legeutdanning på Innlandet</vt:lpstr>
      <vt:lpstr>Innovasjon og forskning </vt:lpstr>
      <vt:lpstr>Doktorgrad og  forskerkarriere</vt:lpstr>
      <vt:lpstr>Livsvitenskapsbygget</vt:lpstr>
      <vt:lpstr>Personal, organisasjon og kommunikasjon</vt:lpstr>
      <vt:lpstr>Likestilling, inkludering og mangfold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Hanne Bjerknes</dc:creator>
  <cp:lastModifiedBy>Inger Helen Eidsaa</cp:lastModifiedBy>
  <cp:revision>12</cp:revision>
  <dcterms:created xsi:type="dcterms:W3CDTF">2026-01-30T08:17:11Z</dcterms:created>
  <dcterms:modified xsi:type="dcterms:W3CDTF">2026-09-14T08:01:04Z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0x010100955818818563D9488789E2881B277156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