
<file path=[Content_Types].xml><?xml version="1.0" encoding="utf-8"?>
<Types xmlns="http://schemas.openxmlformats.org/package/2006/content-types">
  <Default Extension="(null)" ContentType="image/x-emf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28" r:id="rId2"/>
    <p:sldId id="363" r:id="rId3"/>
    <p:sldId id="488" r:id="rId4"/>
    <p:sldId id="466" r:id="rId5"/>
    <p:sldId id="464" r:id="rId6"/>
    <p:sldId id="479" r:id="rId7"/>
    <p:sldId id="478" r:id="rId8"/>
    <p:sldId id="480" r:id="rId9"/>
    <p:sldId id="489" r:id="rId10"/>
  </p:sldIdLst>
  <p:sldSz cx="12192000" cy="6858000"/>
  <p:notesSz cx="9144000" cy="6858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838"/>
    <a:srgbClr val="AB7942"/>
    <a:srgbClr val="F67C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2"/>
    <p:restoredTop sz="86418" autoAdjust="0"/>
  </p:normalViewPr>
  <p:slideViewPr>
    <p:cSldViewPr snapToGrid="0" snapToObjects="1">
      <p:cViewPr varScale="1">
        <p:scale>
          <a:sx n="112" d="100"/>
          <a:sy n="112" d="100"/>
        </p:scale>
        <p:origin x="116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39515-F40E-2B46-80C5-7E93288BC9B4}" type="datetimeFigureOut">
              <a:rPr lang="en-US" smtClean="0"/>
              <a:t>9/2/20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815B-C21A-D445-8537-F992F2B77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7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ABBB1-E209-C94A-AD28-564D06765E02}" type="datetimeFigureOut">
              <a:rPr lang="en-US" smtClean="0"/>
              <a:t>9/2/20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74528-D5F8-C64B-BE39-79C5B3E6E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74528-D5F8-C64B-BE39-79C5B3E6EC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5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F74528-D5F8-C64B-BE39-79C5B3E6EC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26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668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9094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2104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13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8706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7834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90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31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03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158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202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25068-981A-F045-A1F3-E2C9A7B61A93}" type="datetimeFigureOut">
              <a:t>02/09/2020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E410E-61E0-1245-9865-631CC640EAE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24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(null)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18" Type="http://schemas.openxmlformats.org/officeDocument/2006/relationships/image" Target="../media/image20.png"/><Relationship Id="rId3" Type="http://schemas.openxmlformats.org/officeDocument/2006/relationships/image" Target="../media/image6.jpg"/><Relationship Id="rId21" Type="http://schemas.microsoft.com/office/2007/relationships/hdphoto" Target="../media/hdphoto2.wdp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17" Type="http://schemas.openxmlformats.org/officeDocument/2006/relationships/image" Target="../media/image19.jpg"/><Relationship Id="rId2" Type="http://schemas.openxmlformats.org/officeDocument/2006/relationships/image" Target="../media/image5.jpg"/><Relationship Id="rId16" Type="http://schemas.microsoft.com/office/2007/relationships/hdphoto" Target="../media/hdphoto1.wdp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5" Type="http://schemas.openxmlformats.org/officeDocument/2006/relationships/image" Target="../media/image18.jpeg"/><Relationship Id="rId10" Type="http://schemas.openxmlformats.org/officeDocument/2006/relationships/image" Target="../media/image13.jpg"/><Relationship Id="rId19" Type="http://schemas.openxmlformats.org/officeDocument/2006/relationships/image" Target="../media/image21.jpeg"/><Relationship Id="rId4" Type="http://schemas.openxmlformats.org/officeDocument/2006/relationships/image" Target="../media/image7.jpg"/><Relationship Id="rId9" Type="http://schemas.openxmlformats.org/officeDocument/2006/relationships/image" Target="../media/image12.jpg"/><Relationship Id="rId14" Type="http://schemas.openxmlformats.org/officeDocument/2006/relationships/image" Target="../media/image17.jp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Excel_Worksheet.xlsx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287716" y="705853"/>
            <a:ext cx="6100720" cy="3637547"/>
          </a:xfrm>
        </p:spPr>
        <p:txBody>
          <a:bodyPr anchor="t" anchorCtr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nb-NO" sz="3600" b="1" dirty="0"/>
              <a:t>Erfaringer fra 4 år som SFU</a:t>
            </a:r>
            <a:br>
              <a:rPr lang="nb-NO" sz="3600" spc="40" dirty="0">
                <a:latin typeface="Century Gothic"/>
                <a:cs typeface="Century Gothic"/>
              </a:rPr>
            </a:br>
            <a:endParaRPr lang="nb-NO" sz="2400" spc="40" dirty="0">
              <a:latin typeface="Century Gothic"/>
              <a:cs typeface="Century Gothic"/>
            </a:endParaRPr>
          </a:p>
        </p:txBody>
      </p:sp>
      <p:pic>
        <p:nvPicPr>
          <p:cNvPr id="5" name="Bilde 4" descr="UiO_MatNat_Segl_A_cmyk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50" y="6080548"/>
            <a:ext cx="4207499" cy="383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2103DB-71BC-824D-BFF4-3498456EA507}"/>
              </a:ext>
            </a:extLst>
          </p:cNvPr>
          <p:cNvSpPr txBox="1"/>
          <p:nvPr/>
        </p:nvSpPr>
        <p:spPr>
          <a:xfrm>
            <a:off x="5287716" y="4196310"/>
            <a:ext cx="6438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Anders Malthe-Sørenssen,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</a:b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Professor, Department of Physics, University of Oslo, Director, Center for Computing in Science Education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2A7CE3-08BD-5A40-BCD7-0621CEEEF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4232" y="5507888"/>
            <a:ext cx="2197768" cy="130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642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6096002" y="3422071"/>
            <a:ext cx="6095997" cy="34359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" y="3422072"/>
            <a:ext cx="6096000" cy="34359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096002" y="0"/>
            <a:ext cx="6095998" cy="34220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0" y="2"/>
            <a:ext cx="6096000" cy="34220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87486" y="2043545"/>
            <a:ext cx="5301378" cy="29856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683175" y="3659386"/>
            <a:ext cx="4781823" cy="1369815"/>
          </a:xfrm>
        </p:spPr>
        <p:txBody>
          <a:bodyPr>
            <a:noAutofit/>
          </a:bodyPr>
          <a:lstStyle/>
          <a:p>
            <a:pPr marL="0" indent="0" defTabSz="685800">
              <a:spcBef>
                <a:spcPts val="0"/>
              </a:spcBef>
              <a:buNone/>
              <a:defRPr/>
            </a:pPr>
            <a:r>
              <a:rPr lang="en-US" sz="2100" b="1">
                <a:latin typeface="+mj-lt"/>
              </a:rPr>
              <a:t>Vision “</a:t>
            </a:r>
            <a:r>
              <a:rPr lang="en-US" sz="2100">
                <a:latin typeface="+mj-lt"/>
              </a:rPr>
              <a:t>an </a:t>
            </a:r>
            <a:r>
              <a:rPr lang="en-US" sz="2100">
                <a:solidFill>
                  <a:srgbClr val="FF0000"/>
                </a:solidFill>
                <a:latin typeface="+mj-lt"/>
              </a:rPr>
              <a:t>international hub </a:t>
            </a:r>
            <a:r>
              <a:rPr lang="en-US" sz="2100">
                <a:latin typeface="+mj-lt"/>
              </a:rPr>
              <a:t>for </a:t>
            </a:r>
            <a:r>
              <a:rPr lang="en-US" sz="2100">
                <a:solidFill>
                  <a:srgbClr val="0070C0"/>
                </a:solidFill>
                <a:latin typeface="+mj-lt"/>
              </a:rPr>
              <a:t>research-based integration </a:t>
            </a:r>
            <a:r>
              <a:rPr lang="en-US" sz="2100">
                <a:latin typeface="+mj-lt"/>
              </a:rPr>
              <a:t>of </a:t>
            </a:r>
            <a:r>
              <a:rPr lang="en-US" sz="2100">
                <a:solidFill>
                  <a:srgbClr val="00B050"/>
                </a:solidFill>
                <a:latin typeface="+mj-lt"/>
              </a:rPr>
              <a:t>computational methods</a:t>
            </a:r>
            <a:r>
              <a:rPr lang="en-US" sz="2100">
                <a:latin typeface="+mj-lt"/>
              </a:rPr>
              <a:t> in education”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8533" y="2214258"/>
            <a:ext cx="4946464" cy="12945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65747" y="503858"/>
            <a:ext cx="2935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Develop materials  and methods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2328" y="503857"/>
            <a:ext cx="3235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Build educational research group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5748" y="5463795"/>
            <a:ext cx="37363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Build culture for teaching and learning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2328" y="5463796"/>
            <a:ext cx="3833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Disseminate nationally and internationally</a:t>
            </a:r>
          </a:p>
        </p:txBody>
      </p:sp>
    </p:spTree>
    <p:extLst>
      <p:ext uri="{BB962C8B-B14F-4D97-AF65-F5344CB8AC3E}">
        <p14:creationId xmlns:p14="http://schemas.microsoft.com/office/powerpoint/2010/main" val="2875488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E7FB1-1575-4343-97B6-B8D7E6416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6742"/>
            <a:ext cx="10972800" cy="523394"/>
          </a:xfrm>
        </p:spPr>
        <p:txBody>
          <a:bodyPr>
            <a:normAutofit fontScale="90000"/>
          </a:bodyPr>
          <a:lstStyle/>
          <a:p>
            <a:r>
              <a:rPr lang="nb-NO" dirty="0"/>
              <a:t>Personell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B1695-1094-4343-961F-06C945C18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053" y="781367"/>
            <a:ext cx="1133248" cy="14894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BBB5CE-1462-A54D-B3A8-465FEDFA2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781367"/>
            <a:ext cx="1133247" cy="14926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C7D906-0125-F045-BECD-35E71B742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7342" y="774533"/>
            <a:ext cx="1126205" cy="14962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40CAC3-537B-B34B-9E0D-6A1540397A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479" y="4748769"/>
            <a:ext cx="1141926" cy="14910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9ACFBD-6D05-2F4A-947D-091590A53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931" y="4748769"/>
            <a:ext cx="1243908" cy="14962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629FFB8-FF20-9243-900C-61CBDD7B79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6358" y="781366"/>
            <a:ext cx="1079284" cy="14894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C107066-6933-A643-B21A-A9931F1A8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2125" y="2779775"/>
            <a:ext cx="1174182" cy="14962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16D795-FB74-6846-9DCC-13743BD1CE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99" y="2779839"/>
            <a:ext cx="1155863" cy="14894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F5FF953-6295-EE49-AAF9-8F4BF18785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257" y="4762597"/>
            <a:ext cx="1099776" cy="14894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0DBE10-A87E-AF4C-B225-801BADC795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2490" y="2765067"/>
            <a:ext cx="1175550" cy="15214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83BDB62-0FE6-BB41-92E0-9229DD5CF91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355" t="6552" r="11885" b="7090"/>
          <a:stretch/>
        </p:blipFill>
        <p:spPr>
          <a:xfrm>
            <a:off x="5529515" y="2773007"/>
            <a:ext cx="1139767" cy="14962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A4A3039-6286-0644-8EDD-297D10CD918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90896" y="2795867"/>
            <a:ext cx="1107738" cy="14906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DA02867-E02F-3244-9CB6-52EE9F1488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90896" y="4750388"/>
            <a:ext cx="1066041" cy="14894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736CB8D-C37B-AF48-AF59-F273DFF49D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010" y="2771385"/>
            <a:ext cx="1176658" cy="14962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170EFA6-96F3-914E-890E-6657A5F716CF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8716"/>
          <a:stretch/>
        </p:blipFill>
        <p:spPr>
          <a:xfrm>
            <a:off x="2040720" y="785159"/>
            <a:ext cx="1207328" cy="14894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5" name="Picture 2" descr="Image result for john mark aiken">
            <a:extLst>
              <a:ext uri="{FF2B5EF4-FFF2-40B4-BE49-F238E27FC236}">
                <a16:creationId xmlns:a16="http://schemas.microsoft.com/office/drawing/2014/main" id="{4A0987F3-173C-1148-88CC-B9BE4CC003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622" t="2667" r="47867" b="58400"/>
          <a:stretch/>
        </p:blipFill>
        <p:spPr bwMode="auto">
          <a:xfrm>
            <a:off x="2034529" y="4754359"/>
            <a:ext cx="1134139" cy="14962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EBE0F65-29B0-5F4F-97FC-46694F6C858A}"/>
              </a:ext>
            </a:extLst>
          </p:cNvPr>
          <p:cNvPicPr/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15"/>
          <a:stretch/>
        </p:blipFill>
        <p:spPr bwMode="auto">
          <a:xfrm>
            <a:off x="6757405" y="779748"/>
            <a:ext cx="1141926" cy="14926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4" name="Picture 2" descr="Bilde av Henrik Hillestad Løvold">
            <a:extLst>
              <a:ext uri="{FF2B5EF4-FFF2-40B4-BE49-F238E27FC236}">
                <a16:creationId xmlns:a16="http://schemas.microsoft.com/office/drawing/2014/main" id="{09F4A59C-59F0-8C49-B0E3-942B4F3445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32" t="9721" r="9942" b="6110"/>
          <a:stretch/>
        </p:blipFill>
        <p:spPr bwMode="auto">
          <a:xfrm>
            <a:off x="10129655" y="769318"/>
            <a:ext cx="1143250" cy="14962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41C0F78-A35C-3A4C-BBE0-15B3826BC288}"/>
              </a:ext>
            </a:extLst>
          </p:cNvPr>
          <p:cNvSpPr txBox="1"/>
          <p:nvPr/>
        </p:nvSpPr>
        <p:spPr>
          <a:xfrm>
            <a:off x="552450" y="2251710"/>
            <a:ext cx="115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Skramstad, Kontorsjef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B50531F-824F-A547-A423-8DD79921F512}"/>
              </a:ext>
            </a:extLst>
          </p:cNvPr>
          <p:cNvSpPr txBox="1"/>
          <p:nvPr/>
        </p:nvSpPr>
        <p:spPr>
          <a:xfrm>
            <a:off x="1948663" y="2246425"/>
            <a:ext cx="115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Caballero, 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Prof. II (20%)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ABD75D-9292-3943-84F0-AC78038F9DD9}"/>
              </a:ext>
            </a:extLst>
          </p:cNvPr>
          <p:cNvSpPr txBox="1"/>
          <p:nvPr/>
        </p:nvSpPr>
        <p:spPr>
          <a:xfrm>
            <a:off x="534372" y="4252777"/>
            <a:ext cx="115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Odden,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Post. Doc.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8E3AC8A-8EA5-1A4D-8223-ACEE2069E78B}"/>
              </a:ext>
            </a:extLst>
          </p:cNvPr>
          <p:cNvSpPr txBox="1"/>
          <p:nvPr/>
        </p:nvSpPr>
        <p:spPr>
          <a:xfrm>
            <a:off x="563599" y="6236315"/>
            <a:ext cx="115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Sand,</a:t>
            </a:r>
            <a:br>
              <a:rPr lang="nb-NO" sz="1200" dirty="0">
                <a:latin typeface="+mj-lt"/>
              </a:rPr>
            </a:br>
            <a:r>
              <a:rPr lang="nb-NO" sz="1200" dirty="0" err="1">
                <a:latin typeface="+mj-lt"/>
              </a:rPr>
              <a:t>PhD</a:t>
            </a:r>
            <a:r>
              <a:rPr lang="nb-NO" sz="1200" dirty="0">
                <a:latin typeface="+mj-lt"/>
              </a:rPr>
              <a:t>-student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0ADEF0-7963-9E49-9C3E-EEAB6FF8FEBC}"/>
              </a:ext>
            </a:extLst>
          </p:cNvPr>
          <p:cNvSpPr txBox="1"/>
          <p:nvPr/>
        </p:nvSpPr>
        <p:spPr>
          <a:xfrm>
            <a:off x="1933676" y="6243496"/>
            <a:ext cx="115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+mj-lt"/>
              </a:rPr>
              <a:t>Aiken</a:t>
            </a:r>
            <a:r>
              <a:rPr lang="nb-NO" sz="1200" dirty="0">
                <a:latin typeface="+mj-lt"/>
              </a:rPr>
              <a:t>,</a:t>
            </a:r>
            <a:br>
              <a:rPr lang="nb-NO" sz="1200" dirty="0">
                <a:latin typeface="+mj-lt"/>
              </a:rPr>
            </a:br>
            <a:r>
              <a:rPr lang="nb-NO" sz="1200" dirty="0" err="1">
                <a:latin typeface="+mj-lt"/>
              </a:rPr>
              <a:t>PhD</a:t>
            </a:r>
            <a:r>
              <a:rPr lang="nb-NO" sz="1200" dirty="0">
                <a:latin typeface="+mj-lt"/>
              </a:rPr>
              <a:t>-student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59515F-F983-8347-9F75-9DE90982E52B}"/>
              </a:ext>
            </a:extLst>
          </p:cNvPr>
          <p:cNvSpPr txBox="1"/>
          <p:nvPr/>
        </p:nvSpPr>
        <p:spPr>
          <a:xfrm>
            <a:off x="8731341" y="6245013"/>
            <a:ext cx="124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Winther-Larsen,</a:t>
            </a:r>
            <a:br>
              <a:rPr lang="nb-NO" sz="1200" dirty="0">
                <a:latin typeface="+mj-lt"/>
              </a:rPr>
            </a:br>
            <a:r>
              <a:rPr lang="nb-NO" sz="1200" dirty="0" err="1">
                <a:latin typeface="+mj-lt"/>
              </a:rPr>
              <a:t>PhD</a:t>
            </a:r>
            <a:r>
              <a:rPr lang="nb-NO" sz="1200" dirty="0">
                <a:latin typeface="+mj-lt"/>
              </a:rPr>
              <a:t>-student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C9BB9D1-6184-3347-A3F1-3FF5A1A6CC08}"/>
              </a:ext>
            </a:extLst>
          </p:cNvPr>
          <p:cNvSpPr txBox="1"/>
          <p:nvPr/>
        </p:nvSpPr>
        <p:spPr>
          <a:xfrm>
            <a:off x="1922500" y="4249616"/>
            <a:ext cx="124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Lockwood,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Prof. II (20%)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0C556E9-36C3-4649-A352-4212A7DAEE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1" t="6350" r="6566" b="5000"/>
          <a:stretch/>
        </p:blipFill>
        <p:spPr bwMode="auto">
          <a:xfrm>
            <a:off x="10154864" y="4748769"/>
            <a:ext cx="1118041" cy="14751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5268255-1C61-5D42-A329-8CF646E6904B}"/>
              </a:ext>
            </a:extLst>
          </p:cNvPr>
          <p:cNvSpPr txBox="1"/>
          <p:nvPr/>
        </p:nvSpPr>
        <p:spPr>
          <a:xfrm>
            <a:off x="10195390" y="6224884"/>
            <a:ext cx="124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Marin,</a:t>
            </a:r>
          </a:p>
          <a:p>
            <a:r>
              <a:rPr lang="nb-NO" sz="1200" dirty="0" err="1">
                <a:latin typeface="+mj-lt"/>
              </a:rPr>
              <a:t>Sci</a:t>
            </a:r>
            <a:r>
              <a:rPr lang="nb-NO" sz="1200" dirty="0">
                <a:latin typeface="+mj-lt"/>
              </a:rPr>
              <a:t>. Programmer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F9FC3CE-FBF9-864C-B79E-C47C8F6A636F}"/>
              </a:ext>
            </a:extLst>
          </p:cNvPr>
          <p:cNvSpPr txBox="1"/>
          <p:nvPr/>
        </p:nvSpPr>
        <p:spPr>
          <a:xfrm>
            <a:off x="8699639" y="4226359"/>
            <a:ext cx="1430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+mj-lt"/>
              </a:rPr>
              <a:t>Sveinsson</a:t>
            </a:r>
            <a:r>
              <a:rPr lang="nb-NO" sz="1200" dirty="0">
                <a:latin typeface="+mj-lt"/>
              </a:rPr>
              <a:t>,</a:t>
            </a:r>
            <a:br>
              <a:rPr lang="nb-NO" sz="1200" dirty="0">
                <a:latin typeface="+mj-lt"/>
              </a:rPr>
            </a:br>
            <a:r>
              <a:rPr lang="nb-NO" sz="1200" dirty="0" err="1">
                <a:latin typeface="+mj-lt"/>
              </a:rPr>
              <a:t>Førsteam</a:t>
            </a:r>
            <a:r>
              <a:rPr lang="nb-NO" sz="1200" dirty="0">
                <a:latin typeface="+mj-lt"/>
              </a:rPr>
              <a:t>. (</a:t>
            </a:r>
            <a:r>
              <a:rPr lang="nb-NO" sz="1200" dirty="0" err="1">
                <a:latin typeface="+mj-lt"/>
              </a:rPr>
              <a:t>innsteg</a:t>
            </a:r>
            <a:r>
              <a:rPr lang="nb-NO" sz="1200" dirty="0">
                <a:latin typeface="+mj-lt"/>
              </a:rPr>
              <a:t>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1D86BC-2D74-CB49-8441-432DBEF8F2D3}"/>
              </a:ext>
            </a:extLst>
          </p:cNvPr>
          <p:cNvSpPr txBox="1"/>
          <p:nvPr/>
        </p:nvSpPr>
        <p:spPr>
          <a:xfrm>
            <a:off x="8667936" y="2299145"/>
            <a:ext cx="1326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+mj-lt"/>
              </a:rPr>
              <a:t>Haraldsrud</a:t>
            </a:r>
            <a:r>
              <a:rPr lang="nb-NO" sz="1200" dirty="0">
                <a:latin typeface="+mj-lt"/>
              </a:rPr>
              <a:t>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Univ. Lektor (40%)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2ABDC85-5C90-6B47-9192-491442B96EE6}"/>
              </a:ext>
            </a:extLst>
          </p:cNvPr>
          <p:cNvSpPr txBox="1"/>
          <p:nvPr/>
        </p:nvSpPr>
        <p:spPr>
          <a:xfrm>
            <a:off x="10064150" y="2268281"/>
            <a:ext cx="1344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Løvold,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Univ. Lektor (50%)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1B873D9-3E4A-E049-B1AB-F7AC850E5AA4}"/>
              </a:ext>
            </a:extLst>
          </p:cNvPr>
          <p:cNvSpPr txBox="1"/>
          <p:nvPr/>
        </p:nvSpPr>
        <p:spPr>
          <a:xfrm>
            <a:off x="4249264" y="2257027"/>
            <a:ext cx="145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Malthe-Sørenssen,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FI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3E9EA8C-90CF-3D48-A78C-7AAC85AAB73B}"/>
              </a:ext>
            </a:extLst>
          </p:cNvPr>
          <p:cNvSpPr txBox="1"/>
          <p:nvPr/>
        </p:nvSpPr>
        <p:spPr>
          <a:xfrm>
            <a:off x="5464301" y="2272937"/>
            <a:ext cx="145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+mj-lt"/>
              </a:rPr>
              <a:t>Mørken</a:t>
            </a:r>
            <a:r>
              <a:rPr lang="nb-NO" sz="1200" dirty="0">
                <a:latin typeface="+mj-lt"/>
              </a:rPr>
              <a:t>, 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MI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6CBB388-A06F-1449-B452-44D852E3548A}"/>
              </a:ext>
            </a:extLst>
          </p:cNvPr>
          <p:cNvSpPr txBox="1"/>
          <p:nvPr/>
        </p:nvSpPr>
        <p:spPr>
          <a:xfrm>
            <a:off x="6679338" y="2254557"/>
            <a:ext cx="145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Tellefsen,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MN/KURT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AD8C274-B5B8-DC43-A804-0484232F920B}"/>
              </a:ext>
            </a:extLst>
          </p:cNvPr>
          <p:cNvSpPr txBox="1"/>
          <p:nvPr/>
        </p:nvSpPr>
        <p:spPr>
          <a:xfrm>
            <a:off x="4185233" y="4249615"/>
            <a:ext cx="145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+mj-lt"/>
              </a:rPr>
              <a:t>Nederbragt</a:t>
            </a:r>
            <a:r>
              <a:rPr lang="nb-NO" sz="1200" dirty="0">
                <a:latin typeface="+mj-lt"/>
              </a:rPr>
              <a:t>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IBV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03D9C2E-71CF-7F4B-BD1C-8CA397FADCD0}"/>
              </a:ext>
            </a:extLst>
          </p:cNvPr>
          <p:cNvSpPr txBox="1"/>
          <p:nvPr/>
        </p:nvSpPr>
        <p:spPr>
          <a:xfrm>
            <a:off x="5464301" y="4253419"/>
            <a:ext cx="145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+mj-lt"/>
              </a:rPr>
              <a:t>Sølna</a:t>
            </a:r>
            <a:r>
              <a:rPr lang="nb-NO" sz="1200" dirty="0">
                <a:latin typeface="+mj-lt"/>
              </a:rPr>
              <a:t>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MN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E19784B-17A9-4046-8722-A13C0AF443AC}"/>
              </a:ext>
            </a:extLst>
          </p:cNvPr>
          <p:cNvSpPr txBox="1"/>
          <p:nvPr/>
        </p:nvSpPr>
        <p:spPr>
          <a:xfrm>
            <a:off x="6743369" y="4257223"/>
            <a:ext cx="145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Sandve,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IFI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BB99A7-CD4C-4D4C-8A4C-707EAE30D562}"/>
              </a:ext>
            </a:extLst>
          </p:cNvPr>
          <p:cNvSpPr txBox="1"/>
          <p:nvPr/>
        </p:nvSpPr>
        <p:spPr>
          <a:xfrm>
            <a:off x="4226811" y="6229015"/>
            <a:ext cx="145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Hjorth-Jensen,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FI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A08E556-060D-B046-908B-C594B5220E52}"/>
              </a:ext>
            </a:extLst>
          </p:cNvPr>
          <p:cNvSpPr txBox="1"/>
          <p:nvPr/>
        </p:nvSpPr>
        <p:spPr>
          <a:xfrm>
            <a:off x="5562916" y="6223873"/>
            <a:ext cx="145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Henriksen,</a:t>
            </a:r>
            <a:br>
              <a:rPr lang="nb-NO" sz="1200" dirty="0">
                <a:latin typeface="+mj-lt"/>
              </a:rPr>
            </a:br>
            <a:r>
              <a:rPr lang="nb-NO" sz="1200" dirty="0">
                <a:latin typeface="+mj-lt"/>
              </a:rPr>
              <a:t>FI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7620B6E-72A2-9242-9114-6BE831BB818C}"/>
              </a:ext>
            </a:extLst>
          </p:cNvPr>
          <p:cNvSpPr/>
          <p:nvPr/>
        </p:nvSpPr>
        <p:spPr>
          <a:xfrm>
            <a:off x="411480" y="617219"/>
            <a:ext cx="2971800" cy="6087941"/>
          </a:xfrm>
          <a:prstGeom prst="rect">
            <a:avLst/>
          </a:prstGeom>
          <a:noFill/>
          <a:ln w="28575"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E83CF2B-9FD3-E248-8DC3-EF7BDC968C72}"/>
              </a:ext>
            </a:extLst>
          </p:cNvPr>
          <p:cNvSpPr/>
          <p:nvPr/>
        </p:nvSpPr>
        <p:spPr>
          <a:xfrm>
            <a:off x="4142176" y="620727"/>
            <a:ext cx="3906457" cy="6087941"/>
          </a:xfrm>
          <a:prstGeom prst="rect">
            <a:avLst/>
          </a:prstGeom>
          <a:noFill/>
          <a:ln w="28575"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36544A2-E0A1-B849-962E-D799BA4551FD}"/>
              </a:ext>
            </a:extLst>
          </p:cNvPr>
          <p:cNvSpPr/>
          <p:nvPr/>
        </p:nvSpPr>
        <p:spPr>
          <a:xfrm>
            <a:off x="8667693" y="610039"/>
            <a:ext cx="2771605" cy="2098051"/>
          </a:xfrm>
          <a:prstGeom prst="rect">
            <a:avLst/>
          </a:prstGeom>
          <a:noFill/>
          <a:ln w="28575"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20B1A65-A685-0142-8997-82C5008C08F8}"/>
              </a:ext>
            </a:extLst>
          </p:cNvPr>
          <p:cNvSpPr/>
          <p:nvPr/>
        </p:nvSpPr>
        <p:spPr>
          <a:xfrm>
            <a:off x="8666917" y="2769317"/>
            <a:ext cx="2771605" cy="1887947"/>
          </a:xfrm>
          <a:prstGeom prst="rect">
            <a:avLst/>
          </a:prstGeom>
          <a:noFill/>
          <a:ln w="28575"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AE4CC83-BFD5-6D44-AD7C-EFC74379EDC4}"/>
              </a:ext>
            </a:extLst>
          </p:cNvPr>
          <p:cNvSpPr/>
          <p:nvPr/>
        </p:nvSpPr>
        <p:spPr>
          <a:xfrm>
            <a:off x="8666917" y="4709984"/>
            <a:ext cx="2771605" cy="1995175"/>
          </a:xfrm>
          <a:prstGeom prst="rect">
            <a:avLst/>
          </a:prstGeom>
          <a:noFill/>
          <a:ln w="28575"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9A739A2-63D7-D14B-8D15-05C584CCEB85}"/>
              </a:ext>
            </a:extLst>
          </p:cNvPr>
          <p:cNvSpPr txBox="1"/>
          <p:nvPr/>
        </p:nvSpPr>
        <p:spPr>
          <a:xfrm rot="16200000">
            <a:off x="-537683" y="3315066"/>
            <a:ext cx="159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Finansiert over CCSE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1AEE953-721E-CB41-B0AD-7C7EC679EB64}"/>
              </a:ext>
            </a:extLst>
          </p:cNvPr>
          <p:cNvSpPr txBox="1"/>
          <p:nvPr/>
        </p:nvSpPr>
        <p:spPr>
          <a:xfrm rot="16200000">
            <a:off x="2934779" y="3223052"/>
            <a:ext cx="1998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+mj-lt"/>
              </a:rPr>
              <a:t>Ledergruppe CCSE (20%)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6146F7D-7E6D-4649-A0C7-0A48F83F27FF}"/>
              </a:ext>
            </a:extLst>
          </p:cNvPr>
          <p:cNvSpPr txBox="1"/>
          <p:nvPr/>
        </p:nvSpPr>
        <p:spPr>
          <a:xfrm rot="16200000">
            <a:off x="7395160" y="1520564"/>
            <a:ext cx="2098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 err="1">
                <a:latin typeface="+mj-lt"/>
              </a:rPr>
              <a:t>ProFag</a:t>
            </a:r>
            <a:endParaRPr lang="nb-NO" sz="1200" dirty="0">
              <a:latin typeface="+mj-lt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2578B63-410B-FF4D-8CBF-228B563D6416}"/>
              </a:ext>
            </a:extLst>
          </p:cNvPr>
          <p:cNvSpPr txBox="1"/>
          <p:nvPr/>
        </p:nvSpPr>
        <p:spPr>
          <a:xfrm rot="16200000">
            <a:off x="7481642" y="3573375"/>
            <a:ext cx="1912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 err="1">
                <a:latin typeface="+mj-lt"/>
              </a:rPr>
              <a:t>Honours</a:t>
            </a:r>
            <a:r>
              <a:rPr lang="nb-NO" sz="1200" dirty="0">
                <a:latin typeface="+mj-lt"/>
              </a:rPr>
              <a:t>-programmet/FI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6EE8612-6B6A-CB48-848E-32DB2D722058}"/>
              </a:ext>
            </a:extLst>
          </p:cNvPr>
          <p:cNvSpPr txBox="1"/>
          <p:nvPr/>
        </p:nvSpPr>
        <p:spPr>
          <a:xfrm rot="16200000">
            <a:off x="7477045" y="5610291"/>
            <a:ext cx="1912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dirty="0">
                <a:latin typeface="+mj-lt"/>
              </a:rPr>
              <a:t>S-ASSESS (NFR, </a:t>
            </a:r>
            <a:r>
              <a:rPr lang="nb-NO" sz="1200" dirty="0" err="1">
                <a:latin typeface="+mj-lt"/>
              </a:rPr>
              <a:t>FInnUt</a:t>
            </a:r>
            <a:r>
              <a:rPr lang="nb-NO" sz="1200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48317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4BE55D4-F877-FD40-9CE9-A8B708AE9B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8627" y="1523036"/>
          <a:ext cx="11818154" cy="4937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4" imgW="11125200" imgH="4648200" progId="Excel.Sheet.12">
                  <p:embed/>
                </p:oleObj>
              </mc:Choice>
              <mc:Fallback>
                <p:oleObj name="Worksheet" r:id="rId4" imgW="11125200" imgH="4648200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4BE55D4-F877-FD40-9CE9-A8B708AE9B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8627" y="1523036"/>
                        <a:ext cx="11818154" cy="49377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F5A76AAC-CA8B-8F44-B127-0E3A608C0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304" y="109746"/>
            <a:ext cx="10972800" cy="1143000"/>
          </a:xfrm>
        </p:spPr>
        <p:txBody>
          <a:bodyPr/>
          <a:lstStyle/>
          <a:p>
            <a:r>
              <a:rPr lang="nb-NO" dirty="0" err="1"/>
              <a:t>Ten-year</a:t>
            </a:r>
            <a:r>
              <a:rPr lang="nb-NO" dirty="0"/>
              <a:t> progress plan</a:t>
            </a:r>
          </a:p>
        </p:txBody>
      </p:sp>
    </p:spTree>
    <p:extLst>
      <p:ext uri="{BB962C8B-B14F-4D97-AF65-F5344CB8AC3E}">
        <p14:creationId xmlns:p14="http://schemas.microsoft.com/office/powerpoint/2010/main" val="4136793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76559CF-11AB-154C-955F-247D82587BCD}"/>
              </a:ext>
            </a:extLst>
          </p:cNvPr>
          <p:cNvSpPr/>
          <p:nvPr/>
        </p:nvSpPr>
        <p:spPr>
          <a:xfrm>
            <a:off x="805153" y="1523996"/>
            <a:ext cx="2737946" cy="16756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9EC26C-505B-624D-83DB-EE77B8FC817D}"/>
              </a:ext>
            </a:extLst>
          </p:cNvPr>
          <p:cNvSpPr/>
          <p:nvPr/>
        </p:nvSpPr>
        <p:spPr>
          <a:xfrm>
            <a:off x="5150061" y="5403999"/>
            <a:ext cx="5486401" cy="888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71EA51-A611-CA46-94D7-94B3E097DFD7}"/>
              </a:ext>
            </a:extLst>
          </p:cNvPr>
          <p:cNvSpPr/>
          <p:nvPr/>
        </p:nvSpPr>
        <p:spPr>
          <a:xfrm>
            <a:off x="6069717" y="4378695"/>
            <a:ext cx="5486401" cy="8889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8F04CD-B612-2841-99BB-D99DD5194DDF}"/>
              </a:ext>
            </a:extLst>
          </p:cNvPr>
          <p:cNvSpPr/>
          <p:nvPr/>
        </p:nvSpPr>
        <p:spPr>
          <a:xfrm>
            <a:off x="5150062" y="3303802"/>
            <a:ext cx="5486401" cy="888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DE00DD-30B6-C14C-83C4-1843E6CFFC8A}"/>
              </a:ext>
            </a:extLst>
          </p:cNvPr>
          <p:cNvSpPr/>
          <p:nvPr/>
        </p:nvSpPr>
        <p:spPr>
          <a:xfrm>
            <a:off x="6069717" y="2269892"/>
            <a:ext cx="5486401" cy="8889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9FC3AB-810E-C048-A27C-3C4A0C9BE2B0}"/>
              </a:ext>
            </a:extLst>
          </p:cNvPr>
          <p:cNvSpPr/>
          <p:nvPr/>
        </p:nvSpPr>
        <p:spPr>
          <a:xfrm>
            <a:off x="5150062" y="1245553"/>
            <a:ext cx="5486401" cy="8889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79FDC4-684C-9848-B890-612972BC0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10" y="5778"/>
            <a:ext cx="10972800" cy="1003215"/>
          </a:xfrm>
        </p:spPr>
        <p:txBody>
          <a:bodyPr>
            <a:noAutofit/>
          </a:bodyPr>
          <a:lstStyle/>
          <a:p>
            <a:r>
              <a:rPr lang="nb-NO" sz="3600" dirty="0" err="1"/>
              <a:t>Developing</a:t>
            </a:r>
            <a:r>
              <a:rPr lang="nb-NO" sz="3600" dirty="0"/>
              <a:t> a </a:t>
            </a:r>
            <a:r>
              <a:rPr lang="nb-NO" sz="3600" dirty="0" err="1"/>
              <a:t>discipline-based</a:t>
            </a:r>
            <a:r>
              <a:rPr lang="nb-NO" sz="3600" dirty="0"/>
              <a:t> </a:t>
            </a:r>
            <a:r>
              <a:rPr lang="nb-NO" sz="3600" dirty="0" err="1"/>
              <a:t>education</a:t>
            </a:r>
            <a:r>
              <a:rPr lang="nb-NO" sz="3600" dirty="0"/>
              <a:t> </a:t>
            </a:r>
            <a:r>
              <a:rPr lang="nb-NO" sz="3600" dirty="0" err="1"/>
              <a:t>research</a:t>
            </a:r>
            <a:r>
              <a:rPr lang="nb-NO" sz="3600" dirty="0"/>
              <a:t> </a:t>
            </a:r>
            <a:r>
              <a:rPr lang="nb-NO" sz="3600" dirty="0" err="1"/>
              <a:t>activity</a:t>
            </a:r>
            <a:r>
              <a:rPr lang="nb-NO" sz="36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6057AB-E79B-C74C-BF1B-3534917C8C72}"/>
              </a:ext>
            </a:extLst>
          </p:cNvPr>
          <p:cNvSpPr txBox="1"/>
          <p:nvPr/>
        </p:nvSpPr>
        <p:spPr>
          <a:xfrm>
            <a:off x="5228890" y="3310417"/>
            <a:ext cx="4992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latin typeface="+mj-lt"/>
              </a:rPr>
              <a:t>Assessment</a:t>
            </a:r>
            <a:r>
              <a:rPr lang="nb-NO" b="1" dirty="0">
                <a:latin typeface="+mj-lt"/>
              </a:rPr>
              <a:t> </a:t>
            </a:r>
            <a:r>
              <a:rPr lang="nb-NO" b="1" dirty="0" err="1">
                <a:latin typeface="+mj-lt"/>
              </a:rPr>
              <a:t>project</a:t>
            </a:r>
            <a:r>
              <a:rPr lang="nb-NO" b="1" dirty="0">
                <a:latin typeface="+mj-lt"/>
              </a:rPr>
              <a:t>:</a:t>
            </a:r>
          </a:p>
          <a:p>
            <a:r>
              <a:rPr lang="nb-NO" dirty="0">
                <a:latin typeface="+mj-lt"/>
              </a:rPr>
              <a:t>- </a:t>
            </a:r>
            <a:r>
              <a:rPr lang="nb-NO" dirty="0" err="1">
                <a:latin typeface="+mj-lt"/>
              </a:rPr>
              <a:t>Developing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assessment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methods</a:t>
            </a:r>
            <a:r>
              <a:rPr lang="nb-NO" dirty="0">
                <a:latin typeface="+mj-lt"/>
              </a:rPr>
              <a:t>, </a:t>
            </a:r>
            <a:r>
              <a:rPr lang="nb-NO" dirty="0" err="1">
                <a:latin typeface="+mj-lt"/>
              </a:rPr>
              <a:t>analyzing</a:t>
            </a:r>
            <a:r>
              <a:rPr lang="nb-NO" dirty="0">
                <a:latin typeface="+mj-lt"/>
              </a:rPr>
              <a:t> student </a:t>
            </a:r>
            <a:r>
              <a:rPr lang="nb-NO" dirty="0" err="1">
                <a:latin typeface="+mj-lt"/>
              </a:rPr>
              <a:t>results</a:t>
            </a:r>
            <a:r>
              <a:rPr lang="nb-NO" dirty="0">
                <a:latin typeface="+mj-lt"/>
              </a:rPr>
              <a:t>, </a:t>
            </a:r>
            <a:r>
              <a:rPr lang="nb-NO" dirty="0" err="1">
                <a:latin typeface="+mj-lt"/>
              </a:rPr>
              <a:t>intervention</a:t>
            </a:r>
            <a:r>
              <a:rPr lang="nb-NO" dirty="0">
                <a:latin typeface="+mj-lt"/>
              </a:rPr>
              <a:t> studies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8064D0-22EA-5E45-AACD-1A1F9A607F9F}"/>
              </a:ext>
            </a:extLst>
          </p:cNvPr>
          <p:cNvSpPr txBox="1"/>
          <p:nvPr/>
        </p:nvSpPr>
        <p:spPr>
          <a:xfrm>
            <a:off x="5228890" y="1245553"/>
            <a:ext cx="5407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Foundation </a:t>
            </a:r>
            <a:r>
              <a:rPr lang="nb-NO" b="1" dirty="0" err="1">
                <a:latin typeface="+mj-lt"/>
              </a:rPr>
              <a:t>project</a:t>
            </a:r>
            <a:r>
              <a:rPr lang="nb-NO" b="1" dirty="0">
                <a:latin typeface="+mj-lt"/>
              </a:rPr>
              <a:t>:</a:t>
            </a:r>
          </a:p>
          <a:p>
            <a:r>
              <a:rPr lang="nb-NO" dirty="0">
                <a:latin typeface="+mj-lt"/>
              </a:rPr>
              <a:t>- Computing and </a:t>
            </a:r>
            <a:r>
              <a:rPr lang="nb-NO" dirty="0" err="1">
                <a:latin typeface="+mj-lt"/>
              </a:rPr>
              <a:t>its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effect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on</a:t>
            </a:r>
            <a:r>
              <a:rPr lang="nb-NO" dirty="0">
                <a:latin typeface="+mj-lt"/>
              </a:rPr>
              <a:t> student </a:t>
            </a:r>
            <a:r>
              <a:rPr lang="nb-NO" dirty="0" err="1">
                <a:latin typeface="+mj-lt"/>
              </a:rPr>
              <a:t>understanding</a:t>
            </a:r>
            <a:r>
              <a:rPr lang="nb-NO" dirty="0">
                <a:latin typeface="+mj-lt"/>
              </a:rPr>
              <a:t>, transfer and problem </a:t>
            </a:r>
            <a:r>
              <a:rPr lang="nb-NO" dirty="0" err="1">
                <a:latin typeface="+mj-lt"/>
              </a:rPr>
              <a:t>solving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abilities</a:t>
            </a:r>
            <a:endParaRPr lang="nb-NO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244ADD-A39B-6D4F-9A81-C284DBD3AD4D}"/>
              </a:ext>
            </a:extLst>
          </p:cNvPr>
          <p:cNvSpPr txBox="1"/>
          <p:nvPr/>
        </p:nvSpPr>
        <p:spPr>
          <a:xfrm>
            <a:off x="6201097" y="2251710"/>
            <a:ext cx="57333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Computational </a:t>
            </a:r>
            <a:r>
              <a:rPr lang="nb-NO" b="1" dirty="0" err="1">
                <a:latin typeface="+mj-lt"/>
              </a:rPr>
              <a:t>literacy</a:t>
            </a:r>
            <a:r>
              <a:rPr lang="nb-NO" b="1" dirty="0">
                <a:latin typeface="+mj-lt"/>
              </a:rPr>
              <a:t>:</a:t>
            </a:r>
          </a:p>
          <a:p>
            <a:r>
              <a:rPr lang="nb-NO" dirty="0">
                <a:latin typeface="+mj-lt"/>
              </a:rPr>
              <a:t>- Computing and </a:t>
            </a:r>
            <a:r>
              <a:rPr lang="nb-NO" dirty="0" err="1">
                <a:latin typeface="+mj-lt"/>
              </a:rPr>
              <a:t>its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effect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on</a:t>
            </a:r>
            <a:r>
              <a:rPr lang="nb-NO" dirty="0">
                <a:latin typeface="+mj-lt"/>
              </a:rPr>
              <a:t> student problem </a:t>
            </a:r>
            <a:r>
              <a:rPr lang="nb-NO" dirty="0" err="1">
                <a:latin typeface="+mj-lt"/>
              </a:rPr>
              <a:t>solving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abilities</a:t>
            </a:r>
            <a:r>
              <a:rPr lang="nb-NO" dirty="0">
                <a:latin typeface="+mj-lt"/>
              </a:rPr>
              <a:t>, </a:t>
            </a:r>
            <a:r>
              <a:rPr lang="nb-NO" dirty="0" err="1">
                <a:latin typeface="+mj-lt"/>
              </a:rPr>
              <a:t>creativity</a:t>
            </a:r>
            <a:r>
              <a:rPr lang="nb-NO" dirty="0">
                <a:latin typeface="+mj-lt"/>
              </a:rPr>
              <a:t> and </a:t>
            </a:r>
            <a:r>
              <a:rPr lang="nb-NO" dirty="0" err="1">
                <a:latin typeface="+mj-lt"/>
              </a:rPr>
              <a:t>disciplinary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expression</a:t>
            </a:r>
            <a:endParaRPr lang="nb-NO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5BD4A6-BA53-1F4A-8FBE-0EFAFA4633AC}"/>
              </a:ext>
            </a:extLst>
          </p:cNvPr>
          <p:cNvSpPr txBox="1"/>
          <p:nvPr/>
        </p:nvSpPr>
        <p:spPr>
          <a:xfrm>
            <a:off x="6201097" y="4378695"/>
            <a:ext cx="4992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>
                <a:latin typeface="+mj-lt"/>
              </a:rPr>
              <a:t>Pathways</a:t>
            </a:r>
            <a:r>
              <a:rPr lang="nb-NO" b="1" dirty="0">
                <a:latin typeface="+mj-lt"/>
              </a:rPr>
              <a:t> </a:t>
            </a:r>
            <a:r>
              <a:rPr lang="nb-NO" b="1" dirty="0" err="1">
                <a:latin typeface="+mj-lt"/>
              </a:rPr>
              <a:t>project</a:t>
            </a:r>
            <a:r>
              <a:rPr lang="nb-NO" b="1" dirty="0">
                <a:latin typeface="+mj-lt"/>
              </a:rPr>
              <a:t>:</a:t>
            </a:r>
          </a:p>
          <a:p>
            <a:r>
              <a:rPr lang="nb-NO" dirty="0">
                <a:latin typeface="+mj-lt"/>
              </a:rPr>
              <a:t>- Data science and </a:t>
            </a:r>
            <a:r>
              <a:rPr lang="nb-NO" dirty="0" err="1">
                <a:latin typeface="+mj-lt"/>
              </a:rPr>
              <a:t>machine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learning</a:t>
            </a:r>
            <a:r>
              <a:rPr lang="nb-NO" dirty="0">
                <a:latin typeface="+mj-lt"/>
              </a:rPr>
              <a:t> to </a:t>
            </a:r>
            <a:r>
              <a:rPr lang="nb-NO" dirty="0" err="1">
                <a:latin typeface="+mj-lt"/>
              </a:rPr>
              <a:t>address</a:t>
            </a:r>
            <a:r>
              <a:rPr lang="nb-NO" dirty="0">
                <a:latin typeface="+mj-lt"/>
              </a:rPr>
              <a:t> student </a:t>
            </a:r>
            <a:r>
              <a:rPr lang="nb-NO" dirty="0" err="1">
                <a:latin typeface="+mj-lt"/>
              </a:rPr>
              <a:t>assessments</a:t>
            </a:r>
            <a:r>
              <a:rPr lang="nb-NO" dirty="0">
                <a:latin typeface="+mj-lt"/>
              </a:rPr>
              <a:t>, </a:t>
            </a:r>
            <a:r>
              <a:rPr lang="nb-NO" dirty="0" err="1">
                <a:latin typeface="+mj-lt"/>
              </a:rPr>
              <a:t>learning</a:t>
            </a:r>
            <a:r>
              <a:rPr lang="nb-NO" dirty="0">
                <a:latin typeface="+mj-lt"/>
              </a:rPr>
              <a:t> and </a:t>
            </a:r>
            <a:r>
              <a:rPr lang="nb-NO" dirty="0" err="1">
                <a:latin typeface="+mj-lt"/>
              </a:rPr>
              <a:t>pathways</a:t>
            </a:r>
            <a:endParaRPr lang="nb-NO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D0F205-3813-5B4B-91EF-C686A7A9BF84}"/>
              </a:ext>
            </a:extLst>
          </p:cNvPr>
          <p:cNvSpPr txBox="1"/>
          <p:nvPr/>
        </p:nvSpPr>
        <p:spPr>
          <a:xfrm>
            <a:off x="5255229" y="5396615"/>
            <a:ext cx="5234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School </a:t>
            </a:r>
            <a:r>
              <a:rPr lang="nb-NO" b="1" dirty="0" err="1">
                <a:latin typeface="+mj-lt"/>
              </a:rPr>
              <a:t>project</a:t>
            </a:r>
            <a:r>
              <a:rPr lang="nb-NO" b="1" dirty="0">
                <a:latin typeface="+mj-lt"/>
              </a:rPr>
              <a:t>:</a:t>
            </a:r>
          </a:p>
          <a:p>
            <a:r>
              <a:rPr lang="nb-NO" dirty="0">
                <a:latin typeface="+mj-lt"/>
              </a:rPr>
              <a:t>- How to </a:t>
            </a:r>
            <a:r>
              <a:rPr lang="nb-NO" dirty="0" err="1">
                <a:latin typeface="+mj-lt"/>
              </a:rPr>
              <a:t>teach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programming</a:t>
            </a:r>
            <a:r>
              <a:rPr lang="nb-NO" dirty="0">
                <a:latin typeface="+mj-lt"/>
              </a:rPr>
              <a:t> in </a:t>
            </a:r>
            <a:r>
              <a:rPr lang="nb-NO" dirty="0" err="1">
                <a:latin typeface="+mj-lt"/>
              </a:rPr>
              <a:t>schools</a:t>
            </a:r>
            <a:r>
              <a:rPr lang="nb-NO" dirty="0">
                <a:latin typeface="+mj-lt"/>
              </a:rPr>
              <a:t>, and </a:t>
            </a:r>
            <a:r>
              <a:rPr lang="nb-NO" dirty="0" err="1">
                <a:latin typeface="+mj-lt"/>
              </a:rPr>
              <a:t>how</a:t>
            </a:r>
            <a:r>
              <a:rPr lang="nb-NO" dirty="0">
                <a:latin typeface="+mj-lt"/>
              </a:rPr>
              <a:t> to </a:t>
            </a:r>
            <a:r>
              <a:rPr lang="nb-NO" dirty="0" err="1">
                <a:latin typeface="+mj-lt"/>
              </a:rPr>
              <a:t>organize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teacher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professional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development</a:t>
            </a:r>
            <a:r>
              <a:rPr lang="nb-NO" dirty="0">
                <a:latin typeface="+mj-lt"/>
              </a:rPr>
              <a:t> programs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E815D2-DBC0-3341-9A15-736A254107B0}"/>
              </a:ext>
            </a:extLst>
          </p:cNvPr>
          <p:cNvSpPr/>
          <p:nvPr/>
        </p:nvSpPr>
        <p:spPr>
          <a:xfrm rot="16200000">
            <a:off x="10517073" y="3431608"/>
            <a:ext cx="919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 err="1">
                <a:latin typeface="+mj-lt"/>
              </a:rPr>
              <a:t>External</a:t>
            </a:r>
            <a:r>
              <a:rPr lang="nb-NO" sz="1400" b="1" dirty="0">
                <a:latin typeface="+mj-lt"/>
              </a:rPr>
              <a:t> </a:t>
            </a:r>
            <a:r>
              <a:rPr lang="nb-NO" sz="1400" b="1" dirty="0" err="1">
                <a:latin typeface="+mj-lt"/>
              </a:rPr>
              <a:t>funding</a:t>
            </a:r>
            <a:endParaRPr lang="nb-NO" sz="1400" b="1" dirty="0"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8BD29A-5184-2B4E-93B2-E7170EEDC1C5}"/>
              </a:ext>
            </a:extLst>
          </p:cNvPr>
          <p:cNvSpPr/>
          <p:nvPr/>
        </p:nvSpPr>
        <p:spPr>
          <a:xfrm rot="16200000">
            <a:off x="10543412" y="5554919"/>
            <a:ext cx="919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 err="1">
                <a:latin typeface="+mj-lt"/>
              </a:rPr>
              <a:t>External</a:t>
            </a:r>
            <a:r>
              <a:rPr lang="nb-NO" sz="1400" b="1" dirty="0">
                <a:latin typeface="+mj-lt"/>
              </a:rPr>
              <a:t> </a:t>
            </a:r>
            <a:r>
              <a:rPr lang="nb-NO" sz="1400" b="1" dirty="0" err="1">
                <a:latin typeface="+mj-lt"/>
              </a:rPr>
              <a:t>funding</a:t>
            </a:r>
            <a:endParaRPr lang="nb-NO" sz="1400" b="1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8CBCB1-682F-D04A-8F0B-E3556D753B75}"/>
              </a:ext>
            </a:extLst>
          </p:cNvPr>
          <p:cNvSpPr txBox="1"/>
          <p:nvPr/>
        </p:nvSpPr>
        <p:spPr>
          <a:xfrm>
            <a:off x="1012731" y="1878430"/>
            <a:ext cx="2414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UiO </a:t>
            </a:r>
            <a:r>
              <a:rPr lang="nb-NO" b="1" dirty="0" err="1">
                <a:latin typeface="+mj-lt"/>
              </a:rPr>
              <a:t>resources</a:t>
            </a:r>
            <a:r>
              <a:rPr lang="nb-NO" b="1" dirty="0">
                <a:latin typeface="+mj-lt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nb-NO" dirty="0" err="1">
                <a:latin typeface="+mj-lt"/>
              </a:rPr>
              <a:t>Education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research</a:t>
            </a:r>
            <a:endParaRPr lang="nb-NO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nb-NO" dirty="0" err="1">
                <a:latin typeface="+mj-lt"/>
              </a:rPr>
              <a:t>Didactic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research</a:t>
            </a:r>
            <a:endParaRPr lang="nb-NO" dirty="0"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8DDC89-5106-1E4A-9C91-1A13548D1B9C}"/>
              </a:ext>
            </a:extLst>
          </p:cNvPr>
          <p:cNvSpPr/>
          <p:nvPr/>
        </p:nvSpPr>
        <p:spPr>
          <a:xfrm>
            <a:off x="805153" y="3575020"/>
            <a:ext cx="2737946" cy="2357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655FC9-3F7B-E944-8729-56B18FCCFEDD}"/>
              </a:ext>
            </a:extLst>
          </p:cNvPr>
          <p:cNvSpPr txBox="1"/>
          <p:nvPr/>
        </p:nvSpPr>
        <p:spPr>
          <a:xfrm>
            <a:off x="1012731" y="3851332"/>
            <a:ext cx="24147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atin typeface="+mj-lt"/>
              </a:rPr>
              <a:t>International partners</a:t>
            </a:r>
          </a:p>
          <a:p>
            <a:pPr marL="285750" indent="-285750">
              <a:buFontTx/>
              <a:buChar char="-"/>
            </a:pPr>
            <a:r>
              <a:rPr lang="nb-NO" dirty="0" err="1">
                <a:latin typeface="+mj-lt"/>
              </a:rPr>
              <a:t>Discipline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based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education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research</a:t>
            </a:r>
            <a:endParaRPr lang="nb-NO" dirty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nb-NO" dirty="0">
                <a:latin typeface="+mj-lt"/>
              </a:rPr>
              <a:t>Connection to </a:t>
            </a:r>
            <a:r>
              <a:rPr lang="nb-NO" dirty="0" err="1">
                <a:latin typeface="+mj-lt"/>
              </a:rPr>
              <a:t>international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projects</a:t>
            </a:r>
            <a:r>
              <a:rPr lang="nb-NO" dirty="0">
                <a:latin typeface="+mj-lt"/>
              </a:rPr>
              <a:t> (INTPART)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73631B-15CE-A24A-ACF5-B9517006B041}"/>
              </a:ext>
            </a:extLst>
          </p:cNvPr>
          <p:cNvSpPr/>
          <p:nvPr/>
        </p:nvSpPr>
        <p:spPr>
          <a:xfrm rot="16200000">
            <a:off x="2926557" y="4488330"/>
            <a:ext cx="15817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 err="1">
                <a:latin typeface="+mj-lt"/>
              </a:rPr>
              <a:t>External</a:t>
            </a:r>
            <a:r>
              <a:rPr lang="nb-NO" sz="1400" b="1" dirty="0">
                <a:latin typeface="+mj-lt"/>
              </a:rPr>
              <a:t> </a:t>
            </a:r>
            <a:r>
              <a:rPr lang="nb-NO" sz="1400" b="1" dirty="0" err="1">
                <a:latin typeface="+mj-lt"/>
              </a:rPr>
              <a:t>funding</a:t>
            </a:r>
            <a:endParaRPr lang="nb-NO" sz="1400" b="1" dirty="0">
              <a:latin typeface="+mj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EDDB3F-6569-514C-8D0A-E1856DB6103A}"/>
              </a:ext>
            </a:extLst>
          </p:cNvPr>
          <p:cNvSpPr/>
          <p:nvPr/>
        </p:nvSpPr>
        <p:spPr>
          <a:xfrm>
            <a:off x="241738" y="1040524"/>
            <a:ext cx="3741740" cy="547588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F4AD97F-79C6-EB43-9C30-4656B163A3AC}"/>
              </a:ext>
            </a:extLst>
          </p:cNvPr>
          <p:cNvSpPr/>
          <p:nvPr/>
        </p:nvSpPr>
        <p:spPr>
          <a:xfrm>
            <a:off x="4487917" y="1040523"/>
            <a:ext cx="7294176" cy="547588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DE4B29-5C9D-984D-B927-8E101CB91DF6}"/>
              </a:ext>
            </a:extLst>
          </p:cNvPr>
          <p:cNvSpPr/>
          <p:nvPr/>
        </p:nvSpPr>
        <p:spPr>
          <a:xfrm rot="16200000">
            <a:off x="4163255" y="3462386"/>
            <a:ext cx="1211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  <a:latin typeface="+mj-lt"/>
              </a:rPr>
              <a:t>Projects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886304-6302-A743-A365-7079383E21FA}"/>
              </a:ext>
            </a:extLst>
          </p:cNvPr>
          <p:cNvSpPr/>
          <p:nvPr/>
        </p:nvSpPr>
        <p:spPr>
          <a:xfrm rot="16200000">
            <a:off x="-268697" y="3589617"/>
            <a:ext cx="1474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  <a:latin typeface="+mj-lt"/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2445223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F054E7-C207-B843-BBDF-E21FDC05F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Integration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educational</a:t>
            </a:r>
            <a:r>
              <a:rPr lang="nb-NO" dirty="0"/>
              <a:t> </a:t>
            </a:r>
            <a:r>
              <a:rPr lang="nb-NO" dirty="0" err="1"/>
              <a:t>timeline</a:t>
            </a:r>
            <a:endParaRPr lang="nb-NO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5A3D13-42AD-C84E-AD13-25C9B5670FC0}"/>
              </a:ext>
            </a:extLst>
          </p:cNvPr>
          <p:cNvSpPr/>
          <p:nvPr/>
        </p:nvSpPr>
        <p:spPr>
          <a:xfrm>
            <a:off x="2867603" y="2204711"/>
            <a:ext cx="2319348" cy="3846730"/>
          </a:xfrm>
          <a:custGeom>
            <a:avLst/>
            <a:gdLst>
              <a:gd name="connsiteX0" fmla="*/ 0 w 2319348"/>
              <a:gd name="connsiteY0" fmla="*/ 0 h 2904739"/>
              <a:gd name="connsiteX1" fmla="*/ 2319348 w 2319348"/>
              <a:gd name="connsiteY1" fmla="*/ 0 h 2904739"/>
              <a:gd name="connsiteX2" fmla="*/ 2319348 w 2319348"/>
              <a:gd name="connsiteY2" fmla="*/ 2904739 h 2904739"/>
              <a:gd name="connsiteX3" fmla="*/ 0 w 2319348"/>
              <a:gd name="connsiteY3" fmla="*/ 2904739 h 2904739"/>
              <a:gd name="connsiteX4" fmla="*/ 0 w 2319348"/>
              <a:gd name="connsiteY4" fmla="*/ 0 h 2904739"/>
              <a:gd name="connsiteX0" fmla="*/ 0 w 2319348"/>
              <a:gd name="connsiteY0" fmla="*/ 0 h 2904739"/>
              <a:gd name="connsiteX1" fmla="*/ 2065278 w 2319348"/>
              <a:gd name="connsiteY1" fmla="*/ 2513 h 2904739"/>
              <a:gd name="connsiteX2" fmla="*/ 2319348 w 2319348"/>
              <a:gd name="connsiteY2" fmla="*/ 0 h 2904739"/>
              <a:gd name="connsiteX3" fmla="*/ 2319348 w 2319348"/>
              <a:gd name="connsiteY3" fmla="*/ 2904739 h 2904739"/>
              <a:gd name="connsiteX4" fmla="*/ 0 w 2319348"/>
              <a:gd name="connsiteY4" fmla="*/ 2904739 h 2904739"/>
              <a:gd name="connsiteX5" fmla="*/ 0 w 2319348"/>
              <a:gd name="connsiteY5" fmla="*/ 0 h 2904739"/>
              <a:gd name="connsiteX0" fmla="*/ 0 w 2319348"/>
              <a:gd name="connsiteY0" fmla="*/ 0 h 2904739"/>
              <a:gd name="connsiteX1" fmla="*/ 2065278 w 2319348"/>
              <a:gd name="connsiteY1" fmla="*/ 2513 h 2904739"/>
              <a:gd name="connsiteX2" fmla="*/ 2319348 w 2319348"/>
              <a:gd name="connsiteY2" fmla="*/ 1431235 h 2904739"/>
              <a:gd name="connsiteX3" fmla="*/ 2319348 w 2319348"/>
              <a:gd name="connsiteY3" fmla="*/ 2904739 h 2904739"/>
              <a:gd name="connsiteX4" fmla="*/ 0 w 2319348"/>
              <a:gd name="connsiteY4" fmla="*/ 2904739 h 2904739"/>
              <a:gd name="connsiteX5" fmla="*/ 0 w 2319348"/>
              <a:gd name="connsiteY5" fmla="*/ 0 h 2904739"/>
              <a:gd name="connsiteX0" fmla="*/ 0 w 2319348"/>
              <a:gd name="connsiteY0" fmla="*/ 0 h 2931243"/>
              <a:gd name="connsiteX1" fmla="*/ 2065278 w 2319348"/>
              <a:gd name="connsiteY1" fmla="*/ 2513 h 2931243"/>
              <a:gd name="connsiteX2" fmla="*/ 2319348 w 2319348"/>
              <a:gd name="connsiteY2" fmla="*/ 1431235 h 2931243"/>
              <a:gd name="connsiteX3" fmla="*/ 2107314 w 2319348"/>
              <a:gd name="connsiteY3" fmla="*/ 2931243 h 2931243"/>
              <a:gd name="connsiteX4" fmla="*/ 0 w 2319348"/>
              <a:gd name="connsiteY4" fmla="*/ 2904739 h 2931243"/>
              <a:gd name="connsiteX5" fmla="*/ 0 w 2319348"/>
              <a:gd name="connsiteY5" fmla="*/ 0 h 2931243"/>
              <a:gd name="connsiteX0" fmla="*/ 0 w 2319348"/>
              <a:gd name="connsiteY0" fmla="*/ 0 h 2931243"/>
              <a:gd name="connsiteX1" fmla="*/ 2065278 w 2319348"/>
              <a:gd name="connsiteY1" fmla="*/ 2513 h 2931243"/>
              <a:gd name="connsiteX2" fmla="*/ 2319348 w 2319348"/>
              <a:gd name="connsiteY2" fmla="*/ 1431235 h 2931243"/>
              <a:gd name="connsiteX3" fmla="*/ 2027801 w 2319348"/>
              <a:gd name="connsiteY3" fmla="*/ 2931243 h 2931243"/>
              <a:gd name="connsiteX4" fmla="*/ 0 w 2319348"/>
              <a:gd name="connsiteY4" fmla="*/ 2904739 h 2931243"/>
              <a:gd name="connsiteX5" fmla="*/ 0 w 2319348"/>
              <a:gd name="connsiteY5" fmla="*/ 0 h 2931243"/>
              <a:gd name="connsiteX0" fmla="*/ 0 w 2319348"/>
              <a:gd name="connsiteY0" fmla="*/ 0 h 2905557"/>
              <a:gd name="connsiteX1" fmla="*/ 2065278 w 2319348"/>
              <a:gd name="connsiteY1" fmla="*/ 2513 h 2905557"/>
              <a:gd name="connsiteX2" fmla="*/ 2319348 w 2319348"/>
              <a:gd name="connsiteY2" fmla="*/ 1431235 h 2905557"/>
              <a:gd name="connsiteX3" fmla="*/ 2048350 w 2319348"/>
              <a:gd name="connsiteY3" fmla="*/ 2905557 h 2905557"/>
              <a:gd name="connsiteX4" fmla="*/ 0 w 2319348"/>
              <a:gd name="connsiteY4" fmla="*/ 2904739 h 2905557"/>
              <a:gd name="connsiteX5" fmla="*/ 0 w 2319348"/>
              <a:gd name="connsiteY5" fmla="*/ 0 h 2905557"/>
              <a:gd name="connsiteX0" fmla="*/ 0 w 2319348"/>
              <a:gd name="connsiteY0" fmla="*/ 0 h 2905557"/>
              <a:gd name="connsiteX1" fmla="*/ 2044730 w 2319348"/>
              <a:gd name="connsiteY1" fmla="*/ 7650 h 2905557"/>
              <a:gd name="connsiteX2" fmla="*/ 2319348 w 2319348"/>
              <a:gd name="connsiteY2" fmla="*/ 1431235 h 2905557"/>
              <a:gd name="connsiteX3" fmla="*/ 2048350 w 2319348"/>
              <a:gd name="connsiteY3" fmla="*/ 2905557 h 2905557"/>
              <a:gd name="connsiteX4" fmla="*/ 0 w 2319348"/>
              <a:gd name="connsiteY4" fmla="*/ 2904739 h 2905557"/>
              <a:gd name="connsiteX5" fmla="*/ 0 w 2319348"/>
              <a:gd name="connsiteY5" fmla="*/ 0 h 2905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9348" h="2905557">
                <a:moveTo>
                  <a:pt x="0" y="0"/>
                </a:moveTo>
                <a:lnTo>
                  <a:pt x="2044730" y="7650"/>
                </a:lnTo>
                <a:lnTo>
                  <a:pt x="2319348" y="1431235"/>
                </a:lnTo>
                <a:lnTo>
                  <a:pt x="2048350" y="2905557"/>
                </a:lnTo>
                <a:lnTo>
                  <a:pt x="0" y="29047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321BAD-CB94-5346-9AD9-823E5E3B04FA}"/>
              </a:ext>
            </a:extLst>
          </p:cNvPr>
          <p:cNvSpPr/>
          <p:nvPr/>
        </p:nvSpPr>
        <p:spPr>
          <a:xfrm>
            <a:off x="5318740" y="2205529"/>
            <a:ext cx="1542863" cy="3845647"/>
          </a:xfrm>
          <a:custGeom>
            <a:avLst/>
            <a:gdLst>
              <a:gd name="connsiteX0" fmla="*/ 0 w 1548000"/>
              <a:gd name="connsiteY0" fmla="*/ 0 h 2904739"/>
              <a:gd name="connsiteX1" fmla="*/ 1548000 w 1548000"/>
              <a:gd name="connsiteY1" fmla="*/ 0 h 2904739"/>
              <a:gd name="connsiteX2" fmla="*/ 1548000 w 1548000"/>
              <a:gd name="connsiteY2" fmla="*/ 2904739 h 2904739"/>
              <a:gd name="connsiteX3" fmla="*/ 0 w 1548000"/>
              <a:gd name="connsiteY3" fmla="*/ 2904739 h 2904739"/>
              <a:gd name="connsiteX4" fmla="*/ 0 w 1548000"/>
              <a:gd name="connsiteY4" fmla="*/ 0 h 2904739"/>
              <a:gd name="connsiteX0" fmla="*/ 0 w 1548000"/>
              <a:gd name="connsiteY0" fmla="*/ 7164 h 2911903"/>
              <a:gd name="connsiteX1" fmla="*/ 1336218 w 1548000"/>
              <a:gd name="connsiteY1" fmla="*/ 0 h 2911903"/>
              <a:gd name="connsiteX2" fmla="*/ 1548000 w 1548000"/>
              <a:gd name="connsiteY2" fmla="*/ 7164 h 2911903"/>
              <a:gd name="connsiteX3" fmla="*/ 1548000 w 1548000"/>
              <a:gd name="connsiteY3" fmla="*/ 2911903 h 2911903"/>
              <a:gd name="connsiteX4" fmla="*/ 0 w 1548000"/>
              <a:gd name="connsiteY4" fmla="*/ 2911903 h 2911903"/>
              <a:gd name="connsiteX5" fmla="*/ 0 w 1548000"/>
              <a:gd name="connsiteY5" fmla="*/ 7164 h 2911903"/>
              <a:gd name="connsiteX0" fmla="*/ 0 w 1548000"/>
              <a:gd name="connsiteY0" fmla="*/ 7164 h 2922178"/>
              <a:gd name="connsiteX1" fmla="*/ 1336218 w 1548000"/>
              <a:gd name="connsiteY1" fmla="*/ 0 h 2922178"/>
              <a:gd name="connsiteX2" fmla="*/ 1548000 w 1548000"/>
              <a:gd name="connsiteY2" fmla="*/ 7164 h 2922178"/>
              <a:gd name="connsiteX3" fmla="*/ 1291146 w 1548000"/>
              <a:gd name="connsiteY3" fmla="*/ 2922178 h 2922178"/>
              <a:gd name="connsiteX4" fmla="*/ 0 w 1548000"/>
              <a:gd name="connsiteY4" fmla="*/ 2911903 h 2922178"/>
              <a:gd name="connsiteX5" fmla="*/ 0 w 1548000"/>
              <a:gd name="connsiteY5" fmla="*/ 7164 h 2922178"/>
              <a:gd name="connsiteX0" fmla="*/ 0 w 1542863"/>
              <a:gd name="connsiteY0" fmla="*/ 7164 h 2922178"/>
              <a:gd name="connsiteX1" fmla="*/ 1336218 w 1542863"/>
              <a:gd name="connsiteY1" fmla="*/ 0 h 2922178"/>
              <a:gd name="connsiteX2" fmla="*/ 1542863 w 1542863"/>
              <a:gd name="connsiteY2" fmla="*/ 1424998 h 2922178"/>
              <a:gd name="connsiteX3" fmla="*/ 1291146 w 1542863"/>
              <a:gd name="connsiteY3" fmla="*/ 2922178 h 2922178"/>
              <a:gd name="connsiteX4" fmla="*/ 0 w 1542863"/>
              <a:gd name="connsiteY4" fmla="*/ 2911903 h 2922178"/>
              <a:gd name="connsiteX5" fmla="*/ 0 w 1542863"/>
              <a:gd name="connsiteY5" fmla="*/ 7164 h 2922178"/>
              <a:gd name="connsiteX0" fmla="*/ 0 w 1542863"/>
              <a:gd name="connsiteY0" fmla="*/ 0 h 2915014"/>
              <a:gd name="connsiteX1" fmla="*/ 1212928 w 1542863"/>
              <a:gd name="connsiteY1" fmla="*/ 85304 h 2915014"/>
              <a:gd name="connsiteX2" fmla="*/ 1542863 w 1542863"/>
              <a:gd name="connsiteY2" fmla="*/ 1417834 h 2915014"/>
              <a:gd name="connsiteX3" fmla="*/ 1291146 w 1542863"/>
              <a:gd name="connsiteY3" fmla="*/ 2915014 h 2915014"/>
              <a:gd name="connsiteX4" fmla="*/ 0 w 1542863"/>
              <a:gd name="connsiteY4" fmla="*/ 2904739 h 2915014"/>
              <a:gd name="connsiteX5" fmla="*/ 0 w 1542863"/>
              <a:gd name="connsiteY5" fmla="*/ 0 h 2915014"/>
              <a:gd name="connsiteX0" fmla="*/ 0 w 1542863"/>
              <a:gd name="connsiteY0" fmla="*/ 0 h 2915014"/>
              <a:gd name="connsiteX1" fmla="*/ 1269436 w 1542863"/>
              <a:gd name="connsiteY1" fmla="*/ 8247 h 2915014"/>
              <a:gd name="connsiteX2" fmla="*/ 1542863 w 1542863"/>
              <a:gd name="connsiteY2" fmla="*/ 1417834 h 2915014"/>
              <a:gd name="connsiteX3" fmla="*/ 1291146 w 1542863"/>
              <a:gd name="connsiteY3" fmla="*/ 2915014 h 2915014"/>
              <a:gd name="connsiteX4" fmla="*/ 0 w 1542863"/>
              <a:gd name="connsiteY4" fmla="*/ 2904739 h 2915014"/>
              <a:gd name="connsiteX5" fmla="*/ 0 w 1542863"/>
              <a:gd name="connsiteY5" fmla="*/ 0 h 2915014"/>
              <a:gd name="connsiteX0" fmla="*/ 0 w 1542863"/>
              <a:gd name="connsiteY0" fmla="*/ 0 h 2904739"/>
              <a:gd name="connsiteX1" fmla="*/ 1269436 w 1542863"/>
              <a:gd name="connsiteY1" fmla="*/ 8247 h 2904739"/>
              <a:gd name="connsiteX2" fmla="*/ 1542863 w 1542863"/>
              <a:gd name="connsiteY2" fmla="*/ 1417834 h 2904739"/>
              <a:gd name="connsiteX3" fmla="*/ 1291146 w 1542863"/>
              <a:gd name="connsiteY3" fmla="*/ 2904739 h 2904739"/>
              <a:gd name="connsiteX4" fmla="*/ 0 w 1542863"/>
              <a:gd name="connsiteY4" fmla="*/ 2904739 h 2904739"/>
              <a:gd name="connsiteX5" fmla="*/ 0 w 1542863"/>
              <a:gd name="connsiteY5" fmla="*/ 0 h 290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42863" h="2904739">
                <a:moveTo>
                  <a:pt x="0" y="0"/>
                </a:moveTo>
                <a:lnTo>
                  <a:pt x="1269436" y="8247"/>
                </a:lnTo>
                <a:lnTo>
                  <a:pt x="1542863" y="1417834"/>
                </a:lnTo>
                <a:lnTo>
                  <a:pt x="1291146" y="2904739"/>
                </a:lnTo>
                <a:lnTo>
                  <a:pt x="0" y="29047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43285B2-F98E-DF46-A499-A0FBC23DE704}"/>
              </a:ext>
            </a:extLst>
          </p:cNvPr>
          <p:cNvSpPr/>
          <p:nvPr/>
        </p:nvSpPr>
        <p:spPr>
          <a:xfrm>
            <a:off x="6993392" y="2229518"/>
            <a:ext cx="2319348" cy="3846730"/>
          </a:xfrm>
          <a:custGeom>
            <a:avLst/>
            <a:gdLst>
              <a:gd name="connsiteX0" fmla="*/ 0 w 2319348"/>
              <a:gd name="connsiteY0" fmla="*/ 0 h 2904739"/>
              <a:gd name="connsiteX1" fmla="*/ 2319348 w 2319348"/>
              <a:gd name="connsiteY1" fmla="*/ 0 h 2904739"/>
              <a:gd name="connsiteX2" fmla="*/ 2319348 w 2319348"/>
              <a:gd name="connsiteY2" fmla="*/ 2904739 h 2904739"/>
              <a:gd name="connsiteX3" fmla="*/ 0 w 2319348"/>
              <a:gd name="connsiteY3" fmla="*/ 2904739 h 2904739"/>
              <a:gd name="connsiteX4" fmla="*/ 0 w 2319348"/>
              <a:gd name="connsiteY4" fmla="*/ 0 h 2904739"/>
              <a:gd name="connsiteX0" fmla="*/ 0 w 2319348"/>
              <a:gd name="connsiteY0" fmla="*/ 0 h 2904739"/>
              <a:gd name="connsiteX1" fmla="*/ 2065278 w 2319348"/>
              <a:gd name="connsiteY1" fmla="*/ 2513 h 2904739"/>
              <a:gd name="connsiteX2" fmla="*/ 2319348 w 2319348"/>
              <a:gd name="connsiteY2" fmla="*/ 0 h 2904739"/>
              <a:gd name="connsiteX3" fmla="*/ 2319348 w 2319348"/>
              <a:gd name="connsiteY3" fmla="*/ 2904739 h 2904739"/>
              <a:gd name="connsiteX4" fmla="*/ 0 w 2319348"/>
              <a:gd name="connsiteY4" fmla="*/ 2904739 h 2904739"/>
              <a:gd name="connsiteX5" fmla="*/ 0 w 2319348"/>
              <a:gd name="connsiteY5" fmla="*/ 0 h 2904739"/>
              <a:gd name="connsiteX0" fmla="*/ 0 w 2319348"/>
              <a:gd name="connsiteY0" fmla="*/ 0 h 2904739"/>
              <a:gd name="connsiteX1" fmla="*/ 2065278 w 2319348"/>
              <a:gd name="connsiteY1" fmla="*/ 2513 h 2904739"/>
              <a:gd name="connsiteX2" fmla="*/ 2319348 w 2319348"/>
              <a:gd name="connsiteY2" fmla="*/ 1431235 h 2904739"/>
              <a:gd name="connsiteX3" fmla="*/ 2319348 w 2319348"/>
              <a:gd name="connsiteY3" fmla="*/ 2904739 h 2904739"/>
              <a:gd name="connsiteX4" fmla="*/ 0 w 2319348"/>
              <a:gd name="connsiteY4" fmla="*/ 2904739 h 2904739"/>
              <a:gd name="connsiteX5" fmla="*/ 0 w 2319348"/>
              <a:gd name="connsiteY5" fmla="*/ 0 h 2904739"/>
              <a:gd name="connsiteX0" fmla="*/ 0 w 2319348"/>
              <a:gd name="connsiteY0" fmla="*/ 0 h 2931243"/>
              <a:gd name="connsiteX1" fmla="*/ 2065278 w 2319348"/>
              <a:gd name="connsiteY1" fmla="*/ 2513 h 2931243"/>
              <a:gd name="connsiteX2" fmla="*/ 2319348 w 2319348"/>
              <a:gd name="connsiteY2" fmla="*/ 1431235 h 2931243"/>
              <a:gd name="connsiteX3" fmla="*/ 2107314 w 2319348"/>
              <a:gd name="connsiteY3" fmla="*/ 2931243 h 2931243"/>
              <a:gd name="connsiteX4" fmla="*/ 0 w 2319348"/>
              <a:gd name="connsiteY4" fmla="*/ 2904739 h 2931243"/>
              <a:gd name="connsiteX5" fmla="*/ 0 w 2319348"/>
              <a:gd name="connsiteY5" fmla="*/ 0 h 2931243"/>
              <a:gd name="connsiteX0" fmla="*/ 0 w 2319348"/>
              <a:gd name="connsiteY0" fmla="*/ 0 h 2931243"/>
              <a:gd name="connsiteX1" fmla="*/ 2065278 w 2319348"/>
              <a:gd name="connsiteY1" fmla="*/ 2513 h 2931243"/>
              <a:gd name="connsiteX2" fmla="*/ 2319348 w 2319348"/>
              <a:gd name="connsiteY2" fmla="*/ 1431235 h 2931243"/>
              <a:gd name="connsiteX3" fmla="*/ 2027801 w 2319348"/>
              <a:gd name="connsiteY3" fmla="*/ 2931243 h 2931243"/>
              <a:gd name="connsiteX4" fmla="*/ 0 w 2319348"/>
              <a:gd name="connsiteY4" fmla="*/ 2904739 h 2931243"/>
              <a:gd name="connsiteX5" fmla="*/ 0 w 2319348"/>
              <a:gd name="connsiteY5" fmla="*/ 0 h 2931243"/>
              <a:gd name="connsiteX0" fmla="*/ 0 w 2319348"/>
              <a:gd name="connsiteY0" fmla="*/ 0 h 2905557"/>
              <a:gd name="connsiteX1" fmla="*/ 2065278 w 2319348"/>
              <a:gd name="connsiteY1" fmla="*/ 2513 h 2905557"/>
              <a:gd name="connsiteX2" fmla="*/ 2319348 w 2319348"/>
              <a:gd name="connsiteY2" fmla="*/ 1431235 h 2905557"/>
              <a:gd name="connsiteX3" fmla="*/ 2048350 w 2319348"/>
              <a:gd name="connsiteY3" fmla="*/ 2905557 h 2905557"/>
              <a:gd name="connsiteX4" fmla="*/ 0 w 2319348"/>
              <a:gd name="connsiteY4" fmla="*/ 2904739 h 2905557"/>
              <a:gd name="connsiteX5" fmla="*/ 0 w 2319348"/>
              <a:gd name="connsiteY5" fmla="*/ 0 h 2905557"/>
              <a:gd name="connsiteX0" fmla="*/ 0 w 2319348"/>
              <a:gd name="connsiteY0" fmla="*/ 0 h 2905557"/>
              <a:gd name="connsiteX1" fmla="*/ 2044730 w 2319348"/>
              <a:gd name="connsiteY1" fmla="*/ 7650 h 2905557"/>
              <a:gd name="connsiteX2" fmla="*/ 2319348 w 2319348"/>
              <a:gd name="connsiteY2" fmla="*/ 1431235 h 2905557"/>
              <a:gd name="connsiteX3" fmla="*/ 2048350 w 2319348"/>
              <a:gd name="connsiteY3" fmla="*/ 2905557 h 2905557"/>
              <a:gd name="connsiteX4" fmla="*/ 0 w 2319348"/>
              <a:gd name="connsiteY4" fmla="*/ 2904739 h 2905557"/>
              <a:gd name="connsiteX5" fmla="*/ 0 w 2319348"/>
              <a:gd name="connsiteY5" fmla="*/ 0 h 2905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9348" h="2905557">
                <a:moveTo>
                  <a:pt x="0" y="0"/>
                </a:moveTo>
                <a:lnTo>
                  <a:pt x="2044730" y="7650"/>
                </a:lnTo>
                <a:lnTo>
                  <a:pt x="2319348" y="1431235"/>
                </a:lnTo>
                <a:lnTo>
                  <a:pt x="2048350" y="2905557"/>
                </a:lnTo>
                <a:lnTo>
                  <a:pt x="0" y="29047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83A89E69-A59D-544D-9821-5AA8AC0AAE0D}"/>
              </a:ext>
            </a:extLst>
          </p:cNvPr>
          <p:cNvSpPr/>
          <p:nvPr/>
        </p:nvSpPr>
        <p:spPr>
          <a:xfrm>
            <a:off x="416466" y="2204711"/>
            <a:ext cx="2319348" cy="3846730"/>
          </a:xfrm>
          <a:custGeom>
            <a:avLst/>
            <a:gdLst>
              <a:gd name="connsiteX0" fmla="*/ 0 w 2319348"/>
              <a:gd name="connsiteY0" fmla="*/ 0 h 2904739"/>
              <a:gd name="connsiteX1" fmla="*/ 2319348 w 2319348"/>
              <a:gd name="connsiteY1" fmla="*/ 0 h 2904739"/>
              <a:gd name="connsiteX2" fmla="*/ 2319348 w 2319348"/>
              <a:gd name="connsiteY2" fmla="*/ 2904739 h 2904739"/>
              <a:gd name="connsiteX3" fmla="*/ 0 w 2319348"/>
              <a:gd name="connsiteY3" fmla="*/ 2904739 h 2904739"/>
              <a:gd name="connsiteX4" fmla="*/ 0 w 2319348"/>
              <a:gd name="connsiteY4" fmla="*/ 0 h 2904739"/>
              <a:gd name="connsiteX0" fmla="*/ 0 w 2319348"/>
              <a:gd name="connsiteY0" fmla="*/ 0 h 2904739"/>
              <a:gd name="connsiteX1" fmla="*/ 2065278 w 2319348"/>
              <a:gd name="connsiteY1" fmla="*/ 2513 h 2904739"/>
              <a:gd name="connsiteX2" fmla="*/ 2319348 w 2319348"/>
              <a:gd name="connsiteY2" fmla="*/ 0 h 2904739"/>
              <a:gd name="connsiteX3" fmla="*/ 2319348 w 2319348"/>
              <a:gd name="connsiteY3" fmla="*/ 2904739 h 2904739"/>
              <a:gd name="connsiteX4" fmla="*/ 0 w 2319348"/>
              <a:gd name="connsiteY4" fmla="*/ 2904739 h 2904739"/>
              <a:gd name="connsiteX5" fmla="*/ 0 w 2319348"/>
              <a:gd name="connsiteY5" fmla="*/ 0 h 2904739"/>
              <a:gd name="connsiteX0" fmla="*/ 0 w 2319348"/>
              <a:gd name="connsiteY0" fmla="*/ 0 h 2904739"/>
              <a:gd name="connsiteX1" fmla="*/ 2065278 w 2319348"/>
              <a:gd name="connsiteY1" fmla="*/ 2513 h 2904739"/>
              <a:gd name="connsiteX2" fmla="*/ 2319348 w 2319348"/>
              <a:gd name="connsiteY2" fmla="*/ 1431235 h 2904739"/>
              <a:gd name="connsiteX3" fmla="*/ 2319348 w 2319348"/>
              <a:gd name="connsiteY3" fmla="*/ 2904739 h 2904739"/>
              <a:gd name="connsiteX4" fmla="*/ 0 w 2319348"/>
              <a:gd name="connsiteY4" fmla="*/ 2904739 h 2904739"/>
              <a:gd name="connsiteX5" fmla="*/ 0 w 2319348"/>
              <a:gd name="connsiteY5" fmla="*/ 0 h 2904739"/>
              <a:gd name="connsiteX0" fmla="*/ 0 w 2319348"/>
              <a:gd name="connsiteY0" fmla="*/ 0 h 2931243"/>
              <a:gd name="connsiteX1" fmla="*/ 2065278 w 2319348"/>
              <a:gd name="connsiteY1" fmla="*/ 2513 h 2931243"/>
              <a:gd name="connsiteX2" fmla="*/ 2319348 w 2319348"/>
              <a:gd name="connsiteY2" fmla="*/ 1431235 h 2931243"/>
              <a:gd name="connsiteX3" fmla="*/ 2107314 w 2319348"/>
              <a:gd name="connsiteY3" fmla="*/ 2931243 h 2931243"/>
              <a:gd name="connsiteX4" fmla="*/ 0 w 2319348"/>
              <a:gd name="connsiteY4" fmla="*/ 2904739 h 2931243"/>
              <a:gd name="connsiteX5" fmla="*/ 0 w 2319348"/>
              <a:gd name="connsiteY5" fmla="*/ 0 h 2931243"/>
              <a:gd name="connsiteX0" fmla="*/ 0 w 2319348"/>
              <a:gd name="connsiteY0" fmla="*/ 0 h 2931243"/>
              <a:gd name="connsiteX1" fmla="*/ 2065278 w 2319348"/>
              <a:gd name="connsiteY1" fmla="*/ 2513 h 2931243"/>
              <a:gd name="connsiteX2" fmla="*/ 2319348 w 2319348"/>
              <a:gd name="connsiteY2" fmla="*/ 1431235 h 2931243"/>
              <a:gd name="connsiteX3" fmla="*/ 2027801 w 2319348"/>
              <a:gd name="connsiteY3" fmla="*/ 2931243 h 2931243"/>
              <a:gd name="connsiteX4" fmla="*/ 0 w 2319348"/>
              <a:gd name="connsiteY4" fmla="*/ 2904739 h 2931243"/>
              <a:gd name="connsiteX5" fmla="*/ 0 w 2319348"/>
              <a:gd name="connsiteY5" fmla="*/ 0 h 2931243"/>
              <a:gd name="connsiteX0" fmla="*/ 0 w 2319348"/>
              <a:gd name="connsiteY0" fmla="*/ 0 h 2905557"/>
              <a:gd name="connsiteX1" fmla="*/ 2065278 w 2319348"/>
              <a:gd name="connsiteY1" fmla="*/ 2513 h 2905557"/>
              <a:gd name="connsiteX2" fmla="*/ 2319348 w 2319348"/>
              <a:gd name="connsiteY2" fmla="*/ 1431235 h 2905557"/>
              <a:gd name="connsiteX3" fmla="*/ 2048350 w 2319348"/>
              <a:gd name="connsiteY3" fmla="*/ 2905557 h 2905557"/>
              <a:gd name="connsiteX4" fmla="*/ 0 w 2319348"/>
              <a:gd name="connsiteY4" fmla="*/ 2904739 h 2905557"/>
              <a:gd name="connsiteX5" fmla="*/ 0 w 2319348"/>
              <a:gd name="connsiteY5" fmla="*/ 0 h 2905557"/>
              <a:gd name="connsiteX0" fmla="*/ 0 w 2319348"/>
              <a:gd name="connsiteY0" fmla="*/ 0 h 2905557"/>
              <a:gd name="connsiteX1" fmla="*/ 2044730 w 2319348"/>
              <a:gd name="connsiteY1" fmla="*/ 7650 h 2905557"/>
              <a:gd name="connsiteX2" fmla="*/ 2319348 w 2319348"/>
              <a:gd name="connsiteY2" fmla="*/ 1431235 h 2905557"/>
              <a:gd name="connsiteX3" fmla="*/ 2048350 w 2319348"/>
              <a:gd name="connsiteY3" fmla="*/ 2905557 h 2905557"/>
              <a:gd name="connsiteX4" fmla="*/ 0 w 2319348"/>
              <a:gd name="connsiteY4" fmla="*/ 2904739 h 2905557"/>
              <a:gd name="connsiteX5" fmla="*/ 0 w 2319348"/>
              <a:gd name="connsiteY5" fmla="*/ 0 h 2905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9348" h="2905557">
                <a:moveTo>
                  <a:pt x="0" y="0"/>
                </a:moveTo>
                <a:lnTo>
                  <a:pt x="2044730" y="7650"/>
                </a:lnTo>
                <a:lnTo>
                  <a:pt x="2319348" y="1431235"/>
                </a:lnTo>
                <a:lnTo>
                  <a:pt x="2048350" y="2905557"/>
                </a:lnTo>
                <a:lnTo>
                  <a:pt x="0" y="29047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7B3A0D-06DE-494D-94FF-27B2871DA7F9}"/>
              </a:ext>
            </a:extLst>
          </p:cNvPr>
          <p:cNvSpPr txBox="1"/>
          <p:nvPr/>
        </p:nvSpPr>
        <p:spPr>
          <a:xfrm>
            <a:off x="416466" y="1635470"/>
            <a:ext cx="204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>
                <a:latin typeface="+mj-lt"/>
              </a:rPr>
              <a:t>1-13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8A2637-B4AE-9541-9AB0-B3E0EB5959D0}"/>
              </a:ext>
            </a:extLst>
          </p:cNvPr>
          <p:cNvSpPr txBox="1"/>
          <p:nvPr/>
        </p:nvSpPr>
        <p:spPr>
          <a:xfrm>
            <a:off x="2820257" y="1635469"/>
            <a:ext cx="204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>
                <a:latin typeface="+mj-lt"/>
              </a:rPr>
              <a:t>Bachelor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CB7ACC-D60F-4C45-9684-8A016D688C03}"/>
              </a:ext>
            </a:extLst>
          </p:cNvPr>
          <p:cNvSpPr txBox="1"/>
          <p:nvPr/>
        </p:nvSpPr>
        <p:spPr>
          <a:xfrm>
            <a:off x="5318740" y="1635468"/>
            <a:ext cx="125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>
                <a:latin typeface="+mj-lt"/>
              </a:rPr>
              <a:t>Master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A2F624-6C12-C842-B0D4-65D69FAB142E}"/>
              </a:ext>
            </a:extLst>
          </p:cNvPr>
          <p:cNvSpPr txBox="1"/>
          <p:nvPr/>
        </p:nvSpPr>
        <p:spPr>
          <a:xfrm>
            <a:off x="6987897" y="1635467"/>
            <a:ext cx="204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 err="1">
                <a:latin typeface="+mj-lt"/>
              </a:rPr>
              <a:t>PhD</a:t>
            </a:r>
            <a:endParaRPr lang="nb-NO" sz="2400" b="1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442B5C-985B-D241-91E5-42C888D650C6}"/>
              </a:ext>
            </a:extLst>
          </p:cNvPr>
          <p:cNvSpPr txBox="1"/>
          <p:nvPr/>
        </p:nvSpPr>
        <p:spPr>
          <a:xfrm>
            <a:off x="9458519" y="1635466"/>
            <a:ext cx="2043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>
                <a:latin typeface="+mj-lt"/>
              </a:rPr>
              <a:t>Post-grad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D607A131-13DA-8141-963A-BA718719C95E}"/>
              </a:ext>
            </a:extLst>
          </p:cNvPr>
          <p:cNvSpPr/>
          <p:nvPr/>
        </p:nvSpPr>
        <p:spPr>
          <a:xfrm>
            <a:off x="9458519" y="2229518"/>
            <a:ext cx="2319348" cy="3846730"/>
          </a:xfrm>
          <a:custGeom>
            <a:avLst/>
            <a:gdLst>
              <a:gd name="connsiteX0" fmla="*/ 0 w 2319348"/>
              <a:gd name="connsiteY0" fmla="*/ 0 h 2904739"/>
              <a:gd name="connsiteX1" fmla="*/ 2319348 w 2319348"/>
              <a:gd name="connsiteY1" fmla="*/ 0 h 2904739"/>
              <a:gd name="connsiteX2" fmla="*/ 2319348 w 2319348"/>
              <a:gd name="connsiteY2" fmla="*/ 2904739 h 2904739"/>
              <a:gd name="connsiteX3" fmla="*/ 0 w 2319348"/>
              <a:gd name="connsiteY3" fmla="*/ 2904739 h 2904739"/>
              <a:gd name="connsiteX4" fmla="*/ 0 w 2319348"/>
              <a:gd name="connsiteY4" fmla="*/ 0 h 2904739"/>
              <a:gd name="connsiteX0" fmla="*/ 0 w 2319348"/>
              <a:gd name="connsiteY0" fmla="*/ 0 h 2904739"/>
              <a:gd name="connsiteX1" fmla="*/ 2065278 w 2319348"/>
              <a:gd name="connsiteY1" fmla="*/ 2513 h 2904739"/>
              <a:gd name="connsiteX2" fmla="*/ 2319348 w 2319348"/>
              <a:gd name="connsiteY2" fmla="*/ 0 h 2904739"/>
              <a:gd name="connsiteX3" fmla="*/ 2319348 w 2319348"/>
              <a:gd name="connsiteY3" fmla="*/ 2904739 h 2904739"/>
              <a:gd name="connsiteX4" fmla="*/ 0 w 2319348"/>
              <a:gd name="connsiteY4" fmla="*/ 2904739 h 2904739"/>
              <a:gd name="connsiteX5" fmla="*/ 0 w 2319348"/>
              <a:gd name="connsiteY5" fmla="*/ 0 h 2904739"/>
              <a:gd name="connsiteX0" fmla="*/ 0 w 2319348"/>
              <a:gd name="connsiteY0" fmla="*/ 0 h 2904739"/>
              <a:gd name="connsiteX1" fmla="*/ 2065278 w 2319348"/>
              <a:gd name="connsiteY1" fmla="*/ 2513 h 2904739"/>
              <a:gd name="connsiteX2" fmla="*/ 2319348 w 2319348"/>
              <a:gd name="connsiteY2" fmla="*/ 1431235 h 2904739"/>
              <a:gd name="connsiteX3" fmla="*/ 2319348 w 2319348"/>
              <a:gd name="connsiteY3" fmla="*/ 2904739 h 2904739"/>
              <a:gd name="connsiteX4" fmla="*/ 0 w 2319348"/>
              <a:gd name="connsiteY4" fmla="*/ 2904739 h 2904739"/>
              <a:gd name="connsiteX5" fmla="*/ 0 w 2319348"/>
              <a:gd name="connsiteY5" fmla="*/ 0 h 2904739"/>
              <a:gd name="connsiteX0" fmla="*/ 0 w 2319348"/>
              <a:gd name="connsiteY0" fmla="*/ 0 h 2931243"/>
              <a:gd name="connsiteX1" fmla="*/ 2065278 w 2319348"/>
              <a:gd name="connsiteY1" fmla="*/ 2513 h 2931243"/>
              <a:gd name="connsiteX2" fmla="*/ 2319348 w 2319348"/>
              <a:gd name="connsiteY2" fmla="*/ 1431235 h 2931243"/>
              <a:gd name="connsiteX3" fmla="*/ 2107314 w 2319348"/>
              <a:gd name="connsiteY3" fmla="*/ 2931243 h 2931243"/>
              <a:gd name="connsiteX4" fmla="*/ 0 w 2319348"/>
              <a:gd name="connsiteY4" fmla="*/ 2904739 h 2931243"/>
              <a:gd name="connsiteX5" fmla="*/ 0 w 2319348"/>
              <a:gd name="connsiteY5" fmla="*/ 0 h 2931243"/>
              <a:gd name="connsiteX0" fmla="*/ 0 w 2319348"/>
              <a:gd name="connsiteY0" fmla="*/ 0 h 2931243"/>
              <a:gd name="connsiteX1" fmla="*/ 2065278 w 2319348"/>
              <a:gd name="connsiteY1" fmla="*/ 2513 h 2931243"/>
              <a:gd name="connsiteX2" fmla="*/ 2319348 w 2319348"/>
              <a:gd name="connsiteY2" fmla="*/ 1431235 h 2931243"/>
              <a:gd name="connsiteX3" fmla="*/ 2027801 w 2319348"/>
              <a:gd name="connsiteY3" fmla="*/ 2931243 h 2931243"/>
              <a:gd name="connsiteX4" fmla="*/ 0 w 2319348"/>
              <a:gd name="connsiteY4" fmla="*/ 2904739 h 2931243"/>
              <a:gd name="connsiteX5" fmla="*/ 0 w 2319348"/>
              <a:gd name="connsiteY5" fmla="*/ 0 h 2931243"/>
              <a:gd name="connsiteX0" fmla="*/ 0 w 2319348"/>
              <a:gd name="connsiteY0" fmla="*/ 0 h 2905557"/>
              <a:gd name="connsiteX1" fmla="*/ 2065278 w 2319348"/>
              <a:gd name="connsiteY1" fmla="*/ 2513 h 2905557"/>
              <a:gd name="connsiteX2" fmla="*/ 2319348 w 2319348"/>
              <a:gd name="connsiteY2" fmla="*/ 1431235 h 2905557"/>
              <a:gd name="connsiteX3" fmla="*/ 2048350 w 2319348"/>
              <a:gd name="connsiteY3" fmla="*/ 2905557 h 2905557"/>
              <a:gd name="connsiteX4" fmla="*/ 0 w 2319348"/>
              <a:gd name="connsiteY4" fmla="*/ 2904739 h 2905557"/>
              <a:gd name="connsiteX5" fmla="*/ 0 w 2319348"/>
              <a:gd name="connsiteY5" fmla="*/ 0 h 2905557"/>
              <a:gd name="connsiteX0" fmla="*/ 0 w 2319348"/>
              <a:gd name="connsiteY0" fmla="*/ 0 h 2905557"/>
              <a:gd name="connsiteX1" fmla="*/ 2044730 w 2319348"/>
              <a:gd name="connsiteY1" fmla="*/ 7650 h 2905557"/>
              <a:gd name="connsiteX2" fmla="*/ 2319348 w 2319348"/>
              <a:gd name="connsiteY2" fmla="*/ 1431235 h 2905557"/>
              <a:gd name="connsiteX3" fmla="*/ 2048350 w 2319348"/>
              <a:gd name="connsiteY3" fmla="*/ 2905557 h 2905557"/>
              <a:gd name="connsiteX4" fmla="*/ 0 w 2319348"/>
              <a:gd name="connsiteY4" fmla="*/ 2904739 h 2905557"/>
              <a:gd name="connsiteX5" fmla="*/ 0 w 2319348"/>
              <a:gd name="connsiteY5" fmla="*/ 0 h 2905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9348" h="2905557">
                <a:moveTo>
                  <a:pt x="0" y="0"/>
                </a:moveTo>
                <a:lnTo>
                  <a:pt x="2044730" y="7650"/>
                </a:lnTo>
                <a:lnTo>
                  <a:pt x="2319348" y="1431235"/>
                </a:lnTo>
                <a:lnTo>
                  <a:pt x="2048350" y="2905557"/>
                </a:lnTo>
                <a:lnTo>
                  <a:pt x="0" y="290473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4D7F6F-0F09-4F41-A5CB-383BDD376732}"/>
              </a:ext>
            </a:extLst>
          </p:cNvPr>
          <p:cNvSpPr txBox="1"/>
          <p:nvPr/>
        </p:nvSpPr>
        <p:spPr>
          <a:xfrm>
            <a:off x="547801" y="3178133"/>
            <a:ext cx="1627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Integrated in </a:t>
            </a:r>
            <a:r>
              <a:rPr lang="nb-NO" dirty="0" err="1">
                <a:latin typeface="+mj-lt"/>
              </a:rPr>
              <a:t>other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subjects</a:t>
            </a:r>
            <a:endParaRPr lang="nb-NO" dirty="0">
              <a:latin typeface="+mj-lt"/>
            </a:endParaRPr>
          </a:p>
          <a:p>
            <a:endParaRPr lang="nb-NO" dirty="0">
              <a:latin typeface="+mj-lt"/>
            </a:endParaRPr>
          </a:p>
          <a:p>
            <a:r>
              <a:rPr lang="nb-NO" dirty="0" err="1">
                <a:latin typeface="+mj-lt"/>
              </a:rPr>
              <a:t>Teacher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education</a:t>
            </a:r>
            <a:r>
              <a:rPr lang="nb-NO" dirty="0">
                <a:latin typeface="+mj-lt"/>
              </a:rPr>
              <a:t> and </a:t>
            </a:r>
            <a:r>
              <a:rPr lang="nb-NO" dirty="0" err="1">
                <a:latin typeface="+mj-lt"/>
              </a:rPr>
              <a:t>prof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devel</a:t>
            </a:r>
            <a:endParaRPr lang="nb-NO" dirty="0">
              <a:latin typeface="+mj-lt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37367D4-BBD0-F34B-A009-0B4D6BCB9990}"/>
              </a:ext>
            </a:extLst>
          </p:cNvPr>
          <p:cNvCxnSpPr/>
          <p:nvPr/>
        </p:nvCxnSpPr>
        <p:spPr>
          <a:xfrm>
            <a:off x="3307976" y="2204711"/>
            <a:ext cx="0" cy="3871537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CC5355C-6BBE-8A4E-8B6E-7B2015B25B91}"/>
              </a:ext>
            </a:extLst>
          </p:cNvPr>
          <p:cNvSpPr txBox="1"/>
          <p:nvPr/>
        </p:nvSpPr>
        <p:spPr>
          <a:xfrm rot="16200000">
            <a:off x="1172141" y="3955681"/>
            <a:ext cx="3821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>
                <a:latin typeface="+mj-lt"/>
              </a:rPr>
              <a:t>Programming in </a:t>
            </a:r>
            <a:r>
              <a:rPr lang="nb-NO" dirty="0" err="1">
                <a:latin typeface="+mj-lt"/>
              </a:rPr>
              <a:t>context</a:t>
            </a:r>
            <a:endParaRPr lang="nb-NO" dirty="0">
              <a:latin typeface="+mj-lt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FD043DE-8479-694D-96BB-6C7EBD4F9676}"/>
              </a:ext>
            </a:extLst>
          </p:cNvPr>
          <p:cNvCxnSpPr/>
          <p:nvPr/>
        </p:nvCxnSpPr>
        <p:spPr>
          <a:xfrm>
            <a:off x="3307976" y="2835414"/>
            <a:ext cx="1667436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A2BCCB-CCB6-5348-8F74-724EBFB892E9}"/>
              </a:ext>
            </a:extLst>
          </p:cNvPr>
          <p:cNvCxnSpPr>
            <a:cxnSpLocks/>
          </p:cNvCxnSpPr>
          <p:nvPr/>
        </p:nvCxnSpPr>
        <p:spPr>
          <a:xfrm>
            <a:off x="5318740" y="2687496"/>
            <a:ext cx="1351001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0FD87F-1C8F-BB49-8217-767AC11C94C4}"/>
              </a:ext>
            </a:extLst>
          </p:cNvPr>
          <p:cNvSpPr txBox="1"/>
          <p:nvPr/>
        </p:nvSpPr>
        <p:spPr>
          <a:xfrm>
            <a:off x="3473427" y="3691218"/>
            <a:ext cx="1627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Integrated in </a:t>
            </a:r>
            <a:r>
              <a:rPr lang="nb-NO" dirty="0" err="1">
                <a:latin typeface="+mj-lt"/>
              </a:rPr>
              <a:t>disciplinary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education</a:t>
            </a:r>
            <a:endParaRPr lang="nb-NO" dirty="0"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1DEA22-63D5-6941-A01D-86713459CDC8}"/>
              </a:ext>
            </a:extLst>
          </p:cNvPr>
          <p:cNvSpPr txBox="1"/>
          <p:nvPr/>
        </p:nvSpPr>
        <p:spPr>
          <a:xfrm>
            <a:off x="3325174" y="2229518"/>
            <a:ext cx="162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Computational skills ladder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15C349-CC8E-B648-903F-BBB7E53A4625}"/>
              </a:ext>
            </a:extLst>
          </p:cNvPr>
          <p:cNvSpPr txBox="1"/>
          <p:nvPr/>
        </p:nvSpPr>
        <p:spPr>
          <a:xfrm>
            <a:off x="5318740" y="2204711"/>
            <a:ext cx="1249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+mj-lt"/>
              </a:rPr>
              <a:t>Contextual</a:t>
            </a:r>
            <a:r>
              <a:rPr lang="nb-NO" sz="1200" dirty="0">
                <a:latin typeface="+mj-lt"/>
              </a:rPr>
              <a:t> </a:t>
            </a:r>
            <a:r>
              <a:rPr lang="nb-NO" sz="1200" dirty="0" err="1">
                <a:latin typeface="+mj-lt"/>
              </a:rPr>
              <a:t>computing</a:t>
            </a:r>
            <a:endParaRPr lang="nb-NO" sz="1200" dirty="0">
              <a:latin typeface="+mj-lt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34EF089-F5E3-CF4F-A5B7-5F7F891DDB13}"/>
              </a:ext>
            </a:extLst>
          </p:cNvPr>
          <p:cNvCxnSpPr>
            <a:cxnSpLocks/>
          </p:cNvCxnSpPr>
          <p:nvPr/>
        </p:nvCxnSpPr>
        <p:spPr>
          <a:xfrm>
            <a:off x="5318740" y="3229860"/>
            <a:ext cx="1351001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4D454F3-1BC8-924A-A040-6BE6A0EB7C04}"/>
              </a:ext>
            </a:extLst>
          </p:cNvPr>
          <p:cNvSpPr txBox="1"/>
          <p:nvPr/>
        </p:nvSpPr>
        <p:spPr>
          <a:xfrm>
            <a:off x="5350583" y="2716468"/>
            <a:ext cx="1249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latin typeface="+mj-lt"/>
              </a:rPr>
              <a:t>Contextual</a:t>
            </a:r>
            <a:r>
              <a:rPr lang="nb-NO" sz="1200" dirty="0">
                <a:latin typeface="+mj-lt"/>
              </a:rPr>
              <a:t> data science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F37D5DD-3C8E-4542-B84F-81D65990DE3D}"/>
              </a:ext>
            </a:extLst>
          </p:cNvPr>
          <p:cNvSpPr txBox="1"/>
          <p:nvPr/>
        </p:nvSpPr>
        <p:spPr>
          <a:xfrm>
            <a:off x="5511342" y="3804910"/>
            <a:ext cx="1230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CS </a:t>
            </a:r>
            <a:r>
              <a:rPr lang="nb-NO" dirty="0" err="1">
                <a:latin typeface="+mj-lt"/>
              </a:rPr>
              <a:t>MSc</a:t>
            </a:r>
            <a:r>
              <a:rPr lang="nb-NO" dirty="0">
                <a:latin typeface="+mj-lt"/>
              </a:rPr>
              <a:t> program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7EBD2CD-3F7D-8D4E-AD74-9B1BD1D262C1}"/>
              </a:ext>
            </a:extLst>
          </p:cNvPr>
          <p:cNvSpPr txBox="1"/>
          <p:nvPr/>
        </p:nvSpPr>
        <p:spPr>
          <a:xfrm>
            <a:off x="7064928" y="2328320"/>
            <a:ext cx="1967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latin typeface="+mj-lt"/>
              </a:rPr>
              <a:t>Contextual</a:t>
            </a:r>
            <a:r>
              <a:rPr lang="nb-NO" sz="1400" dirty="0">
                <a:latin typeface="+mj-lt"/>
              </a:rPr>
              <a:t> </a:t>
            </a:r>
            <a:r>
              <a:rPr lang="nb-NO" sz="1400" dirty="0" err="1">
                <a:latin typeface="+mj-lt"/>
              </a:rPr>
              <a:t>computing</a:t>
            </a:r>
            <a:endParaRPr lang="nb-NO" sz="1400" dirty="0">
              <a:latin typeface="+mj-lt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6B11568-66E7-9746-AE1E-6661ED2C5C08}"/>
              </a:ext>
            </a:extLst>
          </p:cNvPr>
          <p:cNvCxnSpPr>
            <a:cxnSpLocks/>
          </p:cNvCxnSpPr>
          <p:nvPr/>
        </p:nvCxnSpPr>
        <p:spPr>
          <a:xfrm>
            <a:off x="6987897" y="3235100"/>
            <a:ext cx="2196444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74EB354-58F2-8D45-80C5-AB1DA997D04F}"/>
              </a:ext>
            </a:extLst>
          </p:cNvPr>
          <p:cNvSpPr txBox="1"/>
          <p:nvPr/>
        </p:nvSpPr>
        <p:spPr>
          <a:xfrm>
            <a:off x="7096770" y="2826718"/>
            <a:ext cx="1935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latin typeface="+mj-lt"/>
              </a:rPr>
              <a:t>Contextual</a:t>
            </a:r>
            <a:r>
              <a:rPr lang="nb-NO" sz="1400" dirty="0">
                <a:latin typeface="+mj-lt"/>
              </a:rPr>
              <a:t> data science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A2E8DA6-1E06-E54A-BA0C-F60F56AA9166}"/>
              </a:ext>
            </a:extLst>
          </p:cNvPr>
          <p:cNvCxnSpPr>
            <a:cxnSpLocks/>
          </p:cNvCxnSpPr>
          <p:nvPr/>
        </p:nvCxnSpPr>
        <p:spPr>
          <a:xfrm>
            <a:off x="6987897" y="2716468"/>
            <a:ext cx="212248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A6C1678-C88F-1849-AFFB-333341C35083}"/>
              </a:ext>
            </a:extLst>
          </p:cNvPr>
          <p:cNvCxnSpPr>
            <a:cxnSpLocks/>
          </p:cNvCxnSpPr>
          <p:nvPr/>
        </p:nvCxnSpPr>
        <p:spPr>
          <a:xfrm>
            <a:off x="416466" y="2826718"/>
            <a:ext cx="204434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5DA0E1C-959D-BF4C-87EC-7B16D47571AA}"/>
              </a:ext>
            </a:extLst>
          </p:cNvPr>
          <p:cNvSpPr txBox="1"/>
          <p:nvPr/>
        </p:nvSpPr>
        <p:spPr>
          <a:xfrm>
            <a:off x="547801" y="2194957"/>
            <a:ext cx="1820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Programming in </a:t>
            </a:r>
            <a:r>
              <a:rPr lang="nb-NO" dirty="0" err="1">
                <a:latin typeface="+mj-lt"/>
              </a:rPr>
              <a:t>math</a:t>
            </a:r>
            <a:endParaRPr lang="nb-NO" dirty="0">
              <a:latin typeface="+mj-lt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1D4B68C-8946-B848-87DC-83A523B07659}"/>
              </a:ext>
            </a:extLst>
          </p:cNvPr>
          <p:cNvCxnSpPr>
            <a:cxnSpLocks/>
          </p:cNvCxnSpPr>
          <p:nvPr/>
        </p:nvCxnSpPr>
        <p:spPr>
          <a:xfrm>
            <a:off x="9458519" y="3235100"/>
            <a:ext cx="2196444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016CAA1-CADF-FD4C-AC30-9EBEBDB4AB77}"/>
              </a:ext>
            </a:extLst>
          </p:cNvPr>
          <p:cNvCxnSpPr>
            <a:cxnSpLocks/>
          </p:cNvCxnSpPr>
          <p:nvPr/>
        </p:nvCxnSpPr>
        <p:spPr>
          <a:xfrm>
            <a:off x="9458519" y="2716468"/>
            <a:ext cx="212248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10C672A-CD0E-014F-A97C-E869E11DFFF0}"/>
              </a:ext>
            </a:extLst>
          </p:cNvPr>
          <p:cNvSpPr txBox="1"/>
          <p:nvPr/>
        </p:nvSpPr>
        <p:spPr>
          <a:xfrm>
            <a:off x="9510742" y="2299017"/>
            <a:ext cx="1967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latin typeface="+mj-lt"/>
              </a:rPr>
              <a:t>Contextual</a:t>
            </a:r>
            <a:r>
              <a:rPr lang="nb-NO" sz="1400" dirty="0">
                <a:latin typeface="+mj-lt"/>
              </a:rPr>
              <a:t> </a:t>
            </a:r>
            <a:r>
              <a:rPr lang="nb-NO" sz="1400" dirty="0" err="1">
                <a:latin typeface="+mj-lt"/>
              </a:rPr>
              <a:t>computing</a:t>
            </a:r>
            <a:endParaRPr lang="nb-NO" sz="1400" dirty="0">
              <a:latin typeface="+mj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9407869-D064-C943-8329-CC39F6BBD78D}"/>
              </a:ext>
            </a:extLst>
          </p:cNvPr>
          <p:cNvSpPr txBox="1"/>
          <p:nvPr/>
        </p:nvSpPr>
        <p:spPr>
          <a:xfrm>
            <a:off x="9542584" y="2797415"/>
            <a:ext cx="1935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>
                <a:latin typeface="+mj-lt"/>
              </a:rPr>
              <a:t>Contextual</a:t>
            </a:r>
            <a:r>
              <a:rPr lang="nb-NO" sz="1400" dirty="0">
                <a:latin typeface="+mj-lt"/>
              </a:rPr>
              <a:t> data science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FA5E65-734B-7543-9094-5C31F82929C7}"/>
              </a:ext>
            </a:extLst>
          </p:cNvPr>
          <p:cNvSpPr txBox="1"/>
          <p:nvPr/>
        </p:nvSpPr>
        <p:spPr>
          <a:xfrm>
            <a:off x="7267485" y="3641679"/>
            <a:ext cx="16372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latin typeface="+mj-lt"/>
              </a:rPr>
              <a:t>Cofund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TraCS</a:t>
            </a:r>
            <a:r>
              <a:rPr lang="nb-NO" dirty="0">
                <a:latin typeface="+mj-lt"/>
              </a:rPr>
              <a:t>: </a:t>
            </a:r>
            <a:br>
              <a:rPr lang="nb-NO" dirty="0">
                <a:latin typeface="+mj-lt"/>
              </a:rPr>
            </a:br>
            <a:r>
              <a:rPr lang="nb-NO" dirty="0">
                <a:latin typeface="+mj-lt"/>
              </a:rPr>
              <a:t>Training in </a:t>
            </a:r>
            <a:r>
              <a:rPr lang="nb-NO" dirty="0" err="1">
                <a:latin typeface="+mj-lt"/>
              </a:rPr>
              <a:t>Computational</a:t>
            </a:r>
            <a:r>
              <a:rPr lang="nb-NO" dirty="0">
                <a:latin typeface="+mj-lt"/>
              </a:rPr>
              <a:t> Science</a:t>
            </a:r>
          </a:p>
        </p:txBody>
      </p:sp>
    </p:spTree>
    <p:extLst>
      <p:ext uri="{BB962C8B-B14F-4D97-AF65-F5344CB8AC3E}">
        <p14:creationId xmlns:p14="http://schemas.microsoft.com/office/powerpoint/2010/main" val="1106091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4E33D-5C27-9443-A906-17F67C8CD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8594"/>
            <a:ext cx="10972800" cy="774367"/>
          </a:xfrm>
        </p:spPr>
        <p:txBody>
          <a:bodyPr>
            <a:normAutofit/>
          </a:bodyPr>
          <a:lstStyle/>
          <a:p>
            <a:r>
              <a:rPr lang="nb-NO" dirty="0" err="1"/>
              <a:t>Dissemination</a:t>
            </a:r>
            <a:r>
              <a:rPr lang="nb-NO" dirty="0"/>
              <a:t>: </a:t>
            </a:r>
            <a:r>
              <a:rPr lang="nb-NO" dirty="0" err="1"/>
              <a:t>Playbook</a:t>
            </a:r>
            <a:endParaRPr lang="nb-NO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6EB2286-A235-F54F-90A7-FB35022537C0}"/>
              </a:ext>
            </a:extLst>
          </p:cNvPr>
          <p:cNvGrpSpPr/>
          <p:nvPr/>
        </p:nvGrpSpPr>
        <p:grpSpPr>
          <a:xfrm>
            <a:off x="386374" y="1773279"/>
            <a:ext cx="2319348" cy="2904739"/>
            <a:chOff x="1048985" y="2101931"/>
            <a:chExt cx="2434442" cy="104502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DFB39E3-A6E5-5349-9806-227F90AB084A}"/>
                </a:ext>
              </a:extLst>
            </p:cNvPr>
            <p:cNvSpPr/>
            <p:nvPr/>
          </p:nvSpPr>
          <p:spPr>
            <a:xfrm>
              <a:off x="1048985" y="2101931"/>
              <a:ext cx="2434442" cy="1045029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43ACB4A-427A-8943-8163-31B857573B30}"/>
                </a:ext>
              </a:extLst>
            </p:cNvPr>
            <p:cNvSpPr txBox="1"/>
            <p:nvPr/>
          </p:nvSpPr>
          <p:spPr>
            <a:xfrm>
              <a:off x="1166191" y="2398814"/>
              <a:ext cx="2173357" cy="422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nb-NO" b="1" dirty="0">
                <a:latin typeface="+mj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9487F8C-3F46-674F-8A20-30BD1E7525A4}"/>
              </a:ext>
            </a:extLst>
          </p:cNvPr>
          <p:cNvSpPr txBox="1"/>
          <p:nvPr/>
        </p:nvSpPr>
        <p:spPr>
          <a:xfrm>
            <a:off x="498039" y="1907312"/>
            <a:ext cx="20706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Presentations and </a:t>
            </a:r>
            <a:r>
              <a:rPr lang="nb-NO" dirty="0" err="1">
                <a:latin typeface="+mj-lt"/>
              </a:rPr>
              <a:t>site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visits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Demonstrate</a:t>
            </a:r>
            <a:r>
              <a:rPr lang="nb-NO" dirty="0">
                <a:latin typeface="+mj-lt"/>
              </a:rPr>
              <a:t>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Map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research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alignment</a:t>
            </a:r>
            <a:endParaRPr lang="nb-NO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227B74-616A-874F-ACC6-119023105D3B}"/>
              </a:ext>
            </a:extLst>
          </p:cNvPr>
          <p:cNvSpPr txBox="1"/>
          <p:nvPr/>
        </p:nvSpPr>
        <p:spPr>
          <a:xfrm>
            <a:off x="386373" y="1063739"/>
            <a:ext cx="2319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 err="1">
                <a:latin typeface="+mj-lt"/>
              </a:rPr>
              <a:t>Initialization</a:t>
            </a:r>
            <a:endParaRPr lang="nb-NO" sz="2400" b="1" dirty="0"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36D467-D758-F74A-9F79-0E242D499EDB}"/>
              </a:ext>
            </a:extLst>
          </p:cNvPr>
          <p:cNvSpPr txBox="1"/>
          <p:nvPr/>
        </p:nvSpPr>
        <p:spPr>
          <a:xfrm>
            <a:off x="3337359" y="1065367"/>
            <a:ext cx="2327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 err="1">
                <a:latin typeface="+mj-lt"/>
              </a:rPr>
              <a:t>Early</a:t>
            </a:r>
            <a:r>
              <a:rPr lang="nb-NO" sz="2400" b="1" dirty="0">
                <a:latin typeface="+mj-lt"/>
              </a:rPr>
              <a:t> </a:t>
            </a:r>
            <a:r>
              <a:rPr lang="nb-NO" sz="2400" b="1" dirty="0" err="1">
                <a:latin typeface="+mj-lt"/>
              </a:rPr>
              <a:t>adaptation</a:t>
            </a:r>
            <a:endParaRPr lang="nb-NO" sz="2400" b="1" dirty="0"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B691104-E0B9-D64F-8973-4228C3888DB7}"/>
              </a:ext>
            </a:extLst>
          </p:cNvPr>
          <p:cNvSpPr txBox="1"/>
          <p:nvPr/>
        </p:nvSpPr>
        <p:spPr>
          <a:xfrm>
            <a:off x="9263052" y="1084615"/>
            <a:ext cx="2319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>
                <a:latin typeface="+mj-lt"/>
              </a:rPr>
              <a:t>Integration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739C01-9576-264C-AA88-2B3DF4721843}"/>
              </a:ext>
            </a:extLst>
          </p:cNvPr>
          <p:cNvSpPr txBox="1"/>
          <p:nvPr/>
        </p:nvSpPr>
        <p:spPr>
          <a:xfrm>
            <a:off x="6304160" y="1084615"/>
            <a:ext cx="2319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>
                <a:latin typeface="+mj-lt"/>
              </a:rPr>
              <a:t>Adaptation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9F9542A-70CD-D74D-8F48-AB483646EA71}"/>
              </a:ext>
            </a:extLst>
          </p:cNvPr>
          <p:cNvCxnSpPr>
            <a:cxnSpLocks/>
          </p:cNvCxnSpPr>
          <p:nvPr/>
        </p:nvCxnSpPr>
        <p:spPr>
          <a:xfrm>
            <a:off x="2822709" y="1311614"/>
            <a:ext cx="450574" cy="383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8A32F29-E135-C942-A053-ECCA00D3679E}"/>
              </a:ext>
            </a:extLst>
          </p:cNvPr>
          <p:cNvCxnSpPr>
            <a:cxnSpLocks/>
          </p:cNvCxnSpPr>
          <p:nvPr/>
        </p:nvCxnSpPr>
        <p:spPr>
          <a:xfrm>
            <a:off x="5801673" y="1307781"/>
            <a:ext cx="450574" cy="383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9BE1821-7914-DE41-B8D8-7F0AEA065C8D}"/>
              </a:ext>
            </a:extLst>
          </p:cNvPr>
          <p:cNvCxnSpPr>
            <a:cxnSpLocks/>
          </p:cNvCxnSpPr>
          <p:nvPr/>
        </p:nvCxnSpPr>
        <p:spPr>
          <a:xfrm>
            <a:off x="8739062" y="1315447"/>
            <a:ext cx="450574" cy="383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6B4AC0C-CBF9-5B49-B7B3-47A28B4638A6}"/>
              </a:ext>
            </a:extLst>
          </p:cNvPr>
          <p:cNvGrpSpPr/>
          <p:nvPr/>
        </p:nvGrpSpPr>
        <p:grpSpPr>
          <a:xfrm>
            <a:off x="3345267" y="1773280"/>
            <a:ext cx="2319348" cy="2904738"/>
            <a:chOff x="1048985" y="2101931"/>
            <a:chExt cx="2434442" cy="104502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63CA68C-8732-6149-8887-5A04605567B4}"/>
                </a:ext>
              </a:extLst>
            </p:cNvPr>
            <p:cNvSpPr/>
            <p:nvPr/>
          </p:nvSpPr>
          <p:spPr>
            <a:xfrm>
              <a:off x="1048985" y="2101931"/>
              <a:ext cx="2434442" cy="104502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05B2C31-9EC8-5545-B9C4-71FF4FA070BE}"/>
                </a:ext>
              </a:extLst>
            </p:cNvPr>
            <p:cNvSpPr txBox="1"/>
            <p:nvPr/>
          </p:nvSpPr>
          <p:spPr>
            <a:xfrm>
              <a:off x="1166191" y="2398814"/>
              <a:ext cx="2173357" cy="422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nb-NO" b="1" dirty="0">
                <a:latin typeface="+mj-lt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37B4BA6-3AE4-D841-973D-AB8178620D05}"/>
              </a:ext>
            </a:extLst>
          </p:cNvPr>
          <p:cNvSpPr txBox="1"/>
          <p:nvPr/>
        </p:nvSpPr>
        <p:spPr>
          <a:xfrm>
            <a:off x="3456627" y="1907312"/>
            <a:ext cx="20706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Finance student </a:t>
            </a:r>
            <a:r>
              <a:rPr lang="nb-NO" dirty="0" err="1">
                <a:latin typeface="+mj-lt"/>
              </a:rPr>
              <a:t>taskforces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Identify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key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personnel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Examples</a:t>
            </a:r>
            <a:r>
              <a:rPr lang="nb-NO" dirty="0">
                <a:latin typeface="+mj-lt"/>
              </a:rPr>
              <a:t> and </a:t>
            </a:r>
            <a:r>
              <a:rPr lang="nb-NO" dirty="0" err="1">
                <a:latin typeface="+mj-lt"/>
              </a:rPr>
              <a:t>exercises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Develop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faculty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competence</a:t>
            </a:r>
            <a:endParaRPr lang="nb-NO" dirty="0">
              <a:latin typeface="+mj-lt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459BF90-A551-2847-BF23-923BE132F55C}"/>
              </a:ext>
            </a:extLst>
          </p:cNvPr>
          <p:cNvGrpSpPr/>
          <p:nvPr/>
        </p:nvGrpSpPr>
        <p:grpSpPr>
          <a:xfrm>
            <a:off x="6304160" y="1769445"/>
            <a:ext cx="2319348" cy="2908573"/>
            <a:chOff x="1048985" y="2101931"/>
            <a:chExt cx="2434442" cy="104502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DDF31A7-DC68-1549-AE2D-3CB9DB056635}"/>
                </a:ext>
              </a:extLst>
            </p:cNvPr>
            <p:cNvSpPr/>
            <p:nvPr/>
          </p:nvSpPr>
          <p:spPr>
            <a:xfrm>
              <a:off x="1048985" y="2101931"/>
              <a:ext cx="2434442" cy="104502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6CAD431-1E92-4D45-B411-DC9E40ACB576}"/>
                </a:ext>
              </a:extLst>
            </p:cNvPr>
            <p:cNvSpPr txBox="1"/>
            <p:nvPr/>
          </p:nvSpPr>
          <p:spPr>
            <a:xfrm>
              <a:off x="1166191" y="2398814"/>
              <a:ext cx="2173357" cy="422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nb-NO" b="1" dirty="0">
                <a:latin typeface="+mj-lt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9B14A055-674D-CA40-BD88-0D7AA99D0ED9}"/>
              </a:ext>
            </a:extLst>
          </p:cNvPr>
          <p:cNvSpPr txBox="1"/>
          <p:nvPr/>
        </p:nvSpPr>
        <p:spPr>
          <a:xfrm>
            <a:off x="6426976" y="1903479"/>
            <a:ext cx="20706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Cross-curriculum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Faculty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initiatives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Integration of </a:t>
            </a:r>
            <a:r>
              <a:rPr lang="nb-NO" dirty="0" err="1">
                <a:latin typeface="+mj-lt"/>
              </a:rPr>
              <a:t>research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activity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Part of </a:t>
            </a:r>
            <a:r>
              <a:rPr lang="nb-NO" dirty="0" err="1">
                <a:latin typeface="+mj-lt"/>
              </a:rPr>
              <a:t>learning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outcomes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Admin</a:t>
            </a:r>
            <a:r>
              <a:rPr lang="nb-NO" dirty="0">
                <a:latin typeface="+mj-lt"/>
              </a:rPr>
              <a:t> &amp; leader support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C771427-6AE1-C34C-9897-1D50A413A7DF}"/>
              </a:ext>
            </a:extLst>
          </p:cNvPr>
          <p:cNvGrpSpPr/>
          <p:nvPr/>
        </p:nvGrpSpPr>
        <p:grpSpPr>
          <a:xfrm>
            <a:off x="9263052" y="1766733"/>
            <a:ext cx="2319348" cy="2911285"/>
            <a:chOff x="1048985" y="2101931"/>
            <a:chExt cx="2434442" cy="1045029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19DB500-BEBB-BF4C-B93B-4FD31A4A96B4}"/>
                </a:ext>
              </a:extLst>
            </p:cNvPr>
            <p:cNvSpPr/>
            <p:nvPr/>
          </p:nvSpPr>
          <p:spPr>
            <a:xfrm>
              <a:off x="1048985" y="2101931"/>
              <a:ext cx="2434442" cy="10450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B12EA15-D9E2-F446-B7B8-B41C9506E6B4}"/>
                </a:ext>
              </a:extLst>
            </p:cNvPr>
            <p:cNvSpPr txBox="1"/>
            <p:nvPr/>
          </p:nvSpPr>
          <p:spPr>
            <a:xfrm>
              <a:off x="1166191" y="2398814"/>
              <a:ext cx="2173357" cy="422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nb-NO" b="1" dirty="0">
                <a:latin typeface="+mj-lt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60A6E50-A40A-0441-84CB-84A65FB60F4D}"/>
              </a:ext>
            </a:extLst>
          </p:cNvPr>
          <p:cNvSpPr txBox="1"/>
          <p:nvPr/>
        </p:nvSpPr>
        <p:spPr>
          <a:xfrm>
            <a:off x="9374717" y="1903479"/>
            <a:ext cx="20706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Develop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own</a:t>
            </a:r>
            <a:r>
              <a:rPr lang="nb-NO" dirty="0">
                <a:latin typeface="+mj-lt"/>
              </a:rPr>
              <a:t>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Educate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own</a:t>
            </a:r>
            <a:r>
              <a:rPr lang="nb-NO" dirty="0">
                <a:latin typeface="+mj-lt"/>
              </a:rPr>
              <a:t> </a:t>
            </a:r>
            <a:r>
              <a:rPr lang="nb-NO" dirty="0" err="1">
                <a:latin typeface="+mj-lt"/>
              </a:rPr>
              <a:t>faculty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Partner in </a:t>
            </a:r>
            <a:r>
              <a:rPr lang="nb-NO" dirty="0" err="1">
                <a:latin typeface="+mj-lt"/>
              </a:rPr>
              <a:t>dissemination</a:t>
            </a:r>
            <a:endParaRPr lang="nb-NO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+mj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0BB2819-D027-524D-B925-BE12F6FC6524}"/>
              </a:ext>
            </a:extLst>
          </p:cNvPr>
          <p:cNvSpPr txBox="1"/>
          <p:nvPr/>
        </p:nvSpPr>
        <p:spPr>
          <a:xfrm>
            <a:off x="7753874" y="5003907"/>
            <a:ext cx="231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err="1">
                <a:latin typeface="+mj-lt"/>
              </a:rPr>
              <a:t>Bioscience@UiO</a:t>
            </a:r>
            <a:endParaRPr lang="nb-NO" b="1" dirty="0">
              <a:latin typeface="+mj-lt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F77AF35-57EF-1644-9039-5575E266AA4A}"/>
              </a:ext>
            </a:extLst>
          </p:cNvPr>
          <p:cNvSpPr txBox="1"/>
          <p:nvPr/>
        </p:nvSpPr>
        <p:spPr>
          <a:xfrm>
            <a:off x="1817695" y="5593160"/>
            <a:ext cx="2511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err="1">
                <a:latin typeface="+mj-lt"/>
              </a:rPr>
              <a:t>Humanities@UiO</a:t>
            </a:r>
            <a:endParaRPr lang="nb-NO" b="1" dirty="0"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9814976-7BC0-8C4A-BFC5-9D509456DF1C}"/>
              </a:ext>
            </a:extLst>
          </p:cNvPr>
          <p:cNvSpPr txBox="1"/>
          <p:nvPr/>
        </p:nvSpPr>
        <p:spPr>
          <a:xfrm>
            <a:off x="3236229" y="6215610"/>
            <a:ext cx="2511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err="1">
                <a:latin typeface="+mj-lt"/>
              </a:rPr>
              <a:t>Engineering@USN</a:t>
            </a:r>
            <a:endParaRPr lang="nb-NO" b="1" dirty="0">
              <a:latin typeface="+mj-l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AE14EE9-F8CC-244D-AA87-6225D7C1EB47}"/>
              </a:ext>
            </a:extLst>
          </p:cNvPr>
          <p:cNvSpPr txBox="1"/>
          <p:nvPr/>
        </p:nvSpPr>
        <p:spPr>
          <a:xfrm>
            <a:off x="4840299" y="5308127"/>
            <a:ext cx="2511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err="1">
                <a:latin typeface="+mj-lt"/>
              </a:rPr>
              <a:t>Physics@UiT</a:t>
            </a:r>
            <a:endParaRPr lang="nb-NO" b="1" dirty="0">
              <a:latin typeface="+mj-l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F7B4724-E14E-C946-9086-D0353BFA5D8F}"/>
              </a:ext>
            </a:extLst>
          </p:cNvPr>
          <p:cNvSpPr txBox="1"/>
          <p:nvPr/>
        </p:nvSpPr>
        <p:spPr>
          <a:xfrm>
            <a:off x="6206578" y="5898380"/>
            <a:ext cx="2511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err="1">
                <a:latin typeface="+mj-lt"/>
              </a:rPr>
              <a:t>Science@NUDT</a:t>
            </a:r>
            <a:endParaRPr lang="nb-NO" b="1" dirty="0">
              <a:latin typeface="+mj-lt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59F1C85-E7A5-E041-90C3-9517159BA7AA}"/>
              </a:ext>
            </a:extLst>
          </p:cNvPr>
          <p:cNvCxnSpPr>
            <a:cxnSpLocks/>
          </p:cNvCxnSpPr>
          <p:nvPr/>
        </p:nvCxnSpPr>
        <p:spPr>
          <a:xfrm>
            <a:off x="386373" y="5193810"/>
            <a:ext cx="7643588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DC95499-9DA2-984E-AF2F-E8B92065E8B7}"/>
              </a:ext>
            </a:extLst>
          </p:cNvPr>
          <p:cNvCxnSpPr>
            <a:cxnSpLocks/>
          </p:cNvCxnSpPr>
          <p:nvPr/>
        </p:nvCxnSpPr>
        <p:spPr>
          <a:xfrm>
            <a:off x="386373" y="5492129"/>
            <a:ext cx="5011127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1388F5B-23F2-8141-B5B2-21CA34C9B285}"/>
              </a:ext>
            </a:extLst>
          </p:cNvPr>
          <p:cNvCxnSpPr>
            <a:cxnSpLocks/>
          </p:cNvCxnSpPr>
          <p:nvPr/>
        </p:nvCxnSpPr>
        <p:spPr>
          <a:xfrm>
            <a:off x="386373" y="5790448"/>
            <a:ext cx="1772627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D29C373-2E79-974C-A81E-1DDA45CE79DA}"/>
              </a:ext>
            </a:extLst>
          </p:cNvPr>
          <p:cNvCxnSpPr>
            <a:cxnSpLocks/>
          </p:cNvCxnSpPr>
          <p:nvPr/>
        </p:nvCxnSpPr>
        <p:spPr>
          <a:xfrm>
            <a:off x="386373" y="6088767"/>
            <a:ext cx="6243027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F7F3428-825B-8B4C-AA78-9903702E7909}"/>
              </a:ext>
            </a:extLst>
          </p:cNvPr>
          <p:cNvCxnSpPr>
            <a:cxnSpLocks/>
          </p:cNvCxnSpPr>
          <p:nvPr/>
        </p:nvCxnSpPr>
        <p:spPr>
          <a:xfrm>
            <a:off x="386373" y="6387086"/>
            <a:ext cx="3121513" cy="1319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981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1DCE9-9BA4-CC4B-ADFE-425079FD8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Studentene er våre endringsagenter!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03105E-E8C0-A64F-8463-64778B7C8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25" y="1636299"/>
            <a:ext cx="5675715" cy="3094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045351-2D6B-6E46-BC4A-E97CD4067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645" y="2771573"/>
            <a:ext cx="5788382" cy="3526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0909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4A703-117D-FB4F-93CD-F215BF4C5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Oppsummering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85652-0D10-5541-9296-C1CF23C28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Invester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utdanningsforskning</a:t>
            </a:r>
            <a:r>
              <a:rPr lang="en-GB" dirty="0"/>
              <a:t> - </a:t>
            </a:r>
            <a:r>
              <a:rPr lang="en-GB" dirty="0" err="1"/>
              <a:t>knyttet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aktiviteten</a:t>
            </a:r>
            <a:endParaRPr lang="en-GB" dirty="0"/>
          </a:p>
          <a:p>
            <a:pPr lvl="1"/>
            <a:r>
              <a:rPr lang="en-GB" dirty="0"/>
              <a:t>Det er </a:t>
            </a:r>
            <a:r>
              <a:rPr lang="en-GB" dirty="0" err="1"/>
              <a:t>svært</a:t>
            </a:r>
            <a:r>
              <a:rPr lang="en-GB" dirty="0"/>
              <a:t> </a:t>
            </a:r>
            <a:r>
              <a:rPr lang="en-GB" dirty="0" err="1"/>
              <a:t>vanskelig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måle</a:t>
            </a:r>
            <a:r>
              <a:rPr lang="en-GB" dirty="0"/>
              <a:t> </a:t>
            </a:r>
            <a:r>
              <a:rPr lang="en-GB" dirty="0" err="1"/>
              <a:t>suksess</a:t>
            </a:r>
            <a:endParaRPr lang="en-GB" dirty="0"/>
          </a:p>
          <a:p>
            <a:endParaRPr lang="en-GB" dirty="0"/>
          </a:p>
          <a:p>
            <a:r>
              <a:rPr lang="en-GB" dirty="0"/>
              <a:t>Lag </a:t>
            </a:r>
            <a:r>
              <a:rPr lang="en-GB" dirty="0" err="1"/>
              <a:t>en</a:t>
            </a:r>
            <a:r>
              <a:rPr lang="en-GB" dirty="0"/>
              <a:t> plan for </a:t>
            </a:r>
            <a:r>
              <a:rPr lang="en-GB" dirty="0" err="1"/>
              <a:t>spredning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er </a:t>
            </a:r>
            <a:r>
              <a:rPr lang="en-GB" dirty="0" err="1"/>
              <a:t>tilpasset</a:t>
            </a:r>
            <a:r>
              <a:rPr lang="en-GB" dirty="0"/>
              <a:t> </a:t>
            </a:r>
            <a:r>
              <a:rPr lang="en-GB" dirty="0" err="1"/>
              <a:t>deres</a:t>
            </a:r>
            <a:r>
              <a:rPr lang="en-GB" dirty="0"/>
              <a:t> </a:t>
            </a:r>
            <a:r>
              <a:rPr lang="en-GB" dirty="0" err="1"/>
              <a:t>prosjekt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Forny</a:t>
            </a:r>
            <a:r>
              <a:rPr lang="en-GB" dirty="0"/>
              <a:t> </a:t>
            </a:r>
            <a:r>
              <a:rPr lang="en-GB" dirty="0" err="1"/>
              <a:t>gruppen</a:t>
            </a:r>
            <a:r>
              <a:rPr lang="en-GB" dirty="0"/>
              <a:t> </a:t>
            </a:r>
            <a:r>
              <a:rPr lang="en-GB" dirty="0" err="1"/>
              <a:t>underveis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trekk</a:t>
            </a:r>
            <a:r>
              <a:rPr lang="en-GB" dirty="0"/>
              <a:t> </a:t>
            </a:r>
            <a:r>
              <a:rPr lang="en-GB" dirty="0" err="1"/>
              <a:t>flere</a:t>
            </a:r>
            <a:r>
              <a:rPr lang="en-GB" dirty="0"/>
              <a:t> med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ledelsen</a:t>
            </a:r>
            <a:r>
              <a:rPr lang="en-GB" dirty="0"/>
              <a:t> </a:t>
            </a:r>
          </a:p>
          <a:p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724890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12944</TotalTime>
  <Words>474</Words>
  <Application>Microsoft Macintosh PowerPoint</Application>
  <PresentationFormat>Widescreen</PresentationFormat>
  <Paragraphs>112</Paragraphs>
  <Slides>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</vt:lpstr>
      <vt:lpstr>Century Gothic</vt:lpstr>
      <vt:lpstr>Office-tema</vt:lpstr>
      <vt:lpstr>Worksheet</vt:lpstr>
      <vt:lpstr>Erfaringer fra 4 år som SFU </vt:lpstr>
      <vt:lpstr>PowerPoint Presentation</vt:lpstr>
      <vt:lpstr>Personell</vt:lpstr>
      <vt:lpstr>Ten-year progress plan</vt:lpstr>
      <vt:lpstr>Developing a discipline-based education research activity </vt:lpstr>
      <vt:lpstr>Integration across the educational timeline</vt:lpstr>
      <vt:lpstr>Dissemination: Playbook</vt:lpstr>
      <vt:lpstr>Studentene er våre endringsagenter!</vt:lpstr>
      <vt:lpstr>Oppsummering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 på foredrag Undertittel  Navn Foredragsholder 8. mars 2017</dc:title>
  <dc:creator>Maria Hammerstrøm</dc:creator>
  <cp:lastModifiedBy>Anders Malthe-Sørenssen</cp:lastModifiedBy>
  <cp:revision>154</cp:revision>
  <cp:lastPrinted>2017-06-19T21:04:25Z</cp:lastPrinted>
  <dcterms:created xsi:type="dcterms:W3CDTF">2017-03-06T18:28:53Z</dcterms:created>
  <dcterms:modified xsi:type="dcterms:W3CDTF">2020-09-03T12:23:06Z</dcterms:modified>
</cp:coreProperties>
</file>